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b9274088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b9274088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661845ae9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661845ae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6208c19f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6208c19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6208c19f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6208c19f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6208c19f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6208c19f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6208c19f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6208c19f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6208c19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6208c19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9c1f5a0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9c1f5a0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9d8e370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9d8e370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9d8e3702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9d8e3702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b9274088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b9274088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44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80"/>
              <a:t>Система модификации структуры исходного кода для интегрированных сред разработки</a:t>
            </a:r>
            <a:endParaRPr sz="34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681725"/>
            <a:ext cx="88323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20"/>
              <a:t>Божнюк А.С., группа 19.Б11-мм</a:t>
            </a:r>
            <a:endParaRPr sz="232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20"/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320"/>
              <a:t>Научный руководитель:</a:t>
            </a:r>
            <a:r>
              <a:rPr lang="ru" sz="2320"/>
              <a:t> профессор </a:t>
            </a:r>
            <a:r>
              <a:rPr lang="ru" sz="2320"/>
              <a:t>кафедры СП, д.т.н.</a:t>
            </a:r>
            <a:r>
              <a:rPr lang="ru" sz="2320"/>
              <a:t> </a:t>
            </a:r>
            <a:r>
              <a:rPr lang="ru" sz="2320"/>
              <a:t>Кознов Д.В. </a:t>
            </a:r>
            <a:endParaRPr sz="2320"/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320"/>
              <a:t>Консультанты:</a:t>
            </a:r>
            <a:r>
              <a:rPr lang="ru" sz="2320"/>
              <a:t> инженер ключевых проектов ООО «МПГ Айти Солюшнз» Захаров А.А. </a:t>
            </a:r>
            <a:endParaRPr sz="2320"/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20"/>
              <a:t>доцент кафедры СП, к.т.н. Литвинов Ю.В.</a:t>
            </a:r>
            <a:endParaRPr sz="2320"/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320"/>
              <a:t>Рецензент:</a:t>
            </a:r>
            <a:r>
              <a:rPr lang="ru" sz="2320"/>
              <a:t> Ведущий инженер ключевых проектов ООО «Техкомпания Хуавэй» Тропин Н.В.</a:t>
            </a:r>
            <a:r>
              <a:rPr lang="ru" sz="2160"/>
              <a:t>  </a:t>
            </a:r>
            <a:endParaRPr sz="2160"/>
          </a:p>
        </p:txBody>
      </p:sp>
      <p:sp>
        <p:nvSpPr>
          <p:cNvPr id="56" name="Google Shape;56;p13"/>
          <p:cNvSpPr txBox="1"/>
          <p:nvPr/>
        </p:nvSpPr>
        <p:spPr>
          <a:xfrm>
            <a:off x="768350" y="46494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СПбГУ, кафедра системного программирования,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5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работы системы модификации (2)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72" y="622850"/>
            <a:ext cx="8039252" cy="45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37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Апробация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080025"/>
            <a:ext cx="38703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ru" sz="1700">
                <a:solidFill>
                  <a:schemeClr val="dk1"/>
                </a:solidFill>
              </a:rPr>
              <a:t>Python IDE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Были сгенерированы необходимые классы и интерфейсы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Реализованы сервисы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Rearrange Code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Rename Symbol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Min Max If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Annotated Assignment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ru" sz="1700">
                <a:solidFill>
                  <a:schemeClr val="dk1"/>
                </a:solidFill>
              </a:rPr>
              <a:t>21 запрос на улучшение системы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4572000" y="1080025"/>
            <a:ext cx="38703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2.     Java </a:t>
            </a:r>
            <a:r>
              <a:rPr b="1" lang="ru" sz="1700">
                <a:solidFill>
                  <a:schemeClr val="dk1"/>
                </a:solidFill>
              </a:rPr>
              <a:t>IDE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Были сгенерированы необходимые классы и интерфейсы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Реализованы сервисы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Remove Empty Finally Block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Replace For Statement With While Statement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ru" sz="1700">
                <a:solidFill>
                  <a:schemeClr val="dk1"/>
                </a:solidFill>
              </a:rPr>
              <a:t>Trivial If Simplify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ru" sz="1700">
                <a:solidFill>
                  <a:schemeClr val="dk1"/>
                </a:solidFill>
              </a:rPr>
              <a:t>7 запросов на улучшение системы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12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702600"/>
            <a:ext cx="85206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Выполнен обзор предметной област</a:t>
            </a:r>
            <a:r>
              <a:rPr lang="ru" sz="1487">
                <a:solidFill>
                  <a:schemeClr val="dk1"/>
                </a:solidFill>
              </a:rPr>
              <a:t>и:</a:t>
            </a:r>
            <a:endParaRPr sz="1487">
              <a:solidFill>
                <a:schemeClr val="dk1"/>
              </a:solidFill>
            </a:endParaRPr>
          </a:p>
          <a:p>
            <a:pPr indent="-32305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○"/>
            </a:pPr>
            <a:r>
              <a:rPr lang="ru" sz="1487">
                <a:solidFill>
                  <a:schemeClr val="dk1"/>
                </a:solidFill>
              </a:rPr>
              <a:t>рассмотрены механизмы модификации PSI-дерева: изменяемое дерево, неизменяемое дерево через Rewriter, а также персистентное дерево с Rewriter, разработанное Microsoft, которое и было выбрано</a:t>
            </a:r>
            <a:endParaRPr sz="1487">
              <a:solidFill>
                <a:schemeClr val="dk1"/>
              </a:solidFill>
            </a:endParaRPr>
          </a:p>
          <a:p>
            <a:pPr indent="-32305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○"/>
            </a:pPr>
            <a:r>
              <a:rPr lang="ru" sz="1487">
                <a:solidFill>
                  <a:schemeClr val="dk1"/>
                </a:solidFill>
              </a:rPr>
              <a:t>рассмотрены подходы  для сравнения деревьев: LCS, GumTree, ChangeDistiller. Был выбран подход GumTree с учетом особенностей SRC IDE</a:t>
            </a:r>
            <a:endParaRPr sz="1487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Спроектирована архитектура </a:t>
            </a:r>
            <a:r>
              <a:rPr lang="ru" sz="1487">
                <a:solidFill>
                  <a:schemeClr val="dk1"/>
                </a:solidFill>
                <a:highlight>
                  <a:schemeClr val="lt1"/>
                </a:highlight>
              </a:rPr>
              <a:t>системы:</a:t>
            </a:r>
            <a:r>
              <a:rPr lang="ru" sz="1487">
                <a:solidFill>
                  <a:schemeClr val="dk1"/>
                </a:solidFill>
              </a:rPr>
              <a:t> генератора классов и интерфейсов, компоненты преобразований над PSI-деревом с получения текстовых изменений (Java/IntelliJ IDEA)</a:t>
            </a:r>
            <a:endParaRPr sz="1487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Реализована генерация необходимых интерфейсов и классов языка Java для системы модификации PSI-дерева на основе спецификации в формате JSON</a:t>
            </a:r>
            <a:endParaRPr sz="1487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Реализованы </a:t>
            </a:r>
            <a:r>
              <a:rPr lang="ru" sz="1487">
                <a:solidFill>
                  <a:schemeClr val="dk1"/>
                </a:solidFill>
                <a:highlight>
                  <a:schemeClr val="lt1"/>
                </a:highlight>
              </a:rPr>
              <a:t>компоненты</a:t>
            </a:r>
            <a:r>
              <a:rPr lang="ru" sz="1487">
                <a:solidFill>
                  <a:schemeClr val="dk1"/>
                </a:solidFill>
              </a:rPr>
              <a:t> модификации дерева в виде персистентного дерева и Rewriter-а, получения текстовых изменений в виде алгоритма GumTree</a:t>
            </a:r>
            <a:endParaRPr sz="1487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Выполнена апробация в рамках написания систем рефакторингов и исправлений кода в средах разработки для Java и Python</a:t>
            </a:r>
            <a:endParaRPr sz="1487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8"/>
              <a:buChar char="●"/>
            </a:pPr>
            <a:r>
              <a:rPr lang="ru" sz="1487">
                <a:solidFill>
                  <a:schemeClr val="dk1"/>
                </a:solidFill>
              </a:rPr>
              <a:t>Результаты данной работы были приняты для публикации в Proceedings of ISP RAS и для защиты на конференции SYRCoSE 2023 (г. Пенза)</a:t>
            </a:r>
            <a:endParaRPr sz="1487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Введение: IDE и сервисы для модификации кода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Быстрая и корректная модификация исходного кода – одна из основных задач </a:t>
            </a:r>
            <a:r>
              <a:rPr lang="ru">
                <a:solidFill>
                  <a:schemeClr val="dk1"/>
                </a:solidFill>
              </a:rPr>
              <a:t>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IDE предоставляет сервисы для модификации кода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Рефакторинги (Refactorings)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Быстрые исправления (Quick Fixes)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Примеры работы быстрых исправлений для упрощения кода: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50" y="3019650"/>
            <a:ext cx="4119750" cy="18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475" y="3019650"/>
            <a:ext cx="3732874" cy="11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79350" y="17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Введение: Program Structure Interface (PSI)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905775"/>
            <a:ext cx="8520600" cy="3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Program Structure Interface (</a:t>
            </a:r>
            <a:r>
              <a:rPr lang="ru">
                <a:solidFill>
                  <a:schemeClr val="dk1"/>
                </a:solidFill>
              </a:rPr>
              <a:t>PSI</a:t>
            </a:r>
            <a:r>
              <a:rPr lang="ru">
                <a:solidFill>
                  <a:schemeClr val="dk1"/>
                </a:solidFill>
              </a:rPr>
              <a:t>) – типизированное дерево, которое строится поверх Abstract Syntax Tree (AST) для нужд IDE*</a:t>
            </a:r>
            <a:endParaRPr baseline="30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Отличие от AST: предоставляет больше семантической информации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Его сложно описывать вручную — требуется генерация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Изменения в PSI-дереве должны переноситься в исходный </a:t>
            </a:r>
            <a:r>
              <a:rPr lang="ru">
                <a:solidFill>
                  <a:schemeClr val="dk1"/>
                </a:solidFill>
              </a:rPr>
              <a:t>текст с кодом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50" y="2351663"/>
            <a:ext cx="2556100" cy="4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975" y="1601450"/>
            <a:ext cx="2155900" cy="20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3680863" y="2351675"/>
            <a:ext cx="1405500" cy="44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 rot="10800000">
            <a:off x="551850" y="4703075"/>
            <a:ext cx="25995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 txBox="1"/>
          <p:nvPr>
            <p:ph type="title"/>
          </p:nvPr>
        </p:nvSpPr>
        <p:spPr>
          <a:xfrm>
            <a:off x="246050" y="4703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33333"/>
                </a:solidFill>
                <a:highlight>
                  <a:srgbClr val="FFFFFF"/>
                </a:highlight>
              </a:rPr>
              <a:t>* </a:t>
            </a:r>
            <a:r>
              <a:rPr lang="ru" sz="1000">
                <a:solidFill>
                  <a:srgbClr val="333333"/>
                </a:solidFill>
                <a:highlight>
                  <a:srgbClr val="FFFFFF"/>
                </a:highlight>
              </a:rPr>
              <a:t>Z. Kurbatova, Y. Golubev, V. Kovalenko and T. Bryksin, "The IntelliJ Platform: A Framework for Building Plugins and Mining Software Data," </a:t>
            </a:r>
            <a:r>
              <a:rPr i="1" lang="ru" sz="1000">
                <a:solidFill>
                  <a:srgbClr val="333333"/>
                </a:solidFill>
                <a:highlight>
                  <a:srgbClr val="FFFFFF"/>
                </a:highlight>
              </a:rPr>
              <a:t>2021 36th IEEE/ACM International Conference on Automated Software Engineering Workshops (ASEW)</a:t>
            </a:r>
            <a:r>
              <a:rPr lang="ru" sz="1000">
                <a:solidFill>
                  <a:srgbClr val="333333"/>
                </a:solidFill>
                <a:highlight>
                  <a:srgbClr val="FFFFFF"/>
                </a:highlight>
              </a:rPr>
              <a:t>, Melbourne, Australia, 2021, pp. 14-17, doi: 10.1109/ASEW52652.2021.00016.</a:t>
            </a:r>
            <a:endParaRPr sz="1100"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1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Введение: Платформа SRC IDE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035175"/>
            <a:ext cx="8520600" cy="43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SRC IDE – мультиязыковая платформа для IDE от </a:t>
            </a:r>
            <a:br>
              <a:rPr lang="ru" sz="1750">
                <a:solidFill>
                  <a:schemeClr val="dk1"/>
                </a:solidFill>
              </a:rPr>
            </a:br>
            <a:r>
              <a:rPr lang="ru" sz="1750">
                <a:solidFill>
                  <a:schemeClr val="dk1"/>
                </a:solidFill>
              </a:rPr>
              <a:t>Saint-Petersburg Research Center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Платформа разрабатывается на языке Java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На основе платформы разрабатываются Java IDE и Python IDE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Для этих</a:t>
            </a:r>
            <a:r>
              <a:rPr lang="ru" sz="1750">
                <a:solidFill>
                  <a:schemeClr val="dk1"/>
                </a:solidFill>
              </a:rPr>
              <a:t> </a:t>
            </a:r>
            <a:r>
              <a:rPr lang="ru" sz="1750">
                <a:solidFill>
                  <a:schemeClr val="dk1"/>
                </a:solidFill>
              </a:rPr>
              <a:t>IDE необходимы сервисы для изменения структуры кода (рефакторинги, быстрые изменения и пр.)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Для каждой такой IDE требуется свой PSI, для этого нужна система генерации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Требуется общая система модификации PSI-дерева и исходного документа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>
                <a:solidFill>
                  <a:schemeClr val="dk1"/>
                </a:solidFill>
              </a:rPr>
              <a:t>Система должна быть пригодна для повторного использования в рамках IDE для различных языков программирования</a:t>
            </a:r>
            <a:endParaRPr sz="17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138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Постановка задачи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749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Цель: </a:t>
            </a:r>
            <a:r>
              <a:rPr lang="ru" sz="1700">
                <a:solidFill>
                  <a:schemeClr val="dk1"/>
                </a:solidFill>
              </a:rPr>
              <a:t>создание универсальной генерируемой системы модификации структуры программы в контексте мультиязыковой платформы SRC IDE для разработки сервисов по изменению кода в  различных IDE.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Задачи: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Провести обзор предметной области — текущей платформы, подходов к построению PSI-дерева и средств для его модификации, алгоритмов получения текстовых изменений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Спроектировать архитектуру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</a:rPr>
              <a:t> разрабатываемой системы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Реализовать генератор внешних интерфейсов и классов для работы с системой модификации PSI-дерева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Реализовать подсистему преобразовани</a:t>
            </a:r>
            <a:r>
              <a:rPr lang="ru" sz="1700">
                <a:solidFill>
                  <a:schemeClr val="dk1"/>
                </a:solidFill>
              </a:rPr>
              <a:t>й</a:t>
            </a:r>
            <a:r>
              <a:rPr lang="ru" sz="1700">
                <a:solidFill>
                  <a:schemeClr val="dk1"/>
                </a:solidFill>
              </a:rPr>
              <a:t> PSI-дерева и исходного документа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Выполнить апробацию системы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2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Предметная область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07400" y="798850"/>
            <a:ext cx="4293300" cy="40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Lossless Syntax Tree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Отображает полный файл с текстом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Хранит пробелы и комментарии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Хранит позицию в исходном тексте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Построение и модификация PSI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Mutable Tree (IntelliJ Platform)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Immutable Tree </a:t>
            </a:r>
            <a:r>
              <a:rPr lang="ru">
                <a:solidFill>
                  <a:schemeClr val="dk1"/>
                </a:solidFill>
              </a:rPr>
              <a:t>+</a:t>
            </a:r>
            <a:r>
              <a:rPr lang="ru">
                <a:solidFill>
                  <a:schemeClr val="dk1"/>
                </a:solidFill>
              </a:rPr>
              <a:t> Rewriter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(Eclipse JDT)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ru">
                <a:solidFill>
                  <a:schemeClr val="dk1"/>
                </a:solidFill>
              </a:rPr>
              <a:t>Persistent Tree + Rewriter </a:t>
            </a:r>
            <a:br>
              <a:rPr b="1" lang="ru">
                <a:solidFill>
                  <a:schemeClr val="dk1"/>
                </a:solidFill>
              </a:rPr>
            </a:br>
            <a:r>
              <a:rPr b="1" lang="ru">
                <a:solidFill>
                  <a:schemeClr val="dk1"/>
                </a:solidFill>
              </a:rPr>
              <a:t>(Microsoft Roslyn)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Получение текстовых изменений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RTED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Change Distiller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ru">
                <a:solidFill>
                  <a:schemeClr val="dk1"/>
                </a:solidFill>
              </a:rPr>
              <a:t>GumTree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150" y="394443"/>
            <a:ext cx="4704000" cy="38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848900" y="4249125"/>
            <a:ext cx="39834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</a:rPr>
              <a:t>Пример Lossless Syntax Tree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s – стартовая позиция узла в исходном тексте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l – длина узла в исходном тексте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7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Архитектура всей системы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63" y="643000"/>
            <a:ext cx="7767325" cy="43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211425" y="75750"/>
            <a:ext cx="360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Генератор API: пример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75" y="768875"/>
            <a:ext cx="2517375" cy="3910376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123" y="2326138"/>
            <a:ext cx="3883500" cy="1511287"/>
          </a:xfrm>
          <a:prstGeom prst="rect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125" y="75750"/>
            <a:ext cx="4307850" cy="2195999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5125" y="3891825"/>
            <a:ext cx="3170750" cy="1205676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0"/>
          <p:cNvSpPr/>
          <p:nvPr/>
        </p:nvSpPr>
        <p:spPr>
          <a:xfrm>
            <a:off x="2958800" y="933150"/>
            <a:ext cx="1049100" cy="4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2958800" y="2507013"/>
            <a:ext cx="1049100" cy="4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2958800" y="4080875"/>
            <a:ext cx="1049100" cy="4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43775" y="4667575"/>
            <a:ext cx="346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Спецификация узла PyBinaryExpression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8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работы системы модификации (1)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42" y="742825"/>
            <a:ext cx="8154132" cy="43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r>
              <a:rPr lang="ru"/>
              <a:t>/12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