
<file path=[Content_Types].xml><?xml version="1.0" encoding="utf-8"?>
<Types xmlns="http://schemas.openxmlformats.org/package/2006/content-types"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26208c19fa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26208c19fa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26208c19fa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226208c19fa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26208c19fa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226208c19fa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226208c19fa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226208c19fa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09c1f5a0d6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09c1f5a0d6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229d8e37023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229d8e37023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229d8e37023_1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229d8e37023_1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22b92740880_1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22b92740880_1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22b92740880_1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22b92740880_1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22661845ae9_1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22661845ae9_1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226208c19fa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226208c19fa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r>
              <a:rPr lang="ru"/>
              <a:t>/12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gif"/><Relationship Id="rId4" Type="http://schemas.openxmlformats.org/officeDocument/2006/relationships/image" Target="../media/image10.gif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png"/><Relationship Id="rId4" Type="http://schemas.openxmlformats.org/officeDocument/2006/relationships/image" Target="../media/image2.png"/><Relationship Id="rId5" Type="http://schemas.openxmlformats.org/officeDocument/2006/relationships/image" Target="../media/image11.png"/><Relationship Id="rId6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34432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3480"/>
              <a:t>Система модификации структуры исходного кода для интегрированных сред разработки</a:t>
            </a:r>
            <a:endParaRPr sz="3480"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0" y="2681725"/>
            <a:ext cx="8832300" cy="138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62500" lnSpcReduction="1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2320"/>
              <a:t>Божнюк А.С., группа 19.Б11-мм</a:t>
            </a:r>
            <a:endParaRPr sz="2320"/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2320"/>
          </a:p>
          <a:p>
            <a:pPr indent="45720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2320"/>
              <a:t>Научный руководитель:</a:t>
            </a:r>
            <a:r>
              <a:rPr lang="ru" sz="2320"/>
              <a:t> профессор </a:t>
            </a:r>
            <a:r>
              <a:rPr lang="ru" sz="2320"/>
              <a:t>кафедры СП, д.т.н.</a:t>
            </a:r>
            <a:r>
              <a:rPr lang="ru" sz="2320"/>
              <a:t> </a:t>
            </a:r>
            <a:r>
              <a:rPr lang="ru" sz="2320"/>
              <a:t>Кознов Д.В. </a:t>
            </a:r>
            <a:endParaRPr sz="2320"/>
          </a:p>
          <a:p>
            <a:pPr indent="45720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2320"/>
              <a:t>Консультанты:</a:t>
            </a:r>
            <a:r>
              <a:rPr lang="ru" sz="2320"/>
              <a:t> инженер ключевых проектов ООО «МПГ Айти Солюшнз» Захаров А.А. </a:t>
            </a:r>
            <a:endParaRPr sz="2320"/>
          </a:p>
          <a:p>
            <a:pPr indent="45720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2320"/>
              <a:t>доцент кафедры СП, к.т.н. Литвинов Ю.В.</a:t>
            </a:r>
            <a:endParaRPr sz="2320"/>
          </a:p>
          <a:p>
            <a:pPr indent="45720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2320"/>
              <a:t>Рецензент:</a:t>
            </a:r>
            <a:r>
              <a:rPr lang="ru" sz="2320"/>
              <a:t> Ведущий инженер ключевых проектов ООО «Техкомпания Хуавэй» Тропин Н.В.</a:t>
            </a:r>
            <a:r>
              <a:rPr lang="ru" sz="2160"/>
              <a:t>  </a:t>
            </a:r>
            <a:endParaRPr sz="2160"/>
          </a:p>
        </p:txBody>
      </p:sp>
      <p:sp>
        <p:nvSpPr>
          <p:cNvPr id="56" name="Google Shape;56;p13"/>
          <p:cNvSpPr txBox="1"/>
          <p:nvPr/>
        </p:nvSpPr>
        <p:spPr>
          <a:xfrm>
            <a:off x="768350" y="4649400"/>
            <a:ext cx="7772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2"/>
                </a:solidFill>
              </a:rPr>
              <a:t>СПбГУ, кафедра системного программирования, 2023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Введение: IDE и сервисы для модификации кода</a:t>
            </a:r>
            <a:endParaRPr/>
          </a:p>
        </p:txBody>
      </p:sp>
      <p:sp>
        <p:nvSpPr>
          <p:cNvPr id="62" name="Google Shape;62;p14"/>
          <p:cNvSpPr txBox="1"/>
          <p:nvPr>
            <p:ph idx="1" type="body"/>
          </p:nvPr>
        </p:nvSpPr>
        <p:spPr>
          <a:xfrm>
            <a:off x="311700" y="1017725"/>
            <a:ext cx="8520600" cy="355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ru">
                <a:solidFill>
                  <a:schemeClr val="dk1"/>
                </a:solidFill>
              </a:rPr>
              <a:t>Быстрая и корректная модификация исходного кода – одна из основных задач </a:t>
            </a:r>
            <a:r>
              <a:rPr lang="ru">
                <a:solidFill>
                  <a:schemeClr val="dk1"/>
                </a:solidFill>
              </a:rPr>
              <a:t>IDE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ru">
                <a:solidFill>
                  <a:schemeClr val="dk1"/>
                </a:solidFill>
              </a:rPr>
              <a:t>IDE предоставляет сервисы для модификации кода 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ru">
                <a:solidFill>
                  <a:schemeClr val="dk1"/>
                </a:solidFill>
              </a:rPr>
              <a:t>Рефакторинги (Refactorings)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ru">
                <a:solidFill>
                  <a:schemeClr val="dk1"/>
                </a:solidFill>
              </a:rPr>
              <a:t>Быстрые исправления (Quick Fixes)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ru">
                <a:solidFill>
                  <a:schemeClr val="dk1"/>
                </a:solidFill>
              </a:rPr>
              <a:t>Примеры работы быстрых исправлений для упрощения кода: 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63" name="Google Shape;63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r>
              <a:rPr lang="ru"/>
              <a:t>/12</a:t>
            </a:r>
            <a:endParaRPr/>
          </a:p>
        </p:txBody>
      </p:sp>
      <p:pic>
        <p:nvPicPr>
          <p:cNvPr id="64" name="Google Shape;6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250" y="3019650"/>
            <a:ext cx="4119750" cy="183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20475" y="3019650"/>
            <a:ext cx="3732874" cy="1198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/>
          <p:nvPr>
            <p:ph type="title"/>
          </p:nvPr>
        </p:nvSpPr>
        <p:spPr>
          <a:xfrm>
            <a:off x="279350" y="1700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Введение: Program Structure Interface (PSI)</a:t>
            </a:r>
            <a:endParaRPr/>
          </a:p>
        </p:txBody>
      </p:sp>
      <p:sp>
        <p:nvSpPr>
          <p:cNvPr id="71" name="Google Shape;71;p15"/>
          <p:cNvSpPr txBox="1"/>
          <p:nvPr>
            <p:ph idx="1" type="body"/>
          </p:nvPr>
        </p:nvSpPr>
        <p:spPr>
          <a:xfrm>
            <a:off x="311700" y="905775"/>
            <a:ext cx="8520600" cy="379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ru">
                <a:solidFill>
                  <a:schemeClr val="dk1"/>
                </a:solidFill>
              </a:rPr>
              <a:t>Program Structure Interface (</a:t>
            </a:r>
            <a:r>
              <a:rPr lang="ru">
                <a:solidFill>
                  <a:schemeClr val="dk1"/>
                </a:solidFill>
              </a:rPr>
              <a:t>PSI</a:t>
            </a:r>
            <a:r>
              <a:rPr lang="ru">
                <a:solidFill>
                  <a:schemeClr val="dk1"/>
                </a:solidFill>
              </a:rPr>
              <a:t>) – типизированное дерево, которое строится поверх Abstract Syntax Tree (AST) для нужд IDE*</a:t>
            </a:r>
            <a:endParaRPr baseline="30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ru">
                <a:solidFill>
                  <a:schemeClr val="dk1"/>
                </a:solidFill>
              </a:rPr>
              <a:t>Отличие от AST: предоставляет больше семантической информации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ru">
                <a:solidFill>
                  <a:schemeClr val="dk1"/>
                </a:solidFill>
              </a:rPr>
              <a:t>Его сложно описывать вручную — требуется генерация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ru">
                <a:solidFill>
                  <a:schemeClr val="dk1"/>
                </a:solidFill>
              </a:rPr>
              <a:t>Изменения в PSI-дереве должны переноситься в исходный </a:t>
            </a:r>
            <a:r>
              <a:rPr lang="ru">
                <a:solidFill>
                  <a:schemeClr val="dk1"/>
                </a:solidFill>
              </a:rPr>
              <a:t>текст с кодом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72" name="Google Shape;7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5250" y="2351663"/>
            <a:ext cx="2556100" cy="440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71975" y="1601450"/>
            <a:ext cx="2155900" cy="203785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5"/>
          <p:cNvSpPr/>
          <p:nvPr/>
        </p:nvSpPr>
        <p:spPr>
          <a:xfrm>
            <a:off x="3680863" y="2351675"/>
            <a:ext cx="1405500" cy="4401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r>
              <a:rPr lang="ru"/>
              <a:t>/12</a:t>
            </a:r>
            <a:endParaRPr/>
          </a:p>
        </p:txBody>
      </p:sp>
      <p:cxnSp>
        <p:nvCxnSpPr>
          <p:cNvPr id="76" name="Google Shape;76;p15"/>
          <p:cNvCxnSpPr/>
          <p:nvPr/>
        </p:nvCxnSpPr>
        <p:spPr>
          <a:xfrm rot="10800000">
            <a:off x="551850" y="4703075"/>
            <a:ext cx="2599500" cy="2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7" name="Google Shape;77;p15"/>
          <p:cNvSpPr txBox="1"/>
          <p:nvPr>
            <p:ph type="title"/>
          </p:nvPr>
        </p:nvSpPr>
        <p:spPr>
          <a:xfrm>
            <a:off x="246050" y="47030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333333"/>
                </a:solidFill>
                <a:highlight>
                  <a:srgbClr val="FFFFFF"/>
                </a:highlight>
              </a:rPr>
              <a:t>* </a:t>
            </a:r>
            <a:r>
              <a:rPr lang="ru" sz="1000">
                <a:solidFill>
                  <a:srgbClr val="333333"/>
                </a:solidFill>
                <a:highlight>
                  <a:srgbClr val="FFFFFF"/>
                </a:highlight>
              </a:rPr>
              <a:t>Z. Kurbatova, Y. Golubev, V. Kovalenko and T. Bryksin, "The IntelliJ Platform: A Framework for Building Plugins and Mining Software Data," </a:t>
            </a:r>
            <a:r>
              <a:rPr i="1" lang="ru" sz="1000">
                <a:solidFill>
                  <a:srgbClr val="333333"/>
                </a:solidFill>
                <a:highlight>
                  <a:srgbClr val="FFFFFF"/>
                </a:highlight>
              </a:rPr>
              <a:t>2021 36th IEEE/ACM International Conference on Automated Software Engineering Workshops (ASEW)</a:t>
            </a:r>
            <a:r>
              <a:rPr lang="ru" sz="1000">
                <a:solidFill>
                  <a:srgbClr val="333333"/>
                </a:solidFill>
                <a:highlight>
                  <a:srgbClr val="FFFFFF"/>
                </a:highlight>
              </a:rPr>
              <a:t>, Melbourne, Australia, 2021, pp. 14-17, doi: 10.1109/ASEW52652.2021.00016.</a:t>
            </a:r>
            <a:endParaRPr sz="1100">
              <a:highlight>
                <a:srgbClr val="00FF00"/>
              </a:highlight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6"/>
          <p:cNvSpPr txBox="1"/>
          <p:nvPr>
            <p:ph type="title"/>
          </p:nvPr>
        </p:nvSpPr>
        <p:spPr>
          <a:xfrm>
            <a:off x="311700" y="2185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Введение: Платформа SRC IDE</a:t>
            </a:r>
            <a:endParaRPr/>
          </a:p>
        </p:txBody>
      </p:sp>
      <p:sp>
        <p:nvSpPr>
          <p:cNvPr id="83" name="Google Shape;83;p16"/>
          <p:cNvSpPr txBox="1"/>
          <p:nvPr>
            <p:ph idx="1" type="body"/>
          </p:nvPr>
        </p:nvSpPr>
        <p:spPr>
          <a:xfrm>
            <a:off x="311700" y="1035175"/>
            <a:ext cx="8520600" cy="438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39725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50"/>
              <a:buChar char="●"/>
            </a:pPr>
            <a:r>
              <a:rPr lang="ru" sz="1750">
                <a:solidFill>
                  <a:schemeClr val="dk1"/>
                </a:solidFill>
              </a:rPr>
              <a:t>SRC IDE – мультиязыковая платформа для IDE от </a:t>
            </a:r>
            <a:br>
              <a:rPr lang="ru" sz="1750">
                <a:solidFill>
                  <a:schemeClr val="dk1"/>
                </a:solidFill>
              </a:rPr>
            </a:br>
            <a:r>
              <a:rPr lang="ru" sz="1750">
                <a:solidFill>
                  <a:schemeClr val="dk1"/>
                </a:solidFill>
              </a:rPr>
              <a:t>Saint-Petersburg Research Center</a:t>
            </a:r>
            <a:endParaRPr sz="1750">
              <a:solidFill>
                <a:schemeClr val="dk1"/>
              </a:solidFill>
            </a:endParaRPr>
          </a:p>
          <a:p>
            <a:pPr indent="-339725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50"/>
              <a:buChar char="●"/>
            </a:pPr>
            <a:r>
              <a:rPr lang="ru" sz="1750">
                <a:solidFill>
                  <a:schemeClr val="dk1"/>
                </a:solidFill>
              </a:rPr>
              <a:t>Платформа разрабатывается на языке Java</a:t>
            </a:r>
            <a:endParaRPr sz="1750">
              <a:solidFill>
                <a:schemeClr val="dk1"/>
              </a:solidFill>
            </a:endParaRPr>
          </a:p>
          <a:p>
            <a:pPr indent="-339725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50"/>
              <a:buChar char="●"/>
            </a:pPr>
            <a:r>
              <a:rPr lang="ru" sz="1750">
                <a:solidFill>
                  <a:schemeClr val="dk1"/>
                </a:solidFill>
              </a:rPr>
              <a:t>На основе платформы разрабатываются Java IDE и Python IDE</a:t>
            </a:r>
            <a:endParaRPr sz="1750">
              <a:solidFill>
                <a:schemeClr val="dk1"/>
              </a:solidFill>
            </a:endParaRPr>
          </a:p>
          <a:p>
            <a:pPr indent="-339725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50"/>
              <a:buChar char="●"/>
            </a:pPr>
            <a:r>
              <a:rPr lang="ru" sz="1750">
                <a:solidFill>
                  <a:schemeClr val="dk1"/>
                </a:solidFill>
              </a:rPr>
              <a:t>Для этих</a:t>
            </a:r>
            <a:r>
              <a:rPr lang="ru" sz="1750">
                <a:solidFill>
                  <a:schemeClr val="dk1"/>
                </a:solidFill>
              </a:rPr>
              <a:t> </a:t>
            </a:r>
            <a:r>
              <a:rPr lang="ru" sz="1750">
                <a:solidFill>
                  <a:schemeClr val="dk1"/>
                </a:solidFill>
              </a:rPr>
              <a:t>IDE необходимы сервисы для изменения структуры кода (рефакторинги, быстрые изменения и пр.)</a:t>
            </a:r>
            <a:endParaRPr sz="1750">
              <a:solidFill>
                <a:schemeClr val="dk1"/>
              </a:solidFill>
            </a:endParaRPr>
          </a:p>
          <a:p>
            <a:pPr indent="-339725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50"/>
              <a:buChar char="●"/>
            </a:pPr>
            <a:r>
              <a:rPr lang="ru" sz="1750">
                <a:solidFill>
                  <a:schemeClr val="dk1"/>
                </a:solidFill>
              </a:rPr>
              <a:t>Для каждой такой IDE требуется свой PSI, для этого нужна система генерации</a:t>
            </a:r>
            <a:endParaRPr sz="1750">
              <a:solidFill>
                <a:schemeClr val="dk1"/>
              </a:solidFill>
            </a:endParaRPr>
          </a:p>
          <a:p>
            <a:pPr indent="-339725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50"/>
              <a:buChar char="●"/>
            </a:pPr>
            <a:r>
              <a:rPr lang="ru" sz="1750">
                <a:solidFill>
                  <a:schemeClr val="dk1"/>
                </a:solidFill>
              </a:rPr>
              <a:t>Требуется общая система модификации PSI-дерева и исходного документа</a:t>
            </a:r>
            <a:endParaRPr sz="1750">
              <a:solidFill>
                <a:schemeClr val="dk1"/>
              </a:solidFill>
            </a:endParaRPr>
          </a:p>
          <a:p>
            <a:pPr indent="-339725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50"/>
              <a:buChar char="●"/>
            </a:pPr>
            <a:r>
              <a:rPr lang="ru" sz="1750">
                <a:solidFill>
                  <a:schemeClr val="dk1"/>
                </a:solidFill>
              </a:rPr>
              <a:t>Система должна быть пригодна для повторного использования в рамках IDE для различных языков программирования</a:t>
            </a:r>
            <a:endParaRPr sz="175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750">
              <a:solidFill>
                <a:schemeClr val="dk1"/>
              </a:solidFill>
            </a:endParaRPr>
          </a:p>
        </p:txBody>
      </p:sp>
      <p:sp>
        <p:nvSpPr>
          <p:cNvPr id="84" name="Google Shape;84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r>
              <a:rPr lang="ru"/>
              <a:t>/12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7"/>
          <p:cNvSpPr txBox="1"/>
          <p:nvPr>
            <p:ph type="title"/>
          </p:nvPr>
        </p:nvSpPr>
        <p:spPr>
          <a:xfrm>
            <a:off x="311700" y="1389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Постановка задачи</a:t>
            </a:r>
            <a:endParaRPr/>
          </a:p>
        </p:txBody>
      </p:sp>
      <p:sp>
        <p:nvSpPr>
          <p:cNvPr id="90" name="Google Shape;90;p17"/>
          <p:cNvSpPr txBox="1"/>
          <p:nvPr>
            <p:ph idx="1" type="body"/>
          </p:nvPr>
        </p:nvSpPr>
        <p:spPr>
          <a:xfrm>
            <a:off x="311700" y="7495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700">
                <a:solidFill>
                  <a:schemeClr val="dk1"/>
                </a:solidFill>
              </a:rPr>
              <a:t>Цель: </a:t>
            </a:r>
            <a:r>
              <a:rPr lang="ru" sz="1700">
                <a:solidFill>
                  <a:schemeClr val="dk1"/>
                </a:solidFill>
              </a:rPr>
              <a:t>создание универсальной генерируемой системы модификации структуры программы в контексте мультиязыковой платформы SRC IDE для разработки сервисов по изменению кода в  различных IDE.</a:t>
            </a:r>
            <a:endParaRPr sz="1700">
              <a:solidFill>
                <a:schemeClr val="dk1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700">
                <a:solidFill>
                  <a:schemeClr val="dk1"/>
                </a:solidFill>
              </a:rPr>
              <a:t>Задачи:</a:t>
            </a:r>
            <a:endParaRPr b="1" sz="1700">
              <a:solidFill>
                <a:schemeClr val="dk1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ru" sz="1700">
                <a:solidFill>
                  <a:schemeClr val="dk1"/>
                </a:solidFill>
              </a:rPr>
              <a:t>Провести обзор предметной области — текущей платформы, подходов к построению PSI-дерева и средств для его модификации, алгоритмов получения текстовых изменений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ru" sz="1700">
                <a:solidFill>
                  <a:schemeClr val="dk1"/>
                </a:solidFill>
              </a:rPr>
              <a:t>Спроектировать архитектуру</a:t>
            </a:r>
            <a:r>
              <a:rPr lang="ru" sz="1700">
                <a:solidFill>
                  <a:schemeClr val="dk1"/>
                </a:solidFill>
                <a:highlight>
                  <a:schemeClr val="lt1"/>
                </a:highlight>
              </a:rPr>
              <a:t> разрабатываемой системы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ru" sz="1700">
                <a:solidFill>
                  <a:schemeClr val="dk1"/>
                </a:solidFill>
              </a:rPr>
              <a:t>Реализовать генератор внешних интерфейсов и классов для работы с системой модификации PSI-дерева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ru" sz="1700">
                <a:solidFill>
                  <a:schemeClr val="dk1"/>
                </a:solidFill>
              </a:rPr>
              <a:t>Реализовать подсистему преобразовани</a:t>
            </a:r>
            <a:r>
              <a:rPr lang="ru" sz="1700">
                <a:solidFill>
                  <a:schemeClr val="dk1"/>
                </a:solidFill>
              </a:rPr>
              <a:t>й</a:t>
            </a:r>
            <a:r>
              <a:rPr lang="ru" sz="1700">
                <a:solidFill>
                  <a:schemeClr val="dk1"/>
                </a:solidFill>
              </a:rPr>
              <a:t> PSI-дерева и исходного документа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ru" sz="1700">
                <a:solidFill>
                  <a:schemeClr val="dk1"/>
                </a:solidFill>
              </a:rPr>
              <a:t>Выполнить апробацию системы</a:t>
            </a:r>
            <a:endParaRPr sz="1700">
              <a:solidFill>
                <a:schemeClr val="dk1"/>
              </a:solidFill>
            </a:endParaRPr>
          </a:p>
        </p:txBody>
      </p:sp>
      <p:sp>
        <p:nvSpPr>
          <p:cNvPr id="91" name="Google Shape;91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r>
              <a:rPr lang="ru"/>
              <a:t>/12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8"/>
          <p:cNvSpPr txBox="1"/>
          <p:nvPr>
            <p:ph type="title"/>
          </p:nvPr>
        </p:nvSpPr>
        <p:spPr>
          <a:xfrm>
            <a:off x="311700" y="2261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Предметная область</a:t>
            </a:r>
            <a:endParaRPr/>
          </a:p>
        </p:txBody>
      </p:sp>
      <p:sp>
        <p:nvSpPr>
          <p:cNvPr id="97" name="Google Shape;97;p18"/>
          <p:cNvSpPr txBox="1"/>
          <p:nvPr>
            <p:ph idx="1" type="body"/>
          </p:nvPr>
        </p:nvSpPr>
        <p:spPr>
          <a:xfrm>
            <a:off x="107400" y="798850"/>
            <a:ext cx="4293300" cy="408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ru">
                <a:solidFill>
                  <a:schemeClr val="dk1"/>
                </a:solidFill>
              </a:rPr>
              <a:t>Lossless Syntax Tree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ru">
                <a:solidFill>
                  <a:schemeClr val="dk1"/>
                </a:solidFill>
              </a:rPr>
              <a:t>Отображает полный файл с текстом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ru">
                <a:solidFill>
                  <a:schemeClr val="dk1"/>
                </a:solidFill>
              </a:rPr>
              <a:t>Хранит пробелы и комментарии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ru">
                <a:solidFill>
                  <a:schemeClr val="dk1"/>
                </a:solidFill>
              </a:rPr>
              <a:t>Хранит позицию в исходном тексте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ru">
                <a:solidFill>
                  <a:schemeClr val="dk1"/>
                </a:solidFill>
              </a:rPr>
              <a:t>Построение и модификация PSI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ru">
                <a:solidFill>
                  <a:schemeClr val="dk1"/>
                </a:solidFill>
              </a:rPr>
              <a:t>Mutable Tree (IntelliJ Platform)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ru">
                <a:solidFill>
                  <a:schemeClr val="dk1"/>
                </a:solidFill>
              </a:rPr>
              <a:t>Immutable Tree </a:t>
            </a:r>
            <a:r>
              <a:rPr lang="ru">
                <a:solidFill>
                  <a:schemeClr val="dk1"/>
                </a:solidFill>
              </a:rPr>
              <a:t>+</a:t>
            </a:r>
            <a:r>
              <a:rPr lang="ru">
                <a:solidFill>
                  <a:schemeClr val="dk1"/>
                </a:solidFill>
              </a:rPr>
              <a:t> Rewriter 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(Eclipse JDT)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b="1" lang="ru">
                <a:solidFill>
                  <a:schemeClr val="dk1"/>
                </a:solidFill>
              </a:rPr>
              <a:t>Persistent Tree + Rewriter </a:t>
            </a:r>
            <a:br>
              <a:rPr b="1" lang="ru">
                <a:solidFill>
                  <a:schemeClr val="dk1"/>
                </a:solidFill>
              </a:rPr>
            </a:br>
            <a:r>
              <a:rPr b="1" lang="ru">
                <a:solidFill>
                  <a:schemeClr val="dk1"/>
                </a:solidFill>
              </a:rPr>
              <a:t>(Microsoft Roslyn)</a:t>
            </a:r>
            <a:endParaRPr b="1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ru">
                <a:solidFill>
                  <a:schemeClr val="dk1"/>
                </a:solidFill>
              </a:rPr>
              <a:t>Получение текстовых изменений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ru">
                <a:solidFill>
                  <a:schemeClr val="dk1"/>
                </a:solidFill>
              </a:rPr>
              <a:t>RTED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ru">
                <a:solidFill>
                  <a:schemeClr val="dk1"/>
                </a:solidFill>
              </a:rPr>
              <a:t>Change Distiller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b="1" lang="ru">
                <a:solidFill>
                  <a:schemeClr val="dk1"/>
                </a:solidFill>
              </a:rPr>
              <a:t>GumTree</a:t>
            </a:r>
            <a:endParaRPr b="1">
              <a:solidFill>
                <a:schemeClr val="dk1"/>
              </a:solidFill>
            </a:endParaRPr>
          </a:p>
        </p:txBody>
      </p:sp>
      <p:pic>
        <p:nvPicPr>
          <p:cNvPr id="98" name="Google Shape;9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17150" y="394443"/>
            <a:ext cx="4704000" cy="3813432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8"/>
          <p:cNvSpPr txBox="1"/>
          <p:nvPr/>
        </p:nvSpPr>
        <p:spPr>
          <a:xfrm>
            <a:off x="4848900" y="4249125"/>
            <a:ext cx="3983400" cy="10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chemeClr val="dk1"/>
                </a:solidFill>
              </a:rPr>
              <a:t>Пример Lossless Syntax Tree</a:t>
            </a:r>
            <a:endParaRPr sz="13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300">
                <a:solidFill>
                  <a:schemeClr val="dk1"/>
                </a:solidFill>
              </a:rPr>
              <a:t>s – стартовая позиция узла в исходном тексте</a:t>
            </a:r>
            <a:endParaRPr sz="13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300">
                <a:solidFill>
                  <a:schemeClr val="dk1"/>
                </a:solidFill>
              </a:rPr>
              <a:t>l – длина узла в исходном тексте</a:t>
            </a:r>
            <a:endParaRPr sz="13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r>
              <a:rPr lang="ru"/>
              <a:t>/12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9"/>
          <p:cNvSpPr txBox="1"/>
          <p:nvPr>
            <p:ph type="title"/>
          </p:nvPr>
        </p:nvSpPr>
        <p:spPr>
          <a:xfrm>
            <a:off x="311700" y="703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Архитектура всей системы</a:t>
            </a:r>
            <a:endParaRPr/>
          </a:p>
        </p:txBody>
      </p:sp>
      <p:pic>
        <p:nvPicPr>
          <p:cNvPr id="106" name="Google Shape;10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2363" y="643000"/>
            <a:ext cx="7767325" cy="433355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r>
              <a:rPr lang="ru"/>
              <a:t>/12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0"/>
          <p:cNvSpPr txBox="1"/>
          <p:nvPr>
            <p:ph type="title"/>
          </p:nvPr>
        </p:nvSpPr>
        <p:spPr>
          <a:xfrm>
            <a:off x="211425" y="75750"/>
            <a:ext cx="360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Генератор API: пример</a:t>
            </a:r>
            <a:endParaRPr/>
          </a:p>
        </p:txBody>
      </p:sp>
      <p:pic>
        <p:nvPicPr>
          <p:cNvPr id="113" name="Google Shape;11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7775" y="768875"/>
            <a:ext cx="2517375" cy="3910376"/>
          </a:xfrm>
          <a:prstGeom prst="rect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4" name="Google Shape;114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75123" y="2326138"/>
            <a:ext cx="3883500" cy="1511287"/>
          </a:xfrm>
          <a:prstGeom prst="rect">
            <a:avLst/>
          </a:prstGeom>
          <a:noFill/>
          <a:ln cap="flat" cmpd="sng" w="9525">
            <a:solidFill>
              <a:srgbClr val="B6D7A8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5" name="Google Shape;115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75125" y="75750"/>
            <a:ext cx="4307850" cy="2195999"/>
          </a:xfrm>
          <a:prstGeom prst="rect">
            <a:avLst/>
          </a:prstGeom>
          <a:noFill/>
          <a:ln cap="flat" cmpd="sng" w="9525">
            <a:solidFill>
              <a:srgbClr val="A4C2F4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6" name="Google Shape;116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275125" y="3891825"/>
            <a:ext cx="3170750" cy="1205676"/>
          </a:xfrm>
          <a:prstGeom prst="rect">
            <a:avLst/>
          </a:prstGeom>
          <a:noFill/>
          <a:ln cap="flat" cmpd="sng" w="9525">
            <a:solidFill>
              <a:srgbClr val="FFE599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17" name="Google Shape;117;p20"/>
          <p:cNvSpPr/>
          <p:nvPr/>
        </p:nvSpPr>
        <p:spPr>
          <a:xfrm>
            <a:off x="2958800" y="933150"/>
            <a:ext cx="1049100" cy="4812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20"/>
          <p:cNvSpPr/>
          <p:nvPr/>
        </p:nvSpPr>
        <p:spPr>
          <a:xfrm>
            <a:off x="2958800" y="2507013"/>
            <a:ext cx="1049100" cy="4812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20"/>
          <p:cNvSpPr/>
          <p:nvPr/>
        </p:nvSpPr>
        <p:spPr>
          <a:xfrm>
            <a:off x="2958800" y="4080875"/>
            <a:ext cx="1049100" cy="4812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r>
              <a:rPr lang="ru"/>
              <a:t>/12</a:t>
            </a:r>
            <a:endParaRPr/>
          </a:p>
        </p:txBody>
      </p:sp>
      <p:sp>
        <p:nvSpPr>
          <p:cNvPr id="121" name="Google Shape;121;p20"/>
          <p:cNvSpPr txBox="1"/>
          <p:nvPr/>
        </p:nvSpPr>
        <p:spPr>
          <a:xfrm>
            <a:off x="43775" y="4667575"/>
            <a:ext cx="34644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/>
              <a:t>Спецификация узла PyBinaryExpression</a:t>
            </a:r>
            <a:endParaRPr sz="13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1"/>
          <p:cNvSpPr txBox="1"/>
          <p:nvPr>
            <p:ph type="title"/>
          </p:nvPr>
        </p:nvSpPr>
        <p:spPr>
          <a:xfrm>
            <a:off x="311700" y="835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Пример работы системы модификации (1)</a:t>
            </a:r>
            <a:endParaRPr/>
          </a:p>
        </p:txBody>
      </p:sp>
      <p:pic>
        <p:nvPicPr>
          <p:cNvPr id="127" name="Google Shape;12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4942" y="742825"/>
            <a:ext cx="8154132" cy="4314001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r>
              <a:rPr lang="ru"/>
              <a:t>/12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2"/>
          <p:cNvSpPr txBox="1"/>
          <p:nvPr>
            <p:ph type="title"/>
          </p:nvPr>
        </p:nvSpPr>
        <p:spPr>
          <a:xfrm>
            <a:off x="311700" y="501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Пример работы системы модификации (2)</a:t>
            </a:r>
            <a:endParaRPr/>
          </a:p>
        </p:txBody>
      </p:sp>
      <p:pic>
        <p:nvPicPr>
          <p:cNvPr id="134" name="Google Shape;134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2372" y="622850"/>
            <a:ext cx="8039252" cy="452065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r>
              <a:rPr lang="ru"/>
              <a:t>/12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3"/>
          <p:cNvSpPr txBox="1"/>
          <p:nvPr>
            <p:ph type="title"/>
          </p:nvPr>
        </p:nvSpPr>
        <p:spPr>
          <a:xfrm>
            <a:off x="311700" y="3720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Апробация</a:t>
            </a:r>
            <a:endParaRPr/>
          </a:p>
        </p:txBody>
      </p:sp>
      <p:sp>
        <p:nvSpPr>
          <p:cNvPr id="141" name="Google Shape;141;p23"/>
          <p:cNvSpPr txBox="1"/>
          <p:nvPr>
            <p:ph idx="1" type="body"/>
          </p:nvPr>
        </p:nvSpPr>
        <p:spPr>
          <a:xfrm>
            <a:off x="311700" y="1080025"/>
            <a:ext cx="3870300" cy="353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AutoNum type="arabicPeriod"/>
            </a:pPr>
            <a:r>
              <a:rPr b="1" lang="ru" sz="1700">
                <a:solidFill>
                  <a:schemeClr val="dk1"/>
                </a:solidFill>
              </a:rPr>
              <a:t>Python IDE</a:t>
            </a:r>
            <a:endParaRPr b="1" sz="1700">
              <a:solidFill>
                <a:schemeClr val="dk1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ru" sz="1700">
                <a:solidFill>
                  <a:schemeClr val="dk1"/>
                </a:solidFill>
              </a:rPr>
              <a:t>Были сгенерированы необходимые классы и интерфейсы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ru" sz="1700">
                <a:solidFill>
                  <a:schemeClr val="dk1"/>
                </a:solidFill>
              </a:rPr>
              <a:t>Реализованы сервисы</a:t>
            </a:r>
            <a:endParaRPr sz="1700">
              <a:solidFill>
                <a:schemeClr val="dk1"/>
              </a:solidFill>
            </a:endParaRPr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○"/>
            </a:pPr>
            <a:r>
              <a:rPr lang="ru" sz="1700">
                <a:solidFill>
                  <a:schemeClr val="dk1"/>
                </a:solidFill>
              </a:rPr>
              <a:t>Rearrange Code</a:t>
            </a:r>
            <a:endParaRPr sz="1700">
              <a:solidFill>
                <a:schemeClr val="dk1"/>
              </a:solidFill>
            </a:endParaRPr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○"/>
            </a:pPr>
            <a:r>
              <a:rPr lang="ru" sz="1700">
                <a:solidFill>
                  <a:schemeClr val="dk1"/>
                </a:solidFill>
              </a:rPr>
              <a:t>Rename Symbol</a:t>
            </a:r>
            <a:endParaRPr sz="1700">
              <a:solidFill>
                <a:schemeClr val="dk1"/>
              </a:solidFill>
            </a:endParaRPr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○"/>
            </a:pPr>
            <a:r>
              <a:rPr lang="ru" sz="1700">
                <a:solidFill>
                  <a:schemeClr val="dk1"/>
                </a:solidFill>
              </a:rPr>
              <a:t>Min Max If</a:t>
            </a:r>
            <a:endParaRPr sz="1700">
              <a:solidFill>
                <a:schemeClr val="dk1"/>
              </a:solidFill>
            </a:endParaRPr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○"/>
            </a:pPr>
            <a:r>
              <a:rPr lang="ru" sz="1700">
                <a:solidFill>
                  <a:schemeClr val="dk1"/>
                </a:solidFill>
              </a:rPr>
              <a:t>Annotated Assignment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b="1" lang="ru" sz="1700">
                <a:solidFill>
                  <a:schemeClr val="dk1"/>
                </a:solidFill>
              </a:rPr>
              <a:t>21 запрос на улучшение системы</a:t>
            </a:r>
            <a:endParaRPr b="1" sz="1700">
              <a:solidFill>
                <a:schemeClr val="dk1"/>
              </a:solidFill>
            </a:endParaRPr>
          </a:p>
        </p:txBody>
      </p:sp>
      <p:sp>
        <p:nvSpPr>
          <p:cNvPr id="142" name="Google Shape;142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r>
              <a:rPr lang="ru"/>
              <a:t>/12</a:t>
            </a:r>
            <a:endParaRPr/>
          </a:p>
        </p:txBody>
      </p:sp>
      <p:sp>
        <p:nvSpPr>
          <p:cNvPr id="143" name="Google Shape;143;p23"/>
          <p:cNvSpPr txBox="1"/>
          <p:nvPr>
            <p:ph idx="1" type="body"/>
          </p:nvPr>
        </p:nvSpPr>
        <p:spPr>
          <a:xfrm>
            <a:off x="4572000" y="1080025"/>
            <a:ext cx="3870300" cy="353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700">
                <a:solidFill>
                  <a:schemeClr val="dk1"/>
                </a:solidFill>
              </a:rPr>
              <a:t>2.     Java </a:t>
            </a:r>
            <a:r>
              <a:rPr b="1" lang="ru" sz="1700">
                <a:solidFill>
                  <a:schemeClr val="dk1"/>
                </a:solidFill>
              </a:rPr>
              <a:t>IDE</a:t>
            </a:r>
            <a:endParaRPr b="1" sz="1700">
              <a:solidFill>
                <a:schemeClr val="dk1"/>
              </a:solidFill>
            </a:endParaRPr>
          </a:p>
          <a:p>
            <a:pPr indent="-33655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ru" sz="1700">
                <a:solidFill>
                  <a:schemeClr val="dk1"/>
                </a:solidFill>
              </a:rPr>
              <a:t>Были сгенерированы необходимые классы и интерфейсы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ru" sz="1700">
                <a:solidFill>
                  <a:schemeClr val="dk1"/>
                </a:solidFill>
              </a:rPr>
              <a:t>Реализованы сервисы</a:t>
            </a:r>
            <a:endParaRPr sz="1700">
              <a:solidFill>
                <a:schemeClr val="dk1"/>
              </a:solidFill>
            </a:endParaRPr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○"/>
            </a:pPr>
            <a:r>
              <a:rPr lang="ru" sz="1700">
                <a:solidFill>
                  <a:schemeClr val="dk1"/>
                </a:solidFill>
              </a:rPr>
              <a:t>Remove Empty Finally Block</a:t>
            </a:r>
            <a:endParaRPr sz="1700">
              <a:solidFill>
                <a:schemeClr val="dk1"/>
              </a:solidFill>
            </a:endParaRPr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○"/>
            </a:pPr>
            <a:r>
              <a:rPr lang="ru" sz="1700">
                <a:solidFill>
                  <a:schemeClr val="dk1"/>
                </a:solidFill>
              </a:rPr>
              <a:t>Replace For Statement With While Statement</a:t>
            </a:r>
            <a:endParaRPr sz="1700">
              <a:solidFill>
                <a:schemeClr val="dk1"/>
              </a:solidFill>
            </a:endParaRPr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○"/>
            </a:pPr>
            <a:r>
              <a:rPr lang="ru" sz="1700">
                <a:solidFill>
                  <a:schemeClr val="dk1"/>
                </a:solidFill>
              </a:rPr>
              <a:t>Trivial If Simplify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b="1" lang="ru" sz="1700">
                <a:solidFill>
                  <a:schemeClr val="dk1"/>
                </a:solidFill>
              </a:rPr>
              <a:t>7 запросов на улучшение системы</a:t>
            </a:r>
            <a:endParaRPr b="1" sz="17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4"/>
          <p:cNvSpPr txBox="1"/>
          <p:nvPr>
            <p:ph type="title"/>
          </p:nvPr>
        </p:nvSpPr>
        <p:spPr>
          <a:xfrm>
            <a:off x="311700" y="1299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Результаты</a:t>
            </a:r>
            <a:endParaRPr/>
          </a:p>
        </p:txBody>
      </p:sp>
      <p:sp>
        <p:nvSpPr>
          <p:cNvPr id="149" name="Google Shape;149;p24"/>
          <p:cNvSpPr txBox="1"/>
          <p:nvPr>
            <p:ph idx="1" type="body"/>
          </p:nvPr>
        </p:nvSpPr>
        <p:spPr>
          <a:xfrm>
            <a:off x="311700" y="702600"/>
            <a:ext cx="8520600" cy="396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056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88"/>
              <a:buChar char="●"/>
            </a:pPr>
            <a:r>
              <a:rPr lang="ru" sz="1487">
                <a:solidFill>
                  <a:schemeClr val="dk1"/>
                </a:solidFill>
              </a:rPr>
              <a:t>Выполнен обзор предметной област</a:t>
            </a:r>
            <a:r>
              <a:rPr lang="ru" sz="1487">
                <a:solidFill>
                  <a:schemeClr val="dk1"/>
                </a:solidFill>
              </a:rPr>
              <a:t>и:</a:t>
            </a:r>
            <a:endParaRPr sz="1487">
              <a:solidFill>
                <a:schemeClr val="dk1"/>
              </a:solidFill>
            </a:endParaRPr>
          </a:p>
          <a:p>
            <a:pPr indent="-323056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88"/>
              <a:buChar char="○"/>
            </a:pPr>
            <a:r>
              <a:rPr lang="ru" sz="1487">
                <a:solidFill>
                  <a:schemeClr val="dk1"/>
                </a:solidFill>
              </a:rPr>
              <a:t>рассмотрены механизмы модификации PSI-дерева: изменяемое дерево, неизменяемое дерево через Rewriter, а также персистентное дерево с Rewriter, разработанное Microsoft, которое и было выбрано</a:t>
            </a:r>
            <a:endParaRPr sz="1487">
              <a:solidFill>
                <a:schemeClr val="dk1"/>
              </a:solidFill>
            </a:endParaRPr>
          </a:p>
          <a:p>
            <a:pPr indent="-323056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88"/>
              <a:buChar char="○"/>
            </a:pPr>
            <a:r>
              <a:rPr lang="ru" sz="1487">
                <a:solidFill>
                  <a:schemeClr val="dk1"/>
                </a:solidFill>
              </a:rPr>
              <a:t>рассмотрены подходы  для сравнения деревьев: LCS, GumTree, ChangeDistiller. Был выбран подход GumTree с учетом особенностей SRC IDE</a:t>
            </a:r>
            <a:endParaRPr sz="1487">
              <a:solidFill>
                <a:schemeClr val="dk1"/>
              </a:solidFill>
            </a:endParaRPr>
          </a:p>
          <a:p>
            <a:pPr indent="-323056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88"/>
              <a:buChar char="●"/>
            </a:pPr>
            <a:r>
              <a:rPr lang="ru" sz="1487">
                <a:solidFill>
                  <a:schemeClr val="dk1"/>
                </a:solidFill>
              </a:rPr>
              <a:t>Спроектирована архитектура </a:t>
            </a:r>
            <a:r>
              <a:rPr lang="ru" sz="1487">
                <a:solidFill>
                  <a:schemeClr val="dk1"/>
                </a:solidFill>
                <a:highlight>
                  <a:schemeClr val="lt1"/>
                </a:highlight>
              </a:rPr>
              <a:t>системы:</a:t>
            </a:r>
            <a:r>
              <a:rPr lang="ru" sz="1487">
                <a:solidFill>
                  <a:schemeClr val="dk1"/>
                </a:solidFill>
              </a:rPr>
              <a:t> генератора классов и интерфейсов, компоненты преобразований над PSI-деревом с получения текстовых изменений (Java/IntelliJ IDEA)</a:t>
            </a:r>
            <a:endParaRPr sz="1487">
              <a:solidFill>
                <a:schemeClr val="dk1"/>
              </a:solidFill>
            </a:endParaRPr>
          </a:p>
          <a:p>
            <a:pPr indent="-323056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88"/>
              <a:buChar char="●"/>
            </a:pPr>
            <a:r>
              <a:rPr lang="ru" sz="1487">
                <a:solidFill>
                  <a:schemeClr val="dk1"/>
                </a:solidFill>
              </a:rPr>
              <a:t>Реализована генерация необходимых интерфейсов и классов языка Java для системы модификации PSI-дерева на основе спецификации в формате JSON</a:t>
            </a:r>
            <a:endParaRPr sz="1487">
              <a:solidFill>
                <a:schemeClr val="dk1"/>
              </a:solidFill>
            </a:endParaRPr>
          </a:p>
          <a:p>
            <a:pPr indent="-323056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88"/>
              <a:buChar char="●"/>
            </a:pPr>
            <a:r>
              <a:rPr lang="ru" sz="1487">
                <a:solidFill>
                  <a:schemeClr val="dk1"/>
                </a:solidFill>
              </a:rPr>
              <a:t>Реализованы </a:t>
            </a:r>
            <a:r>
              <a:rPr lang="ru" sz="1487">
                <a:solidFill>
                  <a:schemeClr val="dk1"/>
                </a:solidFill>
                <a:highlight>
                  <a:schemeClr val="lt1"/>
                </a:highlight>
              </a:rPr>
              <a:t>компоненты</a:t>
            </a:r>
            <a:r>
              <a:rPr lang="ru" sz="1487">
                <a:solidFill>
                  <a:schemeClr val="dk1"/>
                </a:solidFill>
              </a:rPr>
              <a:t> модификации дерева в виде персистентного дерева и Rewriter-а, получения текстовых изменений в виде алгоритма GumTree</a:t>
            </a:r>
            <a:endParaRPr sz="1487">
              <a:solidFill>
                <a:schemeClr val="dk1"/>
              </a:solidFill>
            </a:endParaRPr>
          </a:p>
          <a:p>
            <a:pPr indent="-323056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88"/>
              <a:buChar char="●"/>
            </a:pPr>
            <a:r>
              <a:rPr lang="ru" sz="1487">
                <a:solidFill>
                  <a:schemeClr val="dk1"/>
                </a:solidFill>
              </a:rPr>
              <a:t>Выполнена апробация в рамках написания систем рефакторингов и исправлений кода в средах разработки для Java и Python</a:t>
            </a:r>
            <a:endParaRPr sz="1487">
              <a:solidFill>
                <a:schemeClr val="dk1"/>
              </a:solidFill>
            </a:endParaRPr>
          </a:p>
          <a:p>
            <a:pPr indent="-323056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88"/>
              <a:buChar char="●"/>
            </a:pPr>
            <a:r>
              <a:rPr lang="ru" sz="1487">
                <a:solidFill>
                  <a:schemeClr val="dk1"/>
                </a:solidFill>
              </a:rPr>
              <a:t>Результаты данной работы были приняты для публикации в Proceedings of ISP RAS и для защиты на конференции SYRCoSE 2023 (г. Пенза)</a:t>
            </a:r>
            <a:endParaRPr sz="1487">
              <a:solidFill>
                <a:schemeClr val="dk1"/>
              </a:solidFill>
            </a:endParaRPr>
          </a:p>
        </p:txBody>
      </p:sp>
      <p:sp>
        <p:nvSpPr>
          <p:cNvPr id="150" name="Google Shape;150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r>
              <a:rPr lang="ru"/>
              <a:t>/12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