
<file path=[Content_Types].xml><?xml version="1.0" encoding="utf-8"?>
<Types xmlns="http://schemas.openxmlformats.org/package/2006/content-types">
  <Default Extension="fntdata" ContentType="application/x-fontdata"/>
  <Default Extension="mkv" ContentType="video/unknown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7" r:id="rId21"/>
    <p:sldId id="278" r:id="rId22"/>
    <p:sldId id="283" r:id="rId23"/>
    <p:sldId id="284" r:id="rId24"/>
    <p:sldId id="279" r:id="rId25"/>
    <p:sldId id="280" r:id="rId26"/>
    <p:sldId id="281" r:id="rId27"/>
    <p:sldId id="282" r:id="rId28"/>
    <p:sldId id="285" r:id="rId29"/>
  </p:sldIdLst>
  <p:sldSz cx="9144000" cy="5143500" type="screen16x9"/>
  <p:notesSz cx="6858000" cy="9144000"/>
  <p:embeddedFontLst>
    <p:embeddedFont>
      <p:font typeface="Roboto Mono" panose="020B0604020202020204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Анастасия Нижарадзе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7" d="100"/>
          <a:sy n="107" d="100"/>
        </p:scale>
        <p:origin x="754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6ba2a617e9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6ba2a617e9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6ba2a617e9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6ba2a617e9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6ba2a617e9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6ba2a617e9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6ba2a617e9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6ba2a617e9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77e5a2cd7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77e5a2cd7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73cb998f28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73cb998f28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77e5a2cd78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77e5a2cd78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04993d9c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04993d9c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73cb998f28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73cb998f28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73cb998f28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73cb998f28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804993d9c4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804993d9c4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804993d9c4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804993d9c4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73cb998f28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73cb998f28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804993d9c4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804993d9c4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804993d9c4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804993d9c4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804993d9c4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804993d9c4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73cb998f28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73cb998f28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73cb998f28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73cb998f28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885353f98d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885353f98d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73cb998f2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73cb998f2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77e5a2cd78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77e5a2cd78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804993d9c4_1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804993d9c4_1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885353f98d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885353f98d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804993d9c4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804993d9c4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kv"/><Relationship Id="rId1" Type="http://schemas.microsoft.com/office/2007/relationships/media" Target="../media/media1.mkv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habr.com/ru/company/embox/blog/232605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118800"/>
            <a:ext cx="8520600" cy="204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/>
              <a:t>Портирование ОСРВ Embox на открытую архитектуру RISC-V</a:t>
            </a:r>
            <a:endParaRPr sz="400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486875" y="2571750"/>
            <a:ext cx="8520600" cy="150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>
              <a:buClr>
                <a:schemeClr val="dk1"/>
              </a:buClr>
              <a:buSzPts val="1100"/>
            </a:pPr>
            <a:r>
              <a:rPr lang="ru" sz="2100" dirty="0"/>
              <a:t>Автор: А. Т. Нижарадзе, 471 группа</a:t>
            </a:r>
            <a:endParaRPr sz="2100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dirty="0"/>
              <a:t>Научный руководитель: д. ф.м. н., проф. А. Н. Терехов</a:t>
            </a:r>
            <a:endParaRPr sz="2100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dirty="0"/>
              <a:t>Научный консультант: асс. А. П. Козлов </a:t>
            </a:r>
            <a:endParaRPr sz="2100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dirty="0"/>
              <a:t>Рецензент: ведущий инженер ООО "Ланит-Терком" К. К. Смирнов</a:t>
            </a:r>
            <a:endParaRPr sz="2100" dirty="0"/>
          </a:p>
        </p:txBody>
      </p:sp>
      <p:sp>
        <p:nvSpPr>
          <p:cNvPr id="56" name="Google Shape;56;p13"/>
          <p:cNvSpPr txBox="1"/>
          <p:nvPr/>
        </p:nvSpPr>
        <p:spPr>
          <a:xfrm>
            <a:off x="2007600" y="4313050"/>
            <a:ext cx="51288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434343"/>
                </a:solidFill>
              </a:rPr>
              <a:t>Санкт-Петербургский государственный университет</a:t>
            </a:r>
            <a:endParaRPr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434343"/>
                </a:solidFill>
              </a:rPr>
              <a:t>Кафедра системного программирования</a:t>
            </a:r>
            <a:endParaRPr>
              <a:solidFill>
                <a:srgbClr val="43434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434343"/>
                </a:solidFill>
              </a:rPr>
              <a:t>2020</a:t>
            </a:r>
            <a:endParaRPr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2905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Embox</a:t>
            </a:r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208650" y="2661600"/>
            <a:ext cx="5393700" cy="146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Операционная система реального времени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Разработана для встраиваемых систем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Исходный код представлен в виде модулей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Статическая сборка системы</a:t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1625" y="673300"/>
            <a:ext cx="4098998" cy="1695599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2</a:t>
            </a:fld>
            <a:r>
              <a:rPr lang="ru" dirty="0"/>
              <a:t>/21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311700" y="305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RISC-V</a:t>
            </a:r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3</a:t>
            </a:fld>
            <a:r>
              <a:rPr lang="ru" dirty="0"/>
              <a:t>/21</a:t>
            </a:r>
            <a:endParaRPr dirty="0"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208650" y="909000"/>
            <a:ext cx="8520600" cy="89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Система команд и процессорная архитектура для микропроцессоров и микроконтроллеров семейства RISC</a:t>
            </a:r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311700" y="1906325"/>
            <a:ext cx="8520600" cy="275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Открытая и свободная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На выбор 32, 64 или 128-битная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Поддерживает короткие инструкции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Поддерживает уровни привилегий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Поддерживает механизмы для реализации PIC (Position-Independent Code)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Поддерживает стандарт IEEE 754-2008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Классически виртуализируема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305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Цель</a:t>
            </a:r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Цель данной работы — добавить RISC-V в список поддерживаемых архитектур ОСРВ Embox. Для её достижения были поставлены следующие задачи:</a:t>
            </a:r>
            <a:endParaRPr dirty="0"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ru" dirty="0"/>
              <a:t>Сделать обзор предметной области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dirty="0"/>
              <a:t>Реализовать архитектурно-зависимые части ядра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dirty="0"/>
              <a:t>Реализовать драйвера основных устройств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dirty="0"/>
              <a:t>Проверить работоспособность полученного решения на qemu 4.2.0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ru" dirty="0"/>
              <a:t>HiFive Unleashed FU540-C000 SoC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ru" dirty="0"/>
              <a:t>32-битная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79" name="Google Shape;7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4</a:t>
            </a:fld>
            <a:r>
              <a:rPr lang="ru" dirty="0"/>
              <a:t>/21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311700" y="19156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Структурная схема Embox</a:t>
            </a:r>
            <a:endParaRPr dirty="0"/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500" y="835701"/>
            <a:ext cx="8001000" cy="39947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5</a:t>
            </a:fld>
            <a:r>
              <a:rPr lang="ru" dirty="0"/>
              <a:t>/21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Этапы портирования</a:t>
            </a:r>
            <a:endParaRPr/>
          </a:p>
        </p:txBody>
      </p:sp>
      <p:sp>
        <p:nvSpPr>
          <p:cNvPr id="92" name="Google Shape;92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Карта памяти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Стартовый код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Отладочный вывод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Функции setjmp и longjmp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Базовая подсистема прерываний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ru"/>
              <a:t>Обработчик прерываний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ru"/>
              <a:t>Драйвер контроллера прерываний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Драйвер устройства таймера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Переключение контекста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Функция vfork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Драйвер устройства сетевого контроллера</a:t>
            </a:r>
            <a:endParaRPr/>
          </a:p>
        </p:txBody>
      </p:sp>
      <p:sp>
        <p:nvSpPr>
          <p:cNvPr id="93" name="Google Shape;93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6</a:t>
            </a:fld>
            <a:r>
              <a:rPr lang="ru" dirty="0"/>
              <a:t>/21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Карта памяти</a:t>
            </a:r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Карта памяти определяет положение регионов памяти, т.е. расположение RAM, ROM, I/O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Адреса регионов памяти нужны компоновщику для правильного расположения секций по регионам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00" name="Google Shape;100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7</a:t>
            </a:fld>
            <a:r>
              <a:rPr lang="ru" dirty="0"/>
              <a:t>/21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Карта памяти</a:t>
            </a:r>
            <a:endParaRPr/>
          </a:p>
        </p:txBody>
      </p:sp>
      <p:pic>
        <p:nvPicPr>
          <p:cNvPr id="106" name="Google Shape;106;p20"/>
          <p:cNvPicPr preferRelativeResize="0"/>
          <p:nvPr/>
        </p:nvPicPr>
        <p:blipFill rotWithShape="1">
          <a:blip r:embed="rId3">
            <a:alphaModFix/>
          </a:blip>
          <a:srcRect t="27254" b="6816"/>
          <a:stretch/>
        </p:blipFill>
        <p:spPr>
          <a:xfrm>
            <a:off x="311700" y="2211550"/>
            <a:ext cx="4283200" cy="25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8</a:t>
            </a:fld>
            <a:r>
              <a:rPr lang="ru" dirty="0"/>
              <a:t>/21</a:t>
            </a:r>
            <a:endParaRPr dirty="0"/>
          </a:p>
        </p:txBody>
      </p:sp>
      <p:sp>
        <p:nvSpPr>
          <p:cNvPr id="108" name="Google Shape;108;p20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119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Базовые адреса регионов добавлены в файл компоновщика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Секции размечены по регионам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ROM неперезаписываемый, сегменты .data и .text размечены на RAM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Стартовый код</a:t>
            </a:r>
            <a:endParaRPr/>
          </a:p>
        </p:txBody>
      </p:sp>
      <p:sp>
        <p:nvSpPr>
          <p:cNvPr id="114" name="Google Shape;114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82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Стартовый код — код, выполняющий первичную инициализацию системы, такую, как инициализация регистров, инициализация режима процессора, включение прерываний и т.д. 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В конце загрузчик передает управление функции инициализации ядра ОС. 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Стартовый код размещается по стартовому адресу. </a:t>
            </a:r>
            <a:endParaRPr/>
          </a:p>
        </p:txBody>
      </p:sp>
      <p:sp>
        <p:nvSpPr>
          <p:cNvPr id="115" name="Google Shape;11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9</a:t>
            </a:fld>
            <a:r>
              <a:rPr lang="ru" dirty="0"/>
              <a:t>/21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>
            <a:spLocks noGrp="1"/>
          </p:cNvSpPr>
          <p:nvPr>
            <p:ph type="title"/>
          </p:nvPr>
        </p:nvSpPr>
        <p:spPr>
          <a:xfrm>
            <a:off x="311700" y="303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Стартовый код</a:t>
            </a:r>
            <a:endParaRPr/>
          </a:p>
        </p:txBody>
      </p:sp>
      <p:sp>
        <p:nvSpPr>
          <p:cNvPr id="121" name="Google Shape;121;p22"/>
          <p:cNvSpPr txBox="1">
            <a:spLocks noGrp="1"/>
          </p:cNvSpPr>
          <p:nvPr>
            <p:ph type="body" idx="1"/>
          </p:nvPr>
        </p:nvSpPr>
        <p:spPr>
          <a:xfrm>
            <a:off x="311700" y="876325"/>
            <a:ext cx="8832300" cy="412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la gp, __global_pointer$	# set up global pointer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li   t6,      0x1800</a:t>
            </a: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csrw mstatus, t6		# enable interrupts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la  	t0,    trap_handler</a:t>
            </a: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csrw	mtvec, t0		</a:t>
            </a:r>
            <a:r>
              <a:rPr lang="ru" sz="1400" dirty="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# setup default trap vector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csrr	t0, mhartid</a:t>
            </a: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bne 	t0, zero,   4		# infinity loop all harts but one with ID = 0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slli	t0, t0, STACK_SHIFT	# set up stack pointer based on hartid</a:t>
            </a: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la  	sp, stacks + STACK_SIZE</a:t>
            </a: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add 	sp, sp, t0 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la t1, bss_target_start	# zero the BSS segment</a:t>
            </a: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la t2, bss_target_end</a:t>
            </a: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j   	kernel_start  		# jump kernel</a:t>
            </a: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22" name="Google Shape;122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10</a:t>
            </a:fld>
            <a:r>
              <a:rPr lang="ru" dirty="0"/>
              <a:t>/21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Отладочный вывод</a:t>
            </a:r>
            <a:endParaRPr/>
          </a:p>
        </p:txBody>
      </p:sp>
      <p:sp>
        <p:nvSpPr>
          <p:cNvPr id="128" name="Google Shape;128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82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Основная функция отладочного вывода — возможность посимвольного вывода на доступное для разработчика устройство вывода. Самым базовым устройством является UART (Universal Asynchronous Receiver/Transmitter).</a:t>
            </a:r>
            <a:endParaRPr dirty="0"/>
          </a:p>
          <a:p>
            <a:pPr marL="457200" lvl="0" indent="-34290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ru" dirty="0"/>
              <a:t>Драйвер уже был реализован в Embox.</a:t>
            </a:r>
            <a:endParaRPr dirty="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dirty="0"/>
              <a:t>Работал некорректно на версиях QEMU раньше 4.2.0</a:t>
            </a:r>
            <a:endParaRPr dirty="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dirty="0"/>
              <a:t>Исправлена ошибка в работе драйвера</a:t>
            </a:r>
            <a:endParaRPr dirty="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dirty="0"/>
              <a:t>Драйвер протестирован в стрессовых условиях</a:t>
            </a: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29" name="Google Shape;12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11</a:t>
            </a:fld>
            <a:r>
              <a:rPr lang="ru" dirty="0"/>
              <a:t>/21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311700" y="1641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Прерывания</a:t>
            </a:r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12</a:t>
            </a:fld>
            <a:r>
              <a:rPr lang="ru" dirty="0"/>
              <a:t>/21</a:t>
            </a:r>
            <a:endParaRPr dirty="0"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1"/>
          </p:nvPr>
        </p:nvSpPr>
        <p:spPr>
          <a:xfrm>
            <a:off x="311700" y="789500"/>
            <a:ext cx="8520600" cy="9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Когда происходит прерывание, в специальном CSR (</a:t>
            </a:r>
            <a:r>
              <a:rPr lang="en-US" dirty="0"/>
              <a:t>Control and Status Register</a:t>
            </a:r>
            <a:r>
              <a:rPr lang="ru" dirty="0"/>
              <a:t>) регистре mcause размещается тип и причина прерывания.</a:t>
            </a: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137" name="Google Shape;137;p24"/>
          <p:cNvPicPr preferRelativeResize="0"/>
          <p:nvPr/>
        </p:nvPicPr>
        <p:blipFill rotWithShape="1">
          <a:blip r:embed="rId3">
            <a:alphaModFix/>
          </a:blip>
          <a:srcRect l="7072" t="38476" r="2942" b="39554"/>
          <a:stretch/>
        </p:blipFill>
        <p:spPr>
          <a:xfrm>
            <a:off x="451150" y="2681225"/>
            <a:ext cx="8021299" cy="1101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4"/>
          <p:cNvPicPr preferRelativeResize="0"/>
          <p:nvPr/>
        </p:nvPicPr>
        <p:blipFill rotWithShape="1">
          <a:blip r:embed="rId3">
            <a:alphaModFix/>
          </a:blip>
          <a:srcRect l="23174" t="63751" r="61238" b="14279"/>
          <a:stretch/>
        </p:blipFill>
        <p:spPr>
          <a:xfrm>
            <a:off x="2001550" y="2681223"/>
            <a:ext cx="1389451" cy="328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Прерывания</a:t>
            </a:r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body" idx="1"/>
          </p:nvPr>
        </p:nvSpPr>
        <p:spPr>
          <a:xfrm>
            <a:off x="311700" y="1136525"/>
            <a:ext cx="8832300" cy="386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Базовый обработчик:</a:t>
            </a:r>
            <a:endParaRPr dirty="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dirty="0"/>
              <a:t>Считывает тип прерывания</a:t>
            </a:r>
            <a:endParaRPr dirty="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dirty="0"/>
              <a:t>Вызывает обработчик прерываний или исключений</a:t>
            </a:r>
            <a:endParaRPr lang="en-US" dirty="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Обработчик прерываний:</a:t>
            </a:r>
            <a:endParaRPr dirty="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dirty="0"/>
              <a:t>Считывает вид прерывания</a:t>
            </a:r>
            <a:endParaRPr dirty="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dirty="0"/>
              <a:t>Отключает этот вид прерываний</a:t>
            </a:r>
            <a:endParaRPr dirty="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dirty="0"/>
              <a:t>Вычисляет сдвиг в таблице обработчиков</a:t>
            </a:r>
            <a:endParaRPr dirty="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dirty="0"/>
              <a:t>Вызывает конкретный обработчик</a:t>
            </a:r>
            <a:endParaRPr dirty="0"/>
          </a:p>
        </p:txBody>
      </p:sp>
      <p:sp>
        <p:nvSpPr>
          <p:cNvPr id="145" name="Google Shape;145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13</a:t>
            </a:fld>
            <a:r>
              <a:rPr lang="ru" dirty="0"/>
              <a:t>/21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Таймер</a:t>
            </a:r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init</a:t>
            </a:r>
            <a:endParaRPr/>
          </a:p>
          <a:p>
            <a:pPr marL="914400" lvl="1" indent="-3175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</a:pPr>
            <a:r>
              <a:rPr lang="ru"/>
              <a:t>создает все необходимые структуры </a:t>
            </a:r>
            <a:endParaRPr/>
          </a:p>
          <a:p>
            <a:pPr marL="914400" lvl="1" indent="-3175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</a:pPr>
            <a:r>
              <a:rPr lang="ru"/>
              <a:t>регистрирует драйвер таймера</a:t>
            </a:r>
            <a:endParaRPr/>
          </a:p>
          <a:p>
            <a:pPr marL="914400" lvl="1" indent="-3175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</a:pPr>
            <a:r>
              <a:rPr lang="ru"/>
              <a:t>регистрирует обработчик прерывания таймера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setup</a:t>
            </a:r>
            <a:endParaRPr/>
          </a:p>
          <a:p>
            <a:pPr marL="914400" lvl="1" indent="-3175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</a:pPr>
            <a:r>
              <a:rPr lang="ru"/>
              <a:t>производит первоначальную настройку регистров таймера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handler</a:t>
            </a:r>
            <a:endParaRPr/>
          </a:p>
          <a:p>
            <a:pPr marL="914400" lvl="1" indent="-3175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</a:pPr>
            <a:r>
              <a:rPr lang="ru"/>
              <a:t>устанавливает новое значение регистров таймера</a:t>
            </a:r>
            <a:endParaRPr/>
          </a:p>
          <a:p>
            <a:pPr marL="914400" lvl="1" indent="-3175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400"/>
              <a:buChar char="○"/>
            </a:pPr>
            <a:r>
              <a:rPr lang="ru"/>
              <a:t>вызывает архитектурно-независимый обработчик</a:t>
            </a:r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14</a:t>
            </a:fld>
            <a:r>
              <a:rPr lang="ru" dirty="0"/>
              <a:t>/21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Таймер</a:t>
            </a:r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15</a:t>
            </a:fld>
            <a:r>
              <a:rPr lang="ru" dirty="0"/>
              <a:t>/21</a:t>
            </a:r>
            <a:endParaRPr dirty="0"/>
          </a:p>
        </p:txBody>
      </p:sp>
      <p:sp>
        <p:nvSpPr>
          <p:cNvPr id="159" name="Google Shape;159;p27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Регистры счетчика таймера 64-битные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Платформа 32-битная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Атомарно перезаписать значение регистров невозможно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Реализован алгоритм для избежания ложных срабатывания таймера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Context switch</a:t>
            </a:r>
            <a:endParaRPr/>
          </a:p>
        </p:txBody>
      </p:sp>
      <p:sp>
        <p:nvSpPr>
          <p:cNvPr id="165" name="Google Shape;165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Смена контекста — механизм реализации вытесняющей многозадачности.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context init</a:t>
            </a:r>
            <a:endParaRPr/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ru"/>
              <a:t>вызывается при создании нового потока</a:t>
            </a:r>
            <a:endParaRPr/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ru"/>
              <a:t>создает структуру контекста процессора</a:t>
            </a:r>
            <a:endParaRPr/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ru"/>
              <a:t>проводит первичную инициализацию структуры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/>
              <a:t>context switch</a:t>
            </a:r>
            <a:endParaRPr/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ru"/>
              <a:t>сохраняет контекст текущего потока в соответствующую структуру</a:t>
            </a:r>
            <a:endParaRPr/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ru"/>
              <a:t>восстанавливает контекст следующего потока</a:t>
            </a:r>
            <a:endParaRPr/>
          </a:p>
        </p:txBody>
      </p:sp>
      <p:sp>
        <p:nvSpPr>
          <p:cNvPr id="166" name="Google Shape;166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16</a:t>
            </a:fld>
            <a:r>
              <a:rPr lang="ru" dirty="0"/>
              <a:t>/21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Context switch</a:t>
            </a:r>
            <a:endParaRPr/>
          </a:p>
        </p:txBody>
      </p:sp>
      <p:sp>
        <p:nvSpPr>
          <p:cNvPr id="172" name="Google Shape;172;p29"/>
          <p:cNvSpPr txBox="1">
            <a:spLocks noGrp="1"/>
          </p:cNvSpPr>
          <p:nvPr>
            <p:ph type="body" idx="1"/>
          </p:nvPr>
        </p:nvSpPr>
        <p:spPr>
          <a:xfrm>
            <a:off x="311700" y="1136525"/>
            <a:ext cx="3172200" cy="386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addi	sp, sp, -CTX_SIZE</a:t>
            </a:r>
            <a:endParaRPr sz="1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sw  	sp, CTX_SP(a0)</a:t>
            </a:r>
            <a:endParaRPr sz="1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sw  	ra, CTX_RA(a0)</a:t>
            </a:r>
            <a:endParaRPr sz="1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sw  	s0, CTX_S0(a0)</a:t>
            </a:r>
            <a:endParaRPr sz="1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457200" lvl="0" indent="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...</a:t>
            </a:r>
            <a:endParaRPr sz="1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sw  	s11, CTX_S11(a0)</a:t>
            </a:r>
            <a:endParaRPr sz="1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csrr	t6, mstatus</a:t>
            </a:r>
            <a:endParaRPr sz="1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sw  	t6, CTX_MSTATUS(a0)</a:t>
            </a:r>
            <a:endParaRPr sz="1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</a:t>
            </a:r>
            <a:endParaRPr sz="1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lw  	sp, CTX_SP(a1)</a:t>
            </a:r>
            <a:endParaRPr sz="1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73" name="Google Shape;173;p29"/>
          <p:cNvSpPr txBox="1">
            <a:spLocks noGrp="1"/>
          </p:cNvSpPr>
          <p:nvPr>
            <p:ph type="body" idx="1"/>
          </p:nvPr>
        </p:nvSpPr>
        <p:spPr>
          <a:xfrm>
            <a:off x="4426500" y="1136525"/>
            <a:ext cx="3172200" cy="386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lw  	ra, CTX_RA(a1)</a:t>
            </a: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lw  	s0, CTX_S0(a1)</a:t>
            </a: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	   ...</a:t>
            </a: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lw  	s11, CTX_S11(a1)</a:t>
            </a: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lw  	t6, CTX_MSTATUS(a1)</a:t>
            </a: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csrw	mstatus, t6</a:t>
            </a: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addi	sp, sp, CTX_SIZE</a:t>
            </a: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  ret</a:t>
            </a: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74" name="Google Shape;174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17</a:t>
            </a:fld>
            <a:r>
              <a:rPr lang="ru" dirty="0"/>
              <a:t>/21</a:t>
            </a:r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Системные вызовы и библиотечные функции</a:t>
            </a:r>
            <a:endParaRPr/>
          </a:p>
        </p:txBody>
      </p:sp>
      <p:sp>
        <p:nvSpPr>
          <p:cNvPr id="180" name="Google Shape;180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dirty="0"/>
              <a:t>vfork</a:t>
            </a:r>
            <a:endParaRPr dirty="0"/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ru" dirty="0"/>
              <a:t>используется для создания копии вызывающего процесса без копирования таблиц страниц родительского процесса в том же адресном пространстве</a:t>
            </a:r>
            <a:endParaRPr dirty="0"/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ru" dirty="0"/>
              <a:t>значения всех регистров, кроме регистра возвращаемого функцией значения, сохранены и затем скопированы для дочернего процесса</a:t>
            </a:r>
            <a:endParaRPr dirty="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dirty="0"/>
              <a:t>setjmp и longjmp</a:t>
            </a:r>
            <a:endParaRPr dirty="0"/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ru" dirty="0"/>
              <a:t>используются для мгновенного выхода из нескольких активаций (вызовов) функций</a:t>
            </a:r>
            <a:endParaRPr dirty="0"/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ru" dirty="0"/>
              <a:t>управление передается в заранее определенное место другой функции</a:t>
            </a:r>
            <a:endParaRPr dirty="0"/>
          </a:p>
        </p:txBody>
      </p:sp>
      <p:sp>
        <p:nvSpPr>
          <p:cNvPr id="181" name="Google Shape;181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18</a:t>
            </a:fld>
            <a:r>
              <a:rPr lang="ru" dirty="0"/>
              <a:t>/21</a:t>
            </a: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Ethernet driver</a:t>
            </a:r>
            <a:endParaRPr/>
          </a:p>
        </p:txBody>
      </p:sp>
      <p:sp>
        <p:nvSpPr>
          <p:cNvPr id="187" name="Google Shape;187;p31"/>
          <p:cNvSpPr txBox="1"/>
          <p:nvPr/>
        </p:nvSpPr>
        <p:spPr>
          <a:xfrm>
            <a:off x="144300" y="1170600"/>
            <a:ext cx="2975100" cy="28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" sz="1800">
                <a:solidFill>
                  <a:schemeClr val="dk2"/>
                </a:solidFill>
              </a:rPr>
              <a:t>init</a:t>
            </a:r>
            <a:endParaRPr sz="1800">
              <a:solidFill>
                <a:schemeClr val="dk2"/>
              </a:solidFill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" sz="1800">
                <a:solidFill>
                  <a:schemeClr val="dk2"/>
                </a:solidFill>
              </a:rPr>
              <a:t>setup</a:t>
            </a:r>
            <a:endParaRPr sz="1800">
              <a:solidFill>
                <a:schemeClr val="dk2"/>
              </a:solidFill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" sz="1800">
                <a:solidFill>
                  <a:schemeClr val="dk2"/>
                </a:solidFill>
              </a:rPr>
              <a:t>set mac address</a:t>
            </a:r>
            <a:endParaRPr sz="1800">
              <a:solidFill>
                <a:schemeClr val="dk2"/>
              </a:solidFill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" sz="1800">
                <a:solidFill>
                  <a:schemeClr val="dk2"/>
                </a:solidFill>
              </a:rPr>
              <a:t>xmit</a:t>
            </a:r>
            <a:endParaRPr sz="1800">
              <a:solidFill>
                <a:schemeClr val="dk2"/>
              </a:solidFill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ru" sz="1800">
                <a:solidFill>
                  <a:schemeClr val="dk2"/>
                </a:solidFill>
              </a:rPr>
              <a:t>handler</a:t>
            </a:r>
            <a:endParaRPr sz="180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88" name="Google Shape;188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19</a:t>
            </a:fld>
            <a:r>
              <a:rPr lang="ru" dirty="0"/>
              <a:t>/21</a:t>
            </a:r>
            <a:endParaRPr dirty="0"/>
          </a:p>
        </p:txBody>
      </p:sp>
      <p:grpSp>
        <p:nvGrpSpPr>
          <p:cNvPr id="189" name="Google Shape;189;p31"/>
          <p:cNvGrpSpPr/>
          <p:nvPr/>
        </p:nvGrpSpPr>
        <p:grpSpPr>
          <a:xfrm>
            <a:off x="3516100" y="274684"/>
            <a:ext cx="5316201" cy="4445705"/>
            <a:chOff x="511174" y="1017725"/>
            <a:chExt cx="4417651" cy="3820975"/>
          </a:xfrm>
        </p:grpSpPr>
        <p:pic>
          <p:nvPicPr>
            <p:cNvPr id="190" name="Google Shape;190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85450" y="1017725"/>
              <a:ext cx="4343374" cy="3820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31"/>
            <p:cNvSpPr/>
            <p:nvPr/>
          </p:nvSpPr>
          <p:spPr>
            <a:xfrm>
              <a:off x="545950" y="1216525"/>
              <a:ext cx="1439400" cy="754800"/>
            </a:xfrm>
            <a:prstGeom prst="rect">
              <a:avLst/>
            </a:prstGeom>
            <a:solidFill>
              <a:srgbClr val="DAE8FC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31"/>
            <p:cNvSpPr/>
            <p:nvPr/>
          </p:nvSpPr>
          <p:spPr>
            <a:xfrm>
              <a:off x="545950" y="1577725"/>
              <a:ext cx="1439400" cy="393600"/>
            </a:xfrm>
            <a:prstGeom prst="rect">
              <a:avLst/>
            </a:prstGeom>
            <a:solidFill>
              <a:srgbClr val="DAE8FC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31"/>
            <p:cNvSpPr txBox="1"/>
            <p:nvPr/>
          </p:nvSpPr>
          <p:spPr>
            <a:xfrm>
              <a:off x="511174" y="1230330"/>
              <a:ext cx="1635600" cy="35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/>
                <a:t>packet buffer address</a:t>
              </a:r>
              <a:endParaRPr sz="1300"/>
            </a:p>
          </p:txBody>
        </p:sp>
        <p:sp>
          <p:nvSpPr>
            <p:cNvPr id="194" name="Google Shape;194;p31"/>
            <p:cNvSpPr txBox="1"/>
            <p:nvPr/>
          </p:nvSpPr>
          <p:spPr>
            <a:xfrm>
              <a:off x="616175" y="1600325"/>
              <a:ext cx="1290300" cy="35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/>
                <a:t>flags</a:t>
              </a:r>
              <a:endParaRPr/>
            </a:p>
          </p:txBody>
        </p:sp>
        <p:cxnSp>
          <p:nvCxnSpPr>
            <p:cNvPr id="195" name="Google Shape;195;p31"/>
            <p:cNvCxnSpPr/>
            <p:nvPr/>
          </p:nvCxnSpPr>
          <p:spPr>
            <a:xfrm rot="10800000">
              <a:off x="1983850" y="1218950"/>
              <a:ext cx="1290000" cy="84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6" name="Google Shape;196;p31"/>
            <p:cNvCxnSpPr/>
            <p:nvPr/>
          </p:nvCxnSpPr>
          <p:spPr>
            <a:xfrm rot="10800000">
              <a:off x="548550" y="1970325"/>
              <a:ext cx="1833900" cy="538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20</a:t>
            </a:fld>
            <a:endParaRPr/>
          </a:p>
        </p:txBody>
      </p:sp>
      <p:pic>
        <p:nvPicPr>
          <p:cNvPr id="3" name="Демо_1">
            <a:hlinkClick r:id="" action="ppaction://media"/>
            <a:extLst>
              <a:ext uri="{FF2B5EF4-FFF2-40B4-BE49-F238E27FC236}">
                <a16:creationId xmlns:a16="http://schemas.microsoft.com/office/drawing/2014/main" id="{0365B2BB-824C-4057-8455-1145432372B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7144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7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Результаты</a:t>
            </a:r>
            <a:endParaRPr/>
          </a:p>
        </p:txBody>
      </p:sp>
      <p:sp>
        <p:nvSpPr>
          <p:cNvPr id="223" name="Google Shape;223;p35"/>
          <p:cNvSpPr txBox="1">
            <a:spLocks noGrp="1"/>
          </p:cNvSpPr>
          <p:nvPr>
            <p:ph type="body" idx="1"/>
          </p:nvPr>
        </p:nvSpPr>
        <p:spPr>
          <a:xfrm>
            <a:off x="160850" y="1000075"/>
            <a:ext cx="8860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В результате данной работы ОС Embox была запущена на эмулируемой QEMU плате HiFive Unleashed FU540-C000 SoC. В ходе данной работы были получены следующие результаты:</a:t>
            </a:r>
            <a:endParaRPr dirty="0"/>
          </a:p>
          <a:p>
            <a:pPr marL="457200" lvl="0" indent="-330200" algn="l" rtl="0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ru" sz="1600" dirty="0"/>
              <a:t>Выполнен обзор операционной системы Embox и процессорной архитектуры RISC V</a:t>
            </a:r>
            <a:endParaRPr sz="16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 dirty="0"/>
              <a:t>На языках программирования С и Assembly реализованы архитектурно-зависимые части ядра: обработчик прерываний, функции vfork и setjmp, стартовый код и модуль переключения контекстов</a:t>
            </a:r>
            <a:endParaRPr sz="16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 dirty="0"/>
              <a:t>На языке программирования C реализованы драйвера основных устройств: прерываний, устройства таймера и устройства сетевого контроллера Cadence GEMGXL Gigabit Ethernet Controller</a:t>
            </a:r>
            <a:endParaRPr sz="16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" sz="1600" dirty="0"/>
              <a:t>Проведено тестирование драйвера асинхронного интерфейса  UART, протестированы реализованные модули посредствам модульного тестирования ОС Embox</a:t>
            </a:r>
            <a:endParaRPr sz="1600" dirty="0"/>
          </a:p>
        </p:txBody>
      </p:sp>
      <p:sp>
        <p:nvSpPr>
          <p:cNvPr id="224" name="Google Shape;224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21</a:t>
            </a:fld>
            <a:r>
              <a:rPr lang="ru" dirty="0"/>
              <a:t>/21</a:t>
            </a: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58413D-2796-4EF3-B9F7-FA8EFD952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Ссылки</a:t>
            </a:r>
            <a:endParaRPr lang="en-US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E8EAF9-4348-49E1-B266-D2A1B36636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https://github.com/embox/embox</a:t>
            </a:r>
            <a:endParaRPr lang="ru-RU" dirty="0"/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r>
              <a:rPr lang="ru-RU" dirty="0"/>
              <a:t>Драйвер сетевого контроллера:</a:t>
            </a:r>
            <a:r>
              <a:rPr lang="ru" dirty="0"/>
              <a:t> </a:t>
            </a:r>
          </a:p>
          <a:p>
            <a:pPr marL="114300" indent="0">
              <a:buNone/>
            </a:pPr>
            <a:r>
              <a:rPr lang="en-US" dirty="0"/>
              <a:t>https://github.com/nastya-nizharadze/embox/tree/riscv</a:t>
            </a:r>
            <a:endParaRPr lang="ru-RU" dirty="0"/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9EF548A-0990-46D8-8960-DDCAA13FAAD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22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27095020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F1020C-31AB-4AF4-A917-BCBED2300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999050"/>
            <a:ext cx="8520600" cy="572700"/>
          </a:xfrm>
        </p:spPr>
        <p:txBody>
          <a:bodyPr/>
          <a:lstStyle/>
          <a:p>
            <a:r>
              <a:rPr lang="ru-RU" dirty="0"/>
              <a:t>Дополнительные слайды</a:t>
            </a:r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20B535-954A-4A1F-AAE2-12692343EC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23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4598985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Карта памяти</a:t>
            </a:r>
            <a:endParaRPr/>
          </a:p>
        </p:txBody>
      </p:sp>
      <p:pic>
        <p:nvPicPr>
          <p:cNvPr id="230" name="Google Shape;230;p36"/>
          <p:cNvPicPr preferRelativeResize="0"/>
          <p:nvPr/>
        </p:nvPicPr>
        <p:blipFill rotWithShape="1">
          <a:blip r:embed="rId3">
            <a:alphaModFix/>
          </a:blip>
          <a:srcRect l="17630" t="22406" r="12682" b="12964"/>
          <a:stretch/>
        </p:blipFill>
        <p:spPr>
          <a:xfrm>
            <a:off x="435525" y="1152525"/>
            <a:ext cx="6805349" cy="355022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Прерывания</a:t>
            </a:r>
            <a:endParaRPr/>
          </a:p>
        </p:txBody>
      </p:sp>
      <p:sp>
        <p:nvSpPr>
          <p:cNvPr id="237" name="Google Shape;237;p37"/>
          <p:cNvSpPr txBox="1">
            <a:spLocks noGrp="1"/>
          </p:cNvSpPr>
          <p:nvPr>
            <p:ph type="body" idx="1"/>
          </p:nvPr>
        </p:nvSpPr>
        <p:spPr>
          <a:xfrm>
            <a:off x="311700" y="1136525"/>
            <a:ext cx="8832300" cy="386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//код базового обработчика</a:t>
            </a: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trap_handler:</a:t>
            </a: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SAVE_ALL   				//сохранение контекста</a:t>
            </a: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csrr t6, mcause  			//считывание регистра mcause</a:t>
            </a: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srli t6, t6, 31  			//считывание бита Interrupt</a:t>
            </a: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beqz t6, exception_handler 		//вызов обработчика исключений</a:t>
            </a: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mv   a0, sp</a:t>
            </a: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jal  interrupt_handler 			//вызов обработчика прерываний</a:t>
            </a: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RESTORE_ALL				//восстановление контекста</a:t>
            </a: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 mret</a:t>
            </a: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38" name="Google Shape;238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25</a:t>
            </a:fld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Прерывания</a:t>
            </a:r>
            <a:endParaRPr/>
          </a:p>
        </p:txBody>
      </p:sp>
      <p:sp>
        <p:nvSpPr>
          <p:cNvPr id="244" name="Google Shape;244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26</a:t>
            </a:fld>
            <a:endParaRPr/>
          </a:p>
        </p:txBody>
      </p:sp>
      <p:pic>
        <p:nvPicPr>
          <p:cNvPr id="245" name="Google Shape;245;p38"/>
          <p:cNvPicPr preferRelativeResize="0"/>
          <p:nvPr/>
        </p:nvPicPr>
        <p:blipFill rotWithShape="1">
          <a:blip r:embed="rId3">
            <a:alphaModFix/>
          </a:blip>
          <a:srcRect l="18710" t="10861" r="16164" b="7591"/>
          <a:stretch/>
        </p:blipFill>
        <p:spPr>
          <a:xfrm>
            <a:off x="2538826" y="521225"/>
            <a:ext cx="5988672" cy="4218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Таймер</a:t>
            </a:r>
            <a:endParaRPr/>
          </a:p>
        </p:txBody>
      </p:sp>
      <p:sp>
        <p:nvSpPr>
          <p:cNvPr id="251" name="Google Shape;251;p39"/>
          <p:cNvSpPr txBox="1">
            <a:spLocks noGrp="1"/>
          </p:cNvSpPr>
          <p:nvPr>
            <p:ph type="body" idx="1"/>
          </p:nvPr>
        </p:nvSpPr>
        <p:spPr>
          <a:xfrm>
            <a:off x="311700" y="1136525"/>
            <a:ext cx="8832300" cy="386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// новое значение в регистрах a1:a0.</a:t>
            </a:r>
            <a:endParaRPr sz="1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li t0, -1</a:t>
            </a:r>
            <a:endParaRPr sz="1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la t1, mtimecmp</a:t>
            </a:r>
            <a:endParaRPr sz="1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sw t0, 0(t1) 	// Не меньше старого значения.</a:t>
            </a:r>
            <a:endParaRPr sz="1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sw a1, 4(t1) 	// Не меньше нового значения.</a:t>
            </a:r>
            <a:endParaRPr sz="1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sw a0, 0(t1) 	// Новое значение.</a:t>
            </a:r>
            <a:endParaRPr sz="1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52" name="Google Shape;252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76E503-AA7E-44D9-A2C0-4E215A20C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fork() vs vfork()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1A904C-8442-492D-A453-3DA7430800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u="sng" dirty="0">
                <a:hlinkClick r:id="rId2"/>
              </a:rPr>
              <a:t>https://habr.com/ru/company/embox/blog/232605/</a:t>
            </a:r>
            <a:r>
              <a:rPr lang="en-US" dirty="0"/>
              <a:t>.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474836-E536-4C63-9BC5-A4C8DB5C951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28</a:t>
            </a:fld>
            <a:endParaRPr lang="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E21FBB-E48F-4EB0-900A-67EB08F70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00" y="2092375"/>
            <a:ext cx="247650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45208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2565</TotalTime>
  <Words>1206</Words>
  <Application>Microsoft Office PowerPoint</Application>
  <PresentationFormat>Экран (16:9)</PresentationFormat>
  <Paragraphs>223</Paragraphs>
  <Slides>28</Slides>
  <Notes>25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1" baseType="lpstr">
      <vt:lpstr>Arial</vt:lpstr>
      <vt:lpstr>Roboto Mono</vt:lpstr>
      <vt:lpstr>Simple Light</vt:lpstr>
      <vt:lpstr>Портирование ОСРВ Embox на открытую архитектуру RISC-V</vt:lpstr>
      <vt:lpstr>Embox</vt:lpstr>
      <vt:lpstr>RISC-V</vt:lpstr>
      <vt:lpstr>Цель</vt:lpstr>
      <vt:lpstr>Структурная схема Embox</vt:lpstr>
      <vt:lpstr>Этапы портирования</vt:lpstr>
      <vt:lpstr>Карта памяти</vt:lpstr>
      <vt:lpstr>Карта памяти</vt:lpstr>
      <vt:lpstr>Стартовый код</vt:lpstr>
      <vt:lpstr>Стартовый код</vt:lpstr>
      <vt:lpstr>Отладочный вывод</vt:lpstr>
      <vt:lpstr>Прерывания</vt:lpstr>
      <vt:lpstr>Прерывания</vt:lpstr>
      <vt:lpstr>Таймер</vt:lpstr>
      <vt:lpstr>Таймер</vt:lpstr>
      <vt:lpstr>Context switch</vt:lpstr>
      <vt:lpstr>Context switch</vt:lpstr>
      <vt:lpstr>Системные вызовы и библиотечные функции</vt:lpstr>
      <vt:lpstr>Ethernet driver</vt:lpstr>
      <vt:lpstr>Презентация PowerPoint</vt:lpstr>
      <vt:lpstr>Результаты</vt:lpstr>
      <vt:lpstr>Ссылки</vt:lpstr>
      <vt:lpstr>Дополнительные слайды</vt:lpstr>
      <vt:lpstr>Карта памяти</vt:lpstr>
      <vt:lpstr>Прерывания</vt:lpstr>
      <vt:lpstr>Прерывания</vt:lpstr>
      <vt:lpstr>Таймер</vt:lpstr>
      <vt:lpstr>fork() vs vfork()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Портирование ОСРВ Embox на открытую архитектуру RISC-V</dc:title>
  <cp:lastModifiedBy>Нижарадзе Настя</cp:lastModifiedBy>
  <cp:revision>12</cp:revision>
  <dcterms:modified xsi:type="dcterms:W3CDTF">2020-06-10T12:44:10Z</dcterms:modified>
</cp:coreProperties>
</file>