
<file path=[Content_Types].xml><?xml version="1.0" encoding="utf-8"?>
<Types xmlns="http://schemas.openxmlformats.org/package/2006/content-types">
  <Default Extension="fntdata" ContentType="application/x-fontdata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3" r:id="rId23"/>
    <p:sldId id="284" r:id="rId24"/>
    <p:sldId id="279" r:id="rId25"/>
    <p:sldId id="280" r:id="rId26"/>
    <p:sldId id="281" r:id="rId27"/>
    <p:sldId id="282" r:id="rId28"/>
    <p:sldId id="285" r:id="rId29"/>
  </p:sldIdLst>
  <p:sldSz cx="9144000" cy="5143500" type="screen16x9"/>
  <p:notesSz cx="6858000" cy="9144000"/>
  <p:embeddedFontLst>
    <p:embeddedFont>
      <p:font typeface="Roboto Mon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астасия Нижарадзе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3cb998f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3cb998f2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3cb998f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3cb998f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04993d9c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04993d9c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04993d9c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04993d9c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cb998f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cb998f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04993d9c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04993d9c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04993d9c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04993d9c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04993d9c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04993d9c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cb998f2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3cb998f2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3cb998f2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3cb998f2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a2a617e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a2a617e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85353f98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85353f98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3cb998f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3cb998f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7e5a2cd7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7e5a2cd7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04993d9c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04993d9c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85353f9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85353f9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04993d9c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04993d9c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a2a617e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a2a617e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a2a617e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ba2a617e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a2a617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a2a617e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e5a2cd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e5a2cd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3cb998f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3cb998f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e5a2cd7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e5a2cd7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04993d9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04993d9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br.com/ru/company/embox/blog/232605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8800"/>
            <a:ext cx="8520600" cy="20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Портирование ОСРВ Embox на открытую архитектуру RISC-V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86875" y="2571750"/>
            <a:ext cx="85206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Clr>
                <a:schemeClr val="dk1"/>
              </a:buClr>
              <a:buSzPts val="1100"/>
            </a:pPr>
            <a:r>
              <a:rPr lang="ru" sz="2100" dirty="0"/>
              <a:t>Автор: А. Т. Нижарадзе, 471 группа</a:t>
            </a:r>
            <a:endParaRPr sz="21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Научный руководитель: д. ф.м. н., проф. А. Н. Терехов</a:t>
            </a:r>
            <a:endParaRPr sz="21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Научный консультант: асс. А. П. Козлов </a:t>
            </a:r>
            <a:endParaRPr sz="21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Рецензент: ведущий инженер ООО "Ланит-Терком" К. К. Смирнов</a:t>
            </a:r>
            <a:endParaRPr sz="21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2007600" y="4313050"/>
            <a:ext cx="5128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</a:rPr>
              <a:t>Санкт-Петербургский государственный университет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</a:rPr>
              <a:t>Кафедра системного программирования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</a:rPr>
              <a:t>2020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30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Стартовый код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876325"/>
            <a:ext cx="88323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la gp, __global_pointer$	# set up global pointer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li   t6,      0x1800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csrw mstatus, t6		# enable interrupts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la  	t0,    trap_handler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csrw	mtvec, t0		</a:t>
            </a:r>
            <a:r>
              <a:rPr lang="ru" sz="14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setup default trap vector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csrr	t0, mhartid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bne 	t0, zero,   4		# infinity loop all harts but one with ID = 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slli	t0, t0, STACK_SHIFT	# set up stack pointer based on hartid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la  	sp, stacks + STACK_SIZE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add 	sp, sp, t0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la t1, bss_target_start	# zero the BSS segment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la t2, bss_target_end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j   	kernel_start  		# jump kernel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Отладочный вывод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Основная функция отладочного вывода — возможность посимвольного вывода на доступное для разработчика устройство вывода. Самым базовым устройством является UART (Universal Asynchronous Receiver/Transmitter).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Драйвер уже был реализован в Embox.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Работал некорректно на версиях QEMU раньше 4.2.0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Исправлена ошибка в работе драйвера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Драйвер протестирован в стрессовых условиях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Прерывания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r>
              <a:rPr lang="ru" dirty="0"/>
              <a:t>/21</a:t>
            </a:r>
            <a:endParaRPr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789500"/>
            <a:ext cx="85206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Когда происходит прерывание, в специальном CSR (</a:t>
            </a:r>
            <a:r>
              <a:rPr lang="en-US" dirty="0"/>
              <a:t>Control and Status Register</a:t>
            </a:r>
            <a:r>
              <a:rPr lang="ru" dirty="0"/>
              <a:t>) регистре mcause размещается тип и причина прерывания.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l="7072" t="38476" r="2942" b="39554"/>
          <a:stretch/>
        </p:blipFill>
        <p:spPr>
          <a:xfrm>
            <a:off x="451150" y="2681225"/>
            <a:ext cx="8021299" cy="11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23174" t="63751" r="61238" b="14279"/>
          <a:stretch/>
        </p:blipFill>
        <p:spPr>
          <a:xfrm>
            <a:off x="2001550" y="2681223"/>
            <a:ext cx="1389451" cy="32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Прерывания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1700" y="1136525"/>
            <a:ext cx="88323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Базовый обработчик: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Считывает тип прерывания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Вызывает обработчик прерываний или исключений</a:t>
            </a: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Обработчик прерываний: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Считывает вид прерывания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Отключает этот вид прерываний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Вычисляет сдвиг в таблице обработчиков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Вызывает конкретный обработчик</a:t>
            </a:r>
            <a:endParaRPr dirty="0"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Таймер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init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создает все необходимые структуры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регистрирует драйвер таймера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регистрирует обработчик прерывания таймера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setup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производит первоначальную настройку регистров таймера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handler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устанавливает новое значение регистров таймера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вызывает архитектурно-независимый обработчик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Таймер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r>
              <a:rPr lang="ru" dirty="0"/>
              <a:t>/21</a:t>
            </a:r>
            <a:endParaRPr dirty="0"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Регистры счетчика таймера 64-битные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Платформа 32-битная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Атомарно перезаписать значение регистров невозможно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Реализован алгоритм для избежания ложных срабатывания таймера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Context switch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Смена контекста — механизм реализации вытесняющей многозадачности.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context init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вызывается при создании нового потока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создает структуру контекста процессора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проводит первичную инициализацию структуры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context switch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сохраняет контекст текущего потока в соответствующую структуру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восстанавливает контекст следующего потока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Context switch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311700" y="1136525"/>
            <a:ext cx="31722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addi	sp, sp, -CTX_SIZE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sw  	sp, CTX_SP(a0)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sw  	ra, CTX_RA(a0)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sw  	s0, CTX_S0(a0)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...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sw  	s11, CTX_S11(a0)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csrr	t6, mstatus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sw  	t6, CTX_MSTATUS(a0)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lw  	sp, CTX_SP(a1)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4426500" y="1136525"/>
            <a:ext cx="31722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lw  	ra, CTX_RA(a1)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lw  	s0, CTX_S0(a1)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	   ...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lw  	s11, CTX_S11(a1)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lw  	t6, CTX_MSTATUS(a1)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csrw	mstatus, t6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addi	sp, sp, CTX_SIZE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ret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Системные вызовы и библиотечные функции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vfork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используется для создания копии вызывающего процесса без копирования таблиц страниц родительского процесса в том же адресном пространстве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значения всех регистров, кроме регистра возвращаемого функцией значения, сохранены и затем скопированы для дочернего процесса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setjmp и longjmp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используются для мгновенного выхода из нескольких активаций (вызовов) функций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управление передается в заранее определенное место другой функции</a:t>
            </a:r>
            <a:endParaRPr dirty="0"/>
          </a:p>
        </p:txBody>
      </p:sp>
      <p:sp>
        <p:nvSpPr>
          <p:cNvPr id="181" name="Google Shape;18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Ethernet driver</a:t>
            </a:r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144300" y="1170600"/>
            <a:ext cx="2975100" cy="28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init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setup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set mac address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xmit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>
                <a:solidFill>
                  <a:schemeClr val="dk2"/>
                </a:solidFill>
              </a:rPr>
              <a:t>handler</a:t>
            </a:r>
            <a:endParaRPr sz="18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r>
              <a:rPr lang="ru" dirty="0"/>
              <a:t>/21</a:t>
            </a:r>
            <a:endParaRPr dirty="0"/>
          </a:p>
        </p:txBody>
      </p:sp>
      <p:grpSp>
        <p:nvGrpSpPr>
          <p:cNvPr id="189" name="Google Shape;189;p31"/>
          <p:cNvGrpSpPr/>
          <p:nvPr/>
        </p:nvGrpSpPr>
        <p:grpSpPr>
          <a:xfrm>
            <a:off x="3516100" y="274684"/>
            <a:ext cx="5316201" cy="4445705"/>
            <a:chOff x="511174" y="1017725"/>
            <a:chExt cx="4417651" cy="3820975"/>
          </a:xfrm>
        </p:grpSpPr>
        <p:pic>
          <p:nvPicPr>
            <p:cNvPr id="190" name="Google Shape;19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5450" y="1017725"/>
              <a:ext cx="4343374" cy="382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31"/>
            <p:cNvSpPr/>
            <p:nvPr/>
          </p:nvSpPr>
          <p:spPr>
            <a:xfrm>
              <a:off x="545950" y="1216525"/>
              <a:ext cx="1439400" cy="754800"/>
            </a:xfrm>
            <a:prstGeom prst="rect">
              <a:avLst/>
            </a:prstGeom>
            <a:solidFill>
              <a:srgbClr val="DAE8F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545950" y="1577725"/>
              <a:ext cx="1439400" cy="393600"/>
            </a:xfrm>
            <a:prstGeom prst="rect">
              <a:avLst/>
            </a:prstGeom>
            <a:solidFill>
              <a:srgbClr val="DAE8F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 txBox="1"/>
            <p:nvPr/>
          </p:nvSpPr>
          <p:spPr>
            <a:xfrm>
              <a:off x="511174" y="1230330"/>
              <a:ext cx="16356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/>
                <a:t>packet buffer address</a:t>
              </a:r>
              <a:endParaRPr sz="1300"/>
            </a:p>
          </p:txBody>
        </p:sp>
        <p:sp>
          <p:nvSpPr>
            <p:cNvPr id="194" name="Google Shape;194;p31"/>
            <p:cNvSpPr txBox="1"/>
            <p:nvPr/>
          </p:nvSpPr>
          <p:spPr>
            <a:xfrm>
              <a:off x="616175" y="1600325"/>
              <a:ext cx="12903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flags</a:t>
              </a:r>
              <a:endParaRPr/>
            </a:p>
          </p:txBody>
        </p:sp>
        <p:cxnSp>
          <p:nvCxnSpPr>
            <p:cNvPr id="195" name="Google Shape;195;p31"/>
            <p:cNvCxnSpPr/>
            <p:nvPr/>
          </p:nvCxnSpPr>
          <p:spPr>
            <a:xfrm rot="10800000">
              <a:off x="1983850" y="1218950"/>
              <a:ext cx="1290000" cy="84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31"/>
            <p:cNvCxnSpPr/>
            <p:nvPr/>
          </p:nvCxnSpPr>
          <p:spPr>
            <a:xfrm rot="10800000">
              <a:off x="548550" y="1970325"/>
              <a:ext cx="1833900" cy="5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9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Embox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08650" y="2661600"/>
            <a:ext cx="53937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Операционная система реального времени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Разработана для встраиваемых систем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Исходный код представлен в виде модулей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Статическая сборка системы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625" y="673300"/>
            <a:ext cx="4098998" cy="16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pic>
        <p:nvPicPr>
          <p:cNvPr id="3" name="Демо_1">
            <a:hlinkClick r:id="" action="ppaction://media"/>
            <a:extLst>
              <a:ext uri="{FF2B5EF4-FFF2-40B4-BE49-F238E27FC236}">
                <a16:creationId xmlns:a16="http://schemas.microsoft.com/office/drawing/2014/main" id="{0365B2BB-824C-4057-8455-1145432372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14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</a:t>
            </a:r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60850" y="1000075"/>
            <a:ext cx="886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 результате данной работы ОС Embox была запущена на эмулируемой QEMU плате HiFive Unleashed FU540-C000 SoC. В ходе данной работы были получены следующие результаты:</a:t>
            </a:r>
            <a:endParaRPr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ru" sz="1600" dirty="0"/>
              <a:t>Выполнен обзор операционной системы Embox и процессорной архитектуры RISC V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 dirty="0"/>
              <a:t>На языках программирования С и Assembly реализованы архитектурно-зависимые части ядра: обработчик прерываний, функции vfork и setjmp, стартовый код и модуль переключения контекстов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 dirty="0"/>
              <a:t>На языке программирования C реализованы драйвера основных устройств: прерываний, устройства таймера и устройства сетевого контроллера Cadence GEMGXL Gigabit Ethernet Controller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 dirty="0"/>
              <a:t>Проведено тестирование драйвера асинхронного интерфейса  UART, протестированы реализованные модули посредствам модульного тестирования ОС Embox</a:t>
            </a:r>
            <a:endParaRPr sz="1600" dirty="0"/>
          </a:p>
        </p:txBody>
      </p:sp>
      <p:sp>
        <p:nvSpPr>
          <p:cNvPr id="224" name="Google Shape;22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8413D-2796-4EF3-B9F7-FA8EFD95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E8EAF9-4348-49E1-B266-D2A1B3663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https://github.com/embox/embox</a:t>
            </a: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Драйвер сетевого контроллера:</a:t>
            </a:r>
            <a:r>
              <a:rPr lang="ru" dirty="0"/>
              <a:t> </a:t>
            </a:r>
          </a:p>
          <a:p>
            <a:pPr marL="114300" indent="0">
              <a:buNone/>
            </a:pPr>
            <a:r>
              <a:rPr lang="en-US" dirty="0"/>
              <a:t>https://github.com/nastya-nizharadze/embox/tree/riscv</a:t>
            </a: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EF548A-0990-46D8-8960-DDCAA13FA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0950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1020C-31AB-4AF4-A917-BCBED230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9050"/>
            <a:ext cx="8520600" cy="572700"/>
          </a:xfrm>
        </p:spPr>
        <p:txBody>
          <a:bodyPr/>
          <a:lstStyle/>
          <a:p>
            <a:r>
              <a:rPr lang="ru-RU" dirty="0"/>
              <a:t>Дополнительные слайды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20B535-954A-4A1F-AAE2-12692343EC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5989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Карта памяти</a:t>
            </a:r>
            <a:endParaRPr/>
          </a:p>
        </p:txBody>
      </p:sp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 l="17630" t="22406" r="12682" b="12964"/>
          <a:stretch/>
        </p:blipFill>
        <p:spPr>
          <a:xfrm>
            <a:off x="435525" y="1152525"/>
            <a:ext cx="6805349" cy="35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Прерывания</a:t>
            </a: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11700" y="1136525"/>
            <a:ext cx="88323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//код базового обработчика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trap_handler: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SAVE_ALL   				//сохранение контекста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csrr t6, mcause  			//считывание регистра mcause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srli t6, t6, 31  			//считывание бита Interrupt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beqz t6, exception_handler 		//вызов обработчика исключений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mv   a0, sp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jal  interrupt_handler 			//вызов обработчика прерываний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RESTORE_ALL				//восстановление контекста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mret</a:t>
            </a: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Прерывания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  <p:pic>
        <p:nvPicPr>
          <p:cNvPr id="245" name="Google Shape;245;p38"/>
          <p:cNvPicPr preferRelativeResize="0"/>
          <p:nvPr/>
        </p:nvPicPr>
        <p:blipFill rotWithShape="1">
          <a:blip r:embed="rId3">
            <a:alphaModFix/>
          </a:blip>
          <a:srcRect l="18710" t="10861" r="16164" b="7591"/>
          <a:stretch/>
        </p:blipFill>
        <p:spPr>
          <a:xfrm>
            <a:off x="2538826" y="521225"/>
            <a:ext cx="5988672" cy="42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Таймер</a:t>
            </a: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1"/>
          </p:nvPr>
        </p:nvSpPr>
        <p:spPr>
          <a:xfrm>
            <a:off x="311700" y="1136525"/>
            <a:ext cx="88323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// новое значение в регистрах a1:a0.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li t0, -1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la t1, mtimecmp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sw t0, 0(t1) 	// Не меньше старого значения.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sw a1, 4(t1) 	// Не меньше нового значения.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sw a0, 0(t1) 	// Новое значение.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6E503-AA7E-44D9-A2C0-4E215A20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fork() vs vfork()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A904C-8442-492D-A453-3DA743080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u="sng" dirty="0">
                <a:hlinkClick r:id="rId2"/>
              </a:rPr>
              <a:t>https://habr.com/ru/company/embox/blog/232605/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74836-E536-4C63-9BC5-A4C8DB5C95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21FBB-E48F-4EB0-900A-67EB08F7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092375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305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RISC-V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r>
              <a:rPr lang="ru" dirty="0"/>
              <a:t>/21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08650" y="909000"/>
            <a:ext cx="8520600" cy="8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Система команд и процессорная архитектура для микропроцессоров и микроконтроллеров семейства RISC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906325"/>
            <a:ext cx="8520600" cy="27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Открытая и свободная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 выбор 32, 64 или 128-битная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Поддерживает короткие инструкции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Поддерживает уровни привилегий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Поддерживает механизмы для реализации PIC (Position-Independent Code)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Поддерживает стандарт IEEE 754-2008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Классически виртуализируема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05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Цель данной работы — добавить RISC-V в список поддерживаемых архитектур ОСРВ Embox. Для её достижения были поставлены следующие задачи: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Сделать обзор предметной области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Реализовать архитектурно-зависимые части ядра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Реализовать драйвера основных устройств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Проверить работоспособность полученного решения на qemu 4.2.0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HiFive Unleashed FU540-C000 SoC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dirty="0"/>
              <a:t>32-битная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9156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Структурная схема Embox</a:t>
            </a: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835701"/>
            <a:ext cx="8001000" cy="39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портирования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Карта памяти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Стартовый код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Отладочный вывод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Функции setjmp и longjmp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Базовая подсистема прерываний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Обработчик прерываний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Драйвер контроллера прерываний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Драйвер устройства таймера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Переключение контекста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Функция vfork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Драйвер устройства сетевого контроллера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Карта памяти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Карта памяти определяет положение регионов памяти, т.е. расположение RAM, ROM, I/O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Адреса регионов памяти нужны компоновщику для правильного расположения секций по регионам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Карта памяти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t="27254" b="6816"/>
          <a:stretch/>
        </p:blipFill>
        <p:spPr>
          <a:xfrm>
            <a:off x="311700" y="2211550"/>
            <a:ext cx="4283200" cy="25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r>
              <a:rPr lang="ru" dirty="0"/>
              <a:t>/21</a:t>
            </a:r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11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Базовые адреса регионов добавлены в файл компоновщика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Секции размечены по регионам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ROM неперезаписываемый, сегменты .data и .text размечены на RAM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Стартовый код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Стартовый код — код, выполняющий первичную инициализацию системы, такую, как инициализация регистров, инициализация режима процессора, включение прерываний и т.д.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конце загрузчик передает управление функции инициализации ядра ОС.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Стартовый код размещается по стартовому адресу. 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r>
              <a:rPr lang="ru" dirty="0"/>
              <a:t>/21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1206</Words>
  <Application>Microsoft Office PowerPoint</Application>
  <PresentationFormat>Экран (16:9)</PresentationFormat>
  <Paragraphs>223</Paragraphs>
  <Slides>28</Slides>
  <Notes>25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Roboto Mono</vt:lpstr>
      <vt:lpstr>Simple Light</vt:lpstr>
      <vt:lpstr>Портирование ОСРВ Embox на открытую архитектуру RISC-V</vt:lpstr>
      <vt:lpstr>Embox</vt:lpstr>
      <vt:lpstr>RISC-V</vt:lpstr>
      <vt:lpstr>Цель</vt:lpstr>
      <vt:lpstr>Структурная схема Embox</vt:lpstr>
      <vt:lpstr>Этапы портирования</vt:lpstr>
      <vt:lpstr>Карта памяти</vt:lpstr>
      <vt:lpstr>Карта памяти</vt:lpstr>
      <vt:lpstr>Стартовый код</vt:lpstr>
      <vt:lpstr>Стартовый код</vt:lpstr>
      <vt:lpstr>Отладочный вывод</vt:lpstr>
      <vt:lpstr>Прерывания</vt:lpstr>
      <vt:lpstr>Прерывания</vt:lpstr>
      <vt:lpstr>Таймер</vt:lpstr>
      <vt:lpstr>Таймер</vt:lpstr>
      <vt:lpstr>Context switch</vt:lpstr>
      <vt:lpstr>Context switch</vt:lpstr>
      <vt:lpstr>Системные вызовы и библиотечные функции</vt:lpstr>
      <vt:lpstr>Ethernet driver</vt:lpstr>
      <vt:lpstr>Презентация PowerPoint</vt:lpstr>
      <vt:lpstr>Результаты</vt:lpstr>
      <vt:lpstr>Ссылки</vt:lpstr>
      <vt:lpstr>Дополнительные слайды</vt:lpstr>
      <vt:lpstr>Карта памяти</vt:lpstr>
      <vt:lpstr>Прерывания</vt:lpstr>
      <vt:lpstr>Прерывания</vt:lpstr>
      <vt:lpstr>Таймер</vt:lpstr>
      <vt:lpstr>fork() vs vfork()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Портирование ОСРВ Embox на открытую архитектуру RISC-V</dc:title>
  <cp:lastModifiedBy>Нижарадзе Настя</cp:lastModifiedBy>
  <cp:revision>12</cp:revision>
  <dcterms:modified xsi:type="dcterms:W3CDTF">2020-06-10T12:44:10Z</dcterms:modified>
</cp:coreProperties>
</file>