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61" r:id="rId3"/>
    <p:sldId id="265" r:id="rId4"/>
    <p:sldId id="267" r:id="rId5"/>
    <p:sldId id="259" r:id="rId6"/>
    <p:sldId id="266" r:id="rId7"/>
    <p:sldId id="268" r:id="rId8"/>
    <p:sldId id="264" r:id="rId9"/>
    <p:sldId id="271" r:id="rId10"/>
    <p:sldId id="270" r:id="rId11"/>
    <p:sldId id="272" r:id="rId12"/>
    <p:sldId id="273" r:id="rId13"/>
    <p:sldId id="274" r:id="rId14"/>
    <p:sldId id="275" r:id="rId15"/>
    <p:sldId id="260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4624" autoAdjust="0"/>
  </p:normalViewPr>
  <p:slideViewPr>
    <p:cSldViewPr>
      <p:cViewPr varScale="1">
        <p:scale>
          <a:sx n="69" d="100"/>
          <a:sy n="69" d="100"/>
        </p:scale>
        <p:origin x="-1404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E01B8A-0023-46F1-9548-FFD3DBF75357}" type="datetimeFigureOut">
              <a:rPr lang="ru-RU" smtClean="0"/>
              <a:pPr/>
              <a:t>01.06.2014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51638F-7939-4B3B-A56E-937E7C635DB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E01B8A-0023-46F1-9548-FFD3DBF75357}" type="datetimeFigureOut">
              <a:rPr lang="ru-RU" smtClean="0"/>
              <a:pPr/>
              <a:t>01.06.2014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51638F-7939-4B3B-A56E-937E7C635DB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E01B8A-0023-46F1-9548-FFD3DBF75357}" type="datetimeFigureOut">
              <a:rPr lang="ru-RU" smtClean="0"/>
              <a:pPr/>
              <a:t>01.06.2014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51638F-7939-4B3B-A56E-937E7C635DB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E01B8A-0023-46F1-9548-FFD3DBF75357}" type="datetimeFigureOut">
              <a:rPr lang="ru-RU" smtClean="0"/>
              <a:pPr/>
              <a:t>01.06.2014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51638F-7939-4B3B-A56E-937E7C635DB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E01B8A-0023-46F1-9548-FFD3DBF75357}" type="datetimeFigureOut">
              <a:rPr lang="ru-RU" smtClean="0"/>
              <a:pPr/>
              <a:t>01.06.2014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51638F-7939-4B3B-A56E-937E7C635DB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E01B8A-0023-46F1-9548-FFD3DBF75357}" type="datetimeFigureOut">
              <a:rPr lang="ru-RU" smtClean="0"/>
              <a:pPr/>
              <a:t>01.06.2014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51638F-7939-4B3B-A56E-937E7C635DB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E01B8A-0023-46F1-9548-FFD3DBF75357}" type="datetimeFigureOut">
              <a:rPr lang="ru-RU" smtClean="0"/>
              <a:pPr/>
              <a:t>01.06.2014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51638F-7939-4B3B-A56E-937E7C635DB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E01B8A-0023-46F1-9548-FFD3DBF75357}" type="datetimeFigureOut">
              <a:rPr lang="ru-RU" smtClean="0"/>
              <a:pPr/>
              <a:t>01.06.2014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51638F-7939-4B3B-A56E-937E7C635DB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E01B8A-0023-46F1-9548-FFD3DBF75357}" type="datetimeFigureOut">
              <a:rPr lang="ru-RU" smtClean="0"/>
              <a:pPr/>
              <a:t>01.06.2014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51638F-7939-4B3B-A56E-937E7C635DB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E01B8A-0023-46F1-9548-FFD3DBF75357}" type="datetimeFigureOut">
              <a:rPr lang="ru-RU" smtClean="0"/>
              <a:pPr/>
              <a:t>01.06.2014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51638F-7939-4B3B-A56E-937E7C635DB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E01B8A-0023-46F1-9548-FFD3DBF75357}" type="datetimeFigureOut">
              <a:rPr lang="ru-RU" smtClean="0"/>
              <a:pPr/>
              <a:t>01.06.2014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51638F-7939-4B3B-A56E-937E7C635DB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E01B8A-0023-46F1-9548-FFD3DBF75357}" type="datetimeFigureOut">
              <a:rPr lang="ru-RU" smtClean="0"/>
              <a:pPr/>
              <a:t>01.06.2014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51638F-7939-4B3B-A56E-937E7C635DB7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1844824"/>
            <a:ext cx="7772400" cy="1470025"/>
          </a:xfrm>
        </p:spPr>
        <p:txBody>
          <a:bodyPr>
            <a:noAutofit/>
          </a:bodyPr>
          <a:lstStyle/>
          <a:p>
            <a:r>
              <a:rPr lang="ru-RU" sz="3200" b="1" dirty="0" err="1"/>
              <a:t>Мультиагентные</a:t>
            </a:r>
            <a:r>
              <a:rPr lang="ru-RU" sz="3200" b="1" dirty="0"/>
              <a:t> технологии </a:t>
            </a:r>
            <a:r>
              <a:rPr lang="ru-RU" sz="3200" b="1" dirty="0" smtClean="0"/>
              <a:t>для построения RAID-подобных распределенных систем хранения данных</a:t>
            </a:r>
            <a:endParaRPr lang="ru-RU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467544" y="4653136"/>
            <a:ext cx="84969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spcBef>
                <a:spcPct val="20000"/>
              </a:spcBef>
            </a:pPr>
            <a:r>
              <a:rPr lang="ru-RU" sz="2400" dirty="0" err="1" smtClean="0"/>
              <a:t>Тюшев</a:t>
            </a:r>
            <a:r>
              <a:rPr lang="ru-RU" sz="2400" dirty="0" smtClean="0"/>
              <a:t> Кирилл Игоревич, </a:t>
            </a:r>
            <a:r>
              <a:rPr lang="en-US" sz="2400" dirty="0" smtClean="0"/>
              <a:t>545 </a:t>
            </a:r>
            <a:r>
              <a:rPr lang="ru-RU" sz="2400" dirty="0" smtClean="0"/>
              <a:t>группа</a:t>
            </a:r>
            <a:endParaRPr lang="en-US" sz="2400" dirty="0" smtClean="0"/>
          </a:p>
          <a:p>
            <a:pPr algn="r"/>
            <a:r>
              <a:rPr lang="ru-RU" sz="2400" dirty="0" smtClean="0"/>
              <a:t> </a:t>
            </a:r>
            <a:r>
              <a:rPr lang="ru-RU" sz="2400" dirty="0" err="1" smtClean="0"/>
              <a:t>Науч</a:t>
            </a:r>
            <a:r>
              <a:rPr lang="ru-RU" sz="2400" dirty="0" smtClean="0"/>
              <a:t>. рук.:  д. ф.-м. </a:t>
            </a:r>
            <a:r>
              <a:rPr lang="ru-RU" sz="2400" dirty="0" err="1" smtClean="0"/>
              <a:t>н</a:t>
            </a:r>
            <a:r>
              <a:rPr lang="ru-RU" sz="2400" dirty="0" smtClean="0"/>
              <a:t>, проф.  </a:t>
            </a:r>
            <a:r>
              <a:rPr lang="ru-RU" sz="2400" dirty="0" err="1" smtClean="0"/>
              <a:t>Граничин</a:t>
            </a:r>
            <a:r>
              <a:rPr lang="ru-RU" sz="2400" dirty="0" smtClean="0"/>
              <a:t> О. Н</a:t>
            </a:r>
            <a:r>
              <a:rPr lang="en-US" sz="2400" dirty="0" smtClean="0"/>
              <a:t>.</a:t>
            </a:r>
          </a:p>
          <a:p>
            <a:pPr algn="r"/>
            <a:r>
              <a:rPr lang="ru-RU" sz="2400" dirty="0" smtClean="0"/>
              <a:t>Рецензент: </a:t>
            </a:r>
            <a:r>
              <a:rPr lang="ru-RU" sz="2400" dirty="0" err="1" smtClean="0"/>
              <a:t>асп</a:t>
            </a:r>
            <a:r>
              <a:rPr lang="ru-RU" sz="2400" dirty="0" smtClean="0"/>
              <a:t>. каф. СП  </a:t>
            </a:r>
            <a:r>
              <a:rPr lang="ru-RU" sz="2400" dirty="0" err="1" smtClean="0"/>
              <a:t>Иванский</a:t>
            </a:r>
            <a:r>
              <a:rPr lang="ru-RU" sz="2400" dirty="0" smtClean="0"/>
              <a:t> Ю. В</a:t>
            </a:r>
            <a:r>
              <a:rPr lang="en-US" sz="2400" dirty="0" smtClean="0"/>
              <a:t>.</a:t>
            </a: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dirty="0" smtClean="0"/>
              <a:t>Системы хранения данных(СХД)</a:t>
            </a:r>
            <a:endParaRPr lang="ru-RU" sz="3600" dirty="0"/>
          </a:p>
        </p:txBody>
      </p:sp>
      <p:sp>
        <p:nvSpPr>
          <p:cNvPr id="22532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2534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2536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2538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2540" name="Rectangle 1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2542" name="Rectangle 1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0" name="Содержимое 2"/>
          <p:cNvSpPr>
            <a:spLocks noGrp="1"/>
          </p:cNvSpPr>
          <p:nvPr>
            <p:ph idx="1"/>
          </p:nvPr>
        </p:nvSpPr>
        <p:spPr>
          <a:xfrm>
            <a:off x="467544" y="1412776"/>
            <a:ext cx="7776864" cy="4896544"/>
          </a:xfrm>
        </p:spPr>
        <p:txBody>
          <a:bodyPr>
            <a:normAutofit lnSpcReduction="10000"/>
          </a:bodyPr>
          <a:lstStyle/>
          <a:p>
            <a:r>
              <a:rPr lang="ru-RU" sz="2800" dirty="0" smtClean="0"/>
              <a:t>Технология </a:t>
            </a:r>
            <a:r>
              <a:rPr lang="en-US" sz="2800" dirty="0" smtClean="0"/>
              <a:t>RAID</a:t>
            </a:r>
            <a:r>
              <a:rPr lang="ru-RU" sz="2800" dirty="0" smtClean="0"/>
              <a:t> </a:t>
            </a:r>
          </a:p>
          <a:p>
            <a:pPr lvl="1"/>
            <a:r>
              <a:rPr lang="ru-RU" sz="2400" dirty="0" smtClean="0"/>
              <a:t>Высокоскоростные и надежные каналы связи между устройствами хранения данных</a:t>
            </a:r>
          </a:p>
          <a:p>
            <a:pPr lvl="1"/>
            <a:r>
              <a:rPr lang="ru-RU" sz="2400" dirty="0" smtClean="0"/>
              <a:t>Передача данных между двумя устройствами возможна в любой момент времени</a:t>
            </a:r>
            <a:endParaRPr lang="en-US" sz="2400" dirty="0" smtClean="0"/>
          </a:p>
          <a:p>
            <a:r>
              <a:rPr lang="ru-RU" sz="2800" dirty="0" smtClean="0"/>
              <a:t>Распределенные СХД</a:t>
            </a:r>
          </a:p>
          <a:p>
            <a:pPr lvl="1" algn="just"/>
            <a:r>
              <a:rPr lang="ru-RU" sz="2400" dirty="0" smtClean="0"/>
              <a:t>Устройства хранения данных могут располагаться далеко друг от друга и связаны ненадежными и медленными каналами передачи данных</a:t>
            </a:r>
          </a:p>
          <a:p>
            <a:pPr lvl="1" algn="just"/>
            <a:r>
              <a:rPr lang="ru-RU" sz="2400" dirty="0" smtClean="0"/>
              <a:t>Передача данных между двумя устройствами возможна только в определенные моменты времени</a:t>
            </a:r>
            <a:endParaRPr lang="en-US" sz="2400" dirty="0" smtClean="0"/>
          </a:p>
          <a:p>
            <a:pPr lvl="1"/>
            <a:endParaRPr lang="ru-RU" sz="2400" dirty="0" smtClean="0"/>
          </a:p>
          <a:p>
            <a:pPr lvl="1"/>
            <a:endParaRPr lang="ru-RU" dirty="0" smtClean="0"/>
          </a:p>
          <a:p>
            <a:endParaRPr lang="ru-RU" sz="28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359024"/>
          </a:xfrm>
        </p:spPr>
        <p:txBody>
          <a:bodyPr>
            <a:normAutofit fontScale="90000"/>
          </a:bodyPr>
          <a:lstStyle/>
          <a:p>
            <a:r>
              <a:rPr lang="ru-RU" sz="4000" b="1" dirty="0" smtClean="0"/>
              <a:t>Беспилотные летательные аппараты(БПЛА)</a:t>
            </a:r>
            <a:r>
              <a:rPr lang="ru-RU" sz="3600" dirty="0" smtClean="0"/>
              <a:t/>
            </a:r>
            <a:br>
              <a:rPr lang="ru-RU" sz="3600" dirty="0" smtClean="0"/>
            </a:br>
            <a:endParaRPr lang="ru-RU" sz="3600" dirty="0"/>
          </a:p>
        </p:txBody>
      </p:sp>
      <p:sp>
        <p:nvSpPr>
          <p:cNvPr id="22532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2534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2536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2538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2540" name="Rectangle 1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2542" name="Rectangle 1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3" name="Содержимое 2"/>
          <p:cNvSpPr>
            <a:spLocks noGrp="1"/>
          </p:cNvSpPr>
          <p:nvPr>
            <p:ph idx="1"/>
          </p:nvPr>
        </p:nvSpPr>
        <p:spPr>
          <a:xfrm>
            <a:off x="467544" y="1916832"/>
            <a:ext cx="7848872" cy="3917031"/>
          </a:xfrm>
        </p:spPr>
        <p:txBody>
          <a:bodyPr>
            <a:normAutofit/>
          </a:bodyPr>
          <a:lstStyle/>
          <a:p>
            <a:r>
              <a:rPr lang="ru-RU" sz="2800" dirty="0" smtClean="0"/>
              <a:t>Групповые задания</a:t>
            </a:r>
          </a:p>
          <a:p>
            <a:pPr lvl="1"/>
            <a:r>
              <a:rPr lang="ru-RU" dirty="0" smtClean="0"/>
              <a:t>Фотографирование местности</a:t>
            </a:r>
          </a:p>
          <a:p>
            <a:pPr lvl="1"/>
            <a:r>
              <a:rPr lang="ru-RU" dirty="0" err="1" smtClean="0"/>
              <a:t>Попарное</a:t>
            </a:r>
            <a:r>
              <a:rPr lang="ru-RU" dirty="0" smtClean="0"/>
              <a:t> взаимодействие в определенные моменты времени</a:t>
            </a:r>
          </a:p>
          <a:p>
            <a:pPr lvl="1"/>
            <a:r>
              <a:rPr lang="ru-RU" dirty="0" smtClean="0"/>
              <a:t>Сохранение целостности данных при выходе из строя нескольких БПЛА</a:t>
            </a:r>
          </a:p>
          <a:p>
            <a:pPr lvl="1"/>
            <a:endParaRPr lang="ru-RU" sz="2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dirty="0" err="1" smtClean="0"/>
              <a:t>Мультиагентные</a:t>
            </a:r>
            <a:r>
              <a:rPr lang="ru-RU" sz="3600" b="1" dirty="0" smtClean="0"/>
              <a:t> системы</a:t>
            </a:r>
            <a:endParaRPr lang="ru-RU" sz="3600" dirty="0"/>
          </a:p>
        </p:txBody>
      </p:sp>
      <p:sp>
        <p:nvSpPr>
          <p:cNvPr id="22532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2534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2536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2538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2540" name="Rectangle 1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2542" name="Rectangle 1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0" name="Содержимое 2"/>
          <p:cNvSpPr>
            <a:spLocks noGrp="1"/>
          </p:cNvSpPr>
          <p:nvPr>
            <p:ph idx="1"/>
          </p:nvPr>
        </p:nvSpPr>
        <p:spPr>
          <a:xfrm>
            <a:off x="0" y="1988840"/>
            <a:ext cx="5580112" cy="4320480"/>
          </a:xfrm>
        </p:spPr>
        <p:txBody>
          <a:bodyPr>
            <a:normAutofit/>
          </a:bodyPr>
          <a:lstStyle/>
          <a:p>
            <a:r>
              <a:rPr lang="ru-RU" sz="2600" dirty="0" smtClean="0"/>
              <a:t>Алгоритм локального голосования</a:t>
            </a:r>
          </a:p>
          <a:p>
            <a:pPr lvl="1"/>
            <a:r>
              <a:rPr lang="ru-RU" sz="2400" dirty="0" smtClean="0"/>
              <a:t>Каждый агент хранит массив чисел</a:t>
            </a:r>
          </a:p>
          <a:p>
            <a:pPr lvl="1" algn="just"/>
            <a:r>
              <a:rPr lang="ru-RU" sz="2400" dirty="0" smtClean="0"/>
              <a:t>Позволяет находить среднее значение чисел на агентах с переменной топологией связей, с помехами и задержками при передаче данных</a:t>
            </a:r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56176" y="1772816"/>
            <a:ext cx="2785001" cy="34563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1844824"/>
            <a:ext cx="8712968" cy="3960440"/>
          </a:xfrm>
        </p:spPr>
        <p:txBody>
          <a:bodyPr>
            <a:normAutofit lnSpcReduction="10000"/>
          </a:bodyPr>
          <a:lstStyle/>
          <a:p>
            <a:pPr algn="just">
              <a:buNone/>
            </a:pPr>
            <a:r>
              <a:rPr lang="ru-RU" sz="2400" dirty="0" smtClean="0"/>
              <a:t>	И</a:t>
            </a:r>
            <a:r>
              <a:rPr lang="x-none" sz="2400" smtClean="0"/>
              <a:t>сследова</a:t>
            </a:r>
            <a:r>
              <a:rPr lang="ru-RU" sz="2400" dirty="0" err="1" smtClean="0"/>
              <a:t>ть</a:t>
            </a:r>
            <a:r>
              <a:rPr lang="x-none" sz="2400" smtClean="0"/>
              <a:t> возможност</a:t>
            </a:r>
            <a:r>
              <a:rPr lang="ru-RU" sz="2400" dirty="0" err="1" smtClean="0"/>
              <a:t>ь</a:t>
            </a:r>
            <a:r>
              <a:rPr lang="x-none" sz="2400" smtClean="0"/>
              <a:t> применения мультиагентных технологий</a:t>
            </a:r>
            <a:r>
              <a:rPr lang="ru-RU" sz="2400" dirty="0" smtClean="0"/>
              <a:t> </a:t>
            </a:r>
            <a:r>
              <a:rPr lang="x-none" sz="2400" smtClean="0"/>
              <a:t>для создания распределенных</a:t>
            </a:r>
            <a:r>
              <a:rPr lang="ru-RU" sz="2400" dirty="0" smtClean="0"/>
              <a:t> </a:t>
            </a:r>
            <a:r>
              <a:rPr lang="en-US" sz="2400" dirty="0" smtClean="0"/>
              <a:t>RAID-</a:t>
            </a:r>
            <a:r>
              <a:rPr lang="ru-RU" sz="2400" dirty="0" smtClean="0"/>
              <a:t>подобных</a:t>
            </a:r>
            <a:r>
              <a:rPr lang="x-none" sz="2400" smtClean="0"/>
              <a:t> систем хранения данных</a:t>
            </a:r>
            <a:endParaRPr lang="ru-RU" sz="2400" dirty="0" smtClean="0"/>
          </a:p>
          <a:p>
            <a:pPr lvl="1" algn="just">
              <a:buFont typeface="Arial" pitchFamily="34" charset="0"/>
              <a:buChar char="•"/>
            </a:pPr>
            <a:r>
              <a:rPr lang="ru-RU" sz="2400" dirty="0" smtClean="0"/>
              <a:t>На основе алгоритма локального голосования разработать алгоритм для подсчета контрольных сумм в </a:t>
            </a:r>
            <a:r>
              <a:rPr lang="en-US" sz="2400" dirty="0" smtClean="0"/>
              <a:t>RAID-</a:t>
            </a:r>
            <a:r>
              <a:rPr lang="ru-RU" sz="2400" dirty="0" smtClean="0"/>
              <a:t>подобном массиве</a:t>
            </a:r>
          </a:p>
          <a:p>
            <a:pPr lvl="1">
              <a:buFont typeface="Arial" pitchFamily="34" charset="0"/>
              <a:buChar char="•"/>
            </a:pPr>
            <a:r>
              <a:rPr lang="ru-RU" sz="2400" dirty="0" smtClean="0"/>
              <a:t>На основе полученного алгоритма реализовать  </a:t>
            </a:r>
            <a:r>
              <a:rPr lang="x-none" sz="2400" smtClean="0"/>
              <a:t>модел</a:t>
            </a:r>
            <a:r>
              <a:rPr lang="ru-RU" sz="2400" dirty="0" err="1" smtClean="0"/>
              <a:t>ь</a:t>
            </a:r>
            <a:r>
              <a:rPr lang="ru-RU" sz="2400" dirty="0" smtClean="0"/>
              <a:t> </a:t>
            </a:r>
            <a:r>
              <a:rPr lang="x-none" sz="2400" smtClean="0"/>
              <a:t>RAID-подобной распределенной СХД</a:t>
            </a:r>
            <a:endParaRPr lang="ru-RU" sz="2400" dirty="0" smtClean="0"/>
          </a:p>
          <a:p>
            <a:pPr lvl="1" algn="just">
              <a:buFont typeface="Arial" pitchFamily="34" charset="0"/>
              <a:buChar char="•"/>
            </a:pPr>
            <a:r>
              <a:rPr lang="ru-RU" sz="2400" dirty="0" smtClean="0"/>
              <a:t>На реализованной системе апробировать сценарий по хранению и восстановлению фотографий, полученных на бортах БПЛА</a:t>
            </a: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611560" y="404664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Постановка задачи</a:t>
            </a:r>
            <a:endParaRPr kumimoji="0" lang="ru-RU" sz="3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dirty="0" smtClean="0"/>
              <a:t>Подсчет контрольных сумм</a:t>
            </a:r>
            <a:endParaRPr lang="ru-RU" sz="3600" dirty="0"/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412776"/>
            <a:ext cx="8019108" cy="216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614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6150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6152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717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7172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7174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7176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4" name="Содержимое 2"/>
          <p:cNvSpPr>
            <a:spLocks noGrp="1"/>
          </p:cNvSpPr>
          <p:nvPr>
            <p:ph idx="1"/>
          </p:nvPr>
        </p:nvSpPr>
        <p:spPr>
          <a:xfrm>
            <a:off x="467544" y="3645024"/>
            <a:ext cx="7992888" cy="2664296"/>
          </a:xfrm>
        </p:spPr>
        <p:txBody>
          <a:bodyPr>
            <a:normAutofit/>
          </a:bodyPr>
          <a:lstStyle/>
          <a:p>
            <a:r>
              <a:rPr lang="ru-RU" sz="2400" dirty="0" smtClean="0"/>
              <a:t>Подсчет контрольных сумм происходит в заданные интервалы времени</a:t>
            </a:r>
          </a:p>
          <a:p>
            <a:r>
              <a:rPr lang="ru-RU" sz="2400" dirty="0" smtClean="0"/>
              <a:t>После окончания интервала возможно восстановление данных записанных до его начала</a:t>
            </a:r>
          </a:p>
          <a:p>
            <a:r>
              <a:rPr lang="en-US" sz="2400" dirty="0" smtClean="0"/>
              <a:t>T – </a:t>
            </a:r>
            <a:r>
              <a:rPr lang="ru-RU" sz="2400" dirty="0" smtClean="0"/>
              <a:t>время подсчета контрольных сумм</a:t>
            </a:r>
          </a:p>
          <a:p>
            <a:pPr>
              <a:buNone/>
            </a:pPr>
            <a:endParaRPr lang="ru-RU" sz="28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dirty="0" smtClean="0"/>
              <a:t>Платформа для моделирования</a:t>
            </a:r>
            <a:endParaRPr lang="ru-RU" sz="36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err="1" smtClean="0"/>
              <a:t>Java</a:t>
            </a:r>
            <a:r>
              <a:rPr lang="ru-RU" dirty="0" smtClean="0"/>
              <a:t> </a:t>
            </a:r>
            <a:r>
              <a:rPr lang="ru-RU" dirty="0" err="1" smtClean="0"/>
              <a:t>Agent</a:t>
            </a:r>
            <a:r>
              <a:rPr lang="ru-RU" dirty="0" smtClean="0"/>
              <a:t> </a:t>
            </a:r>
            <a:r>
              <a:rPr lang="ru-RU" dirty="0" err="1" smtClean="0"/>
              <a:t>Development</a:t>
            </a:r>
            <a:r>
              <a:rPr lang="ru-RU" dirty="0" smtClean="0"/>
              <a:t> </a:t>
            </a:r>
            <a:r>
              <a:rPr lang="ru-RU" dirty="0" err="1" smtClean="0"/>
              <a:t>Framework</a:t>
            </a:r>
            <a:r>
              <a:rPr lang="ru-RU" dirty="0" smtClean="0"/>
              <a:t>:</a:t>
            </a:r>
          </a:p>
          <a:p>
            <a:pPr lvl="1"/>
            <a:r>
              <a:rPr lang="ru-RU" dirty="0" smtClean="0"/>
              <a:t>Среда выполнения агентов. Агенты регистрируются и работают под управлением среды</a:t>
            </a:r>
          </a:p>
          <a:p>
            <a:pPr lvl="1"/>
            <a:r>
              <a:rPr lang="ru-RU" dirty="0" smtClean="0"/>
              <a:t>Библиотека классов, которые используются для разработки </a:t>
            </a:r>
            <a:r>
              <a:rPr lang="ru-RU" dirty="0" err="1" smtClean="0"/>
              <a:t>агентных</a:t>
            </a:r>
            <a:r>
              <a:rPr lang="ru-RU" dirty="0" smtClean="0"/>
              <a:t> систем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dirty="0" smtClean="0"/>
              <a:t>Особенности моделирования</a:t>
            </a:r>
            <a:endParaRPr lang="ru-RU" sz="36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1628800"/>
            <a:ext cx="8424936" cy="4896544"/>
          </a:xfrm>
        </p:spPr>
        <p:txBody>
          <a:bodyPr>
            <a:noAutofit/>
          </a:bodyPr>
          <a:lstStyle/>
          <a:p>
            <a:r>
              <a:rPr lang="ru-RU" sz="2400" dirty="0" smtClean="0"/>
              <a:t>Моделирование времени</a:t>
            </a:r>
          </a:p>
          <a:p>
            <a:pPr lvl="1"/>
            <a:r>
              <a:rPr lang="ru-RU" sz="2400" dirty="0" smtClean="0"/>
              <a:t>Использование дополнительного агента, который генерирует такты</a:t>
            </a:r>
          </a:p>
          <a:p>
            <a:r>
              <a:rPr lang="ru-RU" sz="2400" dirty="0" smtClean="0"/>
              <a:t>Гибкий способ  задания переменной топологии связей между агентами, задержки и помехи при передаче данных</a:t>
            </a:r>
          </a:p>
          <a:p>
            <a:r>
              <a:rPr lang="ru-RU" sz="2400" dirty="0" smtClean="0"/>
              <a:t>Реализация утилиты для проверки СХД на целостность данных после их восстановления по контрольным суммам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dirty="0" smtClean="0"/>
              <a:t>Имитационные эксперименты</a:t>
            </a:r>
            <a:endParaRPr lang="ru-RU" sz="36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435280" cy="4525963"/>
          </a:xfrm>
        </p:spPr>
        <p:txBody>
          <a:bodyPr/>
          <a:lstStyle/>
          <a:p>
            <a:r>
              <a:rPr lang="ru-RU" sz="2800" dirty="0" smtClean="0"/>
              <a:t>Были проведены имитационные эксперименты по:</a:t>
            </a:r>
          </a:p>
          <a:p>
            <a:pPr lvl="1" algn="just"/>
            <a:r>
              <a:rPr lang="ru-RU" sz="2400" dirty="0" smtClean="0"/>
              <a:t>Исследованию зависимости времени подсчета контрольных сумм от количества агентов при разных топологиях связи</a:t>
            </a:r>
          </a:p>
          <a:p>
            <a:pPr lvl="1" algn="just"/>
            <a:r>
              <a:rPr lang="ru-RU" sz="2400" dirty="0" smtClean="0"/>
              <a:t>Исследованию зависимости времени подсчета контрольных сумм от некоторых параметров алгоритма</a:t>
            </a:r>
          </a:p>
          <a:p>
            <a:pPr lvl="1"/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b="1" dirty="0" smtClean="0"/>
              <a:t>Апробация</a:t>
            </a:r>
            <a:endParaRPr lang="ru-RU" sz="36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1556793"/>
            <a:ext cx="8229600" cy="1512168"/>
          </a:xfrm>
        </p:spPr>
        <p:txBody>
          <a:bodyPr>
            <a:normAutofit lnSpcReduction="10000"/>
          </a:bodyPr>
          <a:lstStyle/>
          <a:p>
            <a:pPr marL="342900" lvl="1" indent="-342900" algn="just">
              <a:buFont typeface="Arial" pitchFamily="34" charset="0"/>
              <a:buChar char="•"/>
            </a:pPr>
            <a:r>
              <a:rPr lang="ru-RU" sz="2400" dirty="0" smtClean="0"/>
              <a:t>На реализованной системе апробирован сценарий по хранению и восстановлению фотографий, полученных на бортах шести БПЛА, из которых на базу вернулись только четыре</a:t>
            </a:r>
            <a:endParaRPr lang="ru-RU" dirty="0"/>
          </a:p>
        </p:txBody>
      </p:sp>
      <p:pic>
        <p:nvPicPr>
          <p:cNvPr id="1026" name="Picture 2" descr="C:\Distrib\Учеба\Диплом\files\Лес и поля\GOPR741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3356992"/>
            <a:ext cx="3744416" cy="2808312"/>
          </a:xfrm>
          <a:prstGeom prst="rect">
            <a:avLst/>
          </a:prstGeom>
          <a:noFill/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80112" y="3068960"/>
            <a:ext cx="2592288" cy="3217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>
            <a:normAutofit/>
          </a:bodyPr>
          <a:lstStyle/>
          <a:p>
            <a:r>
              <a:rPr lang="ru-RU" sz="3600" b="1" dirty="0" smtClean="0"/>
              <a:t>Шесть директорий с фотографиями</a:t>
            </a:r>
            <a:endParaRPr lang="ru-RU" sz="3600" b="1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268760"/>
            <a:ext cx="8424936" cy="51558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260648"/>
            <a:ext cx="7668344" cy="1143000"/>
          </a:xfrm>
        </p:spPr>
        <p:txBody>
          <a:bodyPr>
            <a:normAutofit fontScale="90000"/>
          </a:bodyPr>
          <a:lstStyle/>
          <a:p>
            <a:r>
              <a:rPr lang="ru-RU" sz="3600" b="1" dirty="0" smtClean="0"/>
              <a:t>Пять фотографий и три файла с контрольные суммами в</a:t>
            </a:r>
            <a:br>
              <a:rPr lang="ru-RU" sz="3600" b="1" dirty="0" smtClean="0"/>
            </a:br>
            <a:r>
              <a:rPr lang="ru-RU" sz="3600" b="1" dirty="0" smtClean="0"/>
              <a:t>шестой директории</a:t>
            </a:r>
            <a:endParaRPr lang="ru-RU" sz="3600" b="1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700808"/>
            <a:ext cx="8532440" cy="47971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600" b="1" dirty="0" smtClean="0"/>
              <a:t>Четыре директории с фотографиями и контрольными суммами</a:t>
            </a:r>
            <a:endParaRPr lang="ru-RU" sz="36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484784"/>
            <a:ext cx="8709218" cy="4896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60648"/>
            <a:ext cx="8892480" cy="1143000"/>
          </a:xfrm>
        </p:spPr>
        <p:txBody>
          <a:bodyPr>
            <a:noAutofit/>
          </a:bodyPr>
          <a:lstStyle/>
          <a:p>
            <a:r>
              <a:rPr lang="ru-RU" sz="3600" b="1" dirty="0" smtClean="0"/>
              <a:t>Одна из двух восстановленных директорий</a:t>
            </a:r>
            <a:endParaRPr lang="ru-RU" sz="3600" b="1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844824"/>
            <a:ext cx="8581142" cy="4824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1628800"/>
            <a:ext cx="8352928" cy="5040560"/>
          </a:xfrm>
        </p:spPr>
        <p:txBody>
          <a:bodyPr>
            <a:normAutofit/>
          </a:bodyPr>
          <a:lstStyle/>
          <a:p>
            <a:pPr algn="just"/>
            <a:r>
              <a:rPr lang="ru-RU" sz="2400" dirty="0" smtClean="0"/>
              <a:t>На основе алгоритма локального голосования разработан алгоритм для подсчета контрольных сумм на распределенной </a:t>
            </a:r>
            <a:r>
              <a:rPr lang="en-US" sz="2400" dirty="0" smtClean="0"/>
              <a:t>RAID</a:t>
            </a:r>
            <a:r>
              <a:rPr lang="ru-RU" sz="2400" dirty="0" smtClean="0"/>
              <a:t>-подобной СХД с ненадежными каналами связи между устройствами хранения данных</a:t>
            </a:r>
          </a:p>
          <a:p>
            <a:pPr algn="just"/>
            <a:r>
              <a:rPr lang="ru-RU" sz="2400" dirty="0" smtClean="0"/>
              <a:t>На основе полученного алгоритма реализована </a:t>
            </a:r>
            <a:r>
              <a:rPr lang="x-none" sz="2400" smtClean="0"/>
              <a:t>модел</a:t>
            </a:r>
            <a:r>
              <a:rPr lang="ru-RU" sz="2400" dirty="0" err="1" smtClean="0"/>
              <a:t>ь</a:t>
            </a:r>
            <a:r>
              <a:rPr lang="x-none" sz="2400" smtClean="0"/>
              <a:t>  RAID-подобной распределенной СХД</a:t>
            </a:r>
            <a:r>
              <a:rPr lang="ru-RU" sz="2400" dirty="0" smtClean="0"/>
              <a:t> на платформе </a:t>
            </a:r>
            <a:r>
              <a:rPr lang="en-US" sz="2400" dirty="0" smtClean="0"/>
              <a:t>JADE </a:t>
            </a:r>
            <a:endParaRPr lang="ru-RU" sz="2400" dirty="0" smtClean="0"/>
          </a:p>
          <a:p>
            <a:pPr marL="342900" lvl="1" indent="-342900" algn="just">
              <a:buFont typeface="Arial" pitchFamily="34" charset="0"/>
              <a:buChar char="•"/>
            </a:pPr>
            <a:r>
              <a:rPr lang="ru-RU" sz="2400" dirty="0" smtClean="0"/>
              <a:t>На реализованной системе апробирован сценарий по хранению и восстановлению фотографий, полученных на бортах БПЛА</a:t>
            </a: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755576" y="260648"/>
            <a:ext cx="7772400" cy="119675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Результаты</a:t>
            </a:r>
            <a:endParaRPr kumimoji="0" lang="ru-RU" sz="3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2683</TotalTime>
  <Words>346</Words>
  <Application>Microsoft Office PowerPoint</Application>
  <PresentationFormat>Экран (4:3)</PresentationFormat>
  <Paragraphs>53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 Office</vt:lpstr>
      <vt:lpstr>Мультиагентные технологии для построения RAID-подобных распределенных систем хранения данных</vt:lpstr>
      <vt:lpstr>Системы хранения данных(СХД)</vt:lpstr>
      <vt:lpstr>Беспилотные летательные аппараты(БПЛА) </vt:lpstr>
      <vt:lpstr>Мультиагентные системы</vt:lpstr>
      <vt:lpstr>Слайд 5</vt:lpstr>
      <vt:lpstr>Подсчет контрольных сумм</vt:lpstr>
      <vt:lpstr>Платформа для моделирования</vt:lpstr>
      <vt:lpstr>Особенности моделирования</vt:lpstr>
      <vt:lpstr>Имитационные эксперименты</vt:lpstr>
      <vt:lpstr>Апробация</vt:lpstr>
      <vt:lpstr>Шесть директорий с фотографиями</vt:lpstr>
      <vt:lpstr>Пять фотографий и три файла с контрольные суммами в шестой директории</vt:lpstr>
      <vt:lpstr>Четыре директории с фотографиями и контрольными суммами</vt:lpstr>
      <vt:lpstr>Одна из двух восстановленных директорий</vt:lpstr>
      <vt:lpstr>Слайд 15</vt:lpstr>
    </vt:vector>
  </TitlesOfParts>
  <Company>Дом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Кирилл Тюшев</dc:creator>
  <cp:lastModifiedBy>Кирилл Тюшев</cp:lastModifiedBy>
  <cp:revision>276</cp:revision>
  <dcterms:created xsi:type="dcterms:W3CDTF">2014-05-15T12:13:48Z</dcterms:created>
  <dcterms:modified xsi:type="dcterms:W3CDTF">2014-06-02T02:12:31Z</dcterms:modified>
</cp:coreProperties>
</file>