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2" r:id="rId5"/>
    <p:sldId id="266" r:id="rId6"/>
    <p:sldId id="267" r:id="rId7"/>
    <p:sldId id="380" r:id="rId8"/>
    <p:sldId id="381" r:id="rId9"/>
    <p:sldId id="382" r:id="rId10"/>
    <p:sldId id="383" r:id="rId11"/>
    <p:sldId id="384" r:id="rId12"/>
    <p:sldId id="259" r:id="rId13"/>
    <p:sldId id="261" r:id="rId14"/>
    <p:sldId id="388" r:id="rId15"/>
    <p:sldId id="387" r:id="rId16"/>
    <p:sldId id="386" r:id="rId17"/>
    <p:sldId id="263" r:id="rId18"/>
    <p:sldId id="264" r:id="rId19"/>
    <p:sldId id="265" r:id="rId20"/>
    <p:sldId id="3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26" autoAdjust="0"/>
    <p:restoredTop sz="63987" autoAdjust="0"/>
  </p:normalViewPr>
  <p:slideViewPr>
    <p:cSldViewPr>
      <p:cViewPr>
        <p:scale>
          <a:sx n="75" d="100"/>
          <a:sy n="75" d="100"/>
        </p:scale>
        <p:origin x="-864" y="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7DA701-95FB-4AE2-87DA-0C69ED69A9DE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858DF9-04E2-42D4-8759-C56ECE9696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Intrusion_detection" TargetMode="External"/><Relationship Id="rId3" Type="http://schemas.openxmlformats.org/officeDocument/2006/relationships/hyperlink" Target="http://en.wikipedia.org/wiki/Discretionary_access_control" TargetMode="External"/><Relationship Id="rId7" Type="http://schemas.openxmlformats.org/officeDocument/2006/relationships/hyperlink" Target="http://en.wikipedia.org/wiki/Reference_monitor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en.wikipedia.org/wiki/Covert_channel" TargetMode="External"/><Relationship Id="rId11" Type="http://schemas.openxmlformats.org/officeDocument/2006/relationships/hyperlink" Target="http://en.wikipedia.org/wiki/Trusted_Computing_Base" TargetMode="External"/><Relationship Id="rId5" Type="http://schemas.openxmlformats.org/officeDocument/2006/relationships/hyperlink" Target="http://en.wikipedia.org/wiki/Computer_security_model" TargetMode="External"/><Relationship Id="rId10" Type="http://schemas.openxmlformats.org/officeDocument/2006/relationships/hyperlink" Target="http://en.wikipedia.org/wiki/Computer_security" TargetMode="External"/><Relationship Id="rId4" Type="http://schemas.openxmlformats.org/officeDocument/2006/relationships/hyperlink" Target="http://en.wikipedia.org/wiki/Mandatory_access_control" TargetMode="External"/><Relationship Id="rId9" Type="http://schemas.openxmlformats.org/officeDocument/2006/relationships/hyperlink" Target="http://en.wikipedia.org/wiki/XTS-400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AppArmor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ru.wikipedia.org/wiki/Inode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ru-RU" b="0" baseline="0" dirty="0" smtClean="0"/>
              <a:t>10 сек.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******</a:t>
            </a:r>
            <a:endParaRPr lang="ru-RU" baseline="0" dirty="0" smtClean="0"/>
          </a:p>
          <a:p>
            <a:r>
              <a:rPr lang="ru-RU" baseline="0" smtClean="0"/>
              <a:t>Здравствуйте</a:t>
            </a:r>
            <a:r>
              <a:rPr lang="ru-RU" baseline="0" dirty="0" smtClean="0"/>
              <a:t>,</a:t>
            </a:r>
          </a:p>
          <a:p>
            <a:r>
              <a:rPr lang="ru-RU" baseline="0" dirty="0" smtClean="0"/>
              <a:t>Меня зовут Одеров Роман.</a:t>
            </a:r>
          </a:p>
          <a:p>
            <a:r>
              <a:rPr lang="ru-RU" baseline="0" dirty="0" smtClean="0"/>
              <a:t>Тема моего диплома: …</a:t>
            </a:r>
          </a:p>
          <a:p>
            <a:endParaRPr lang="ru-RU" baseline="0" dirty="0" smtClean="0"/>
          </a:p>
          <a:p>
            <a:r>
              <a:rPr lang="ru-RU" baseline="0" dirty="0" smtClean="0"/>
              <a:t>В работе рассматривается среда, в которой происходит обработка данных различных уровней секретности</a:t>
            </a:r>
          </a:p>
          <a:p>
            <a:r>
              <a:rPr lang="ru-RU" baseline="0" dirty="0" smtClean="0"/>
              <a:t>И рассматривается возможность построения соответствующей системы безопасности, которая должна поддерживать несколько моделей контроля доступа в соответствии со известными стандартами и законами в области защиты данных.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15 сек.</a:t>
            </a:r>
            <a:r>
              <a:rPr lang="en-US" b="0" dirty="0" smtClean="0"/>
              <a:t> *</a:t>
            </a:r>
            <a:endParaRPr lang="ru-RU" b="0" dirty="0" smtClean="0"/>
          </a:p>
          <a:p>
            <a:r>
              <a:rPr lang="en-US" dirty="0" smtClean="0"/>
              <a:t>*******</a:t>
            </a:r>
          </a:p>
          <a:p>
            <a:endParaRPr lang="ru-RU" dirty="0" smtClean="0"/>
          </a:p>
          <a:p>
            <a:r>
              <a:rPr lang="ru-RU" dirty="0" smtClean="0"/>
              <a:t>У</a:t>
            </a:r>
            <a:r>
              <a:rPr lang="ru-RU" baseline="0" dirty="0" smtClean="0"/>
              <a:t> каждого есть конфиденциальные данные. </a:t>
            </a:r>
          </a:p>
          <a:p>
            <a:r>
              <a:rPr lang="ru-RU" baseline="0" dirty="0" smtClean="0"/>
              <a:t>Во многих компаниях также работают с секретными данными.</a:t>
            </a:r>
          </a:p>
          <a:p>
            <a:r>
              <a:rPr lang="ru-RU" baseline="0" dirty="0" smtClean="0"/>
              <a:t>Но иногда возникает необходимость установить и поработать со сторонним приложением из не самых доверенных источников…</a:t>
            </a:r>
          </a:p>
          <a:p>
            <a:r>
              <a:rPr lang="ru-RU" baseline="0" dirty="0" smtClean="0"/>
              <a:t>Тогда безопасность данных оказывается под угрозой…</a:t>
            </a:r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0" dirty="0" smtClean="0"/>
              <a:t>1</a:t>
            </a:r>
            <a:r>
              <a:rPr lang="ru-RU" b="0" baseline="0" dirty="0" smtClean="0"/>
              <a:t> мин. 30 сек.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*******</a:t>
            </a:r>
            <a:r>
              <a:rPr lang="ru-RU" dirty="0" smtClean="0"/>
              <a:t>*****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Давайте запускать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приложеньки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облаке, а на клиенте ничего не будет.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Клиент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видит привычные окна запущенных  программ, взаимодействует с ними через клавиатуру/мышь...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Ключевое отличие от работы с обычной системой заключается в том, что пользователю предоставляется лишь иллюзия локальной работы. А именно, пользователь видит лишь «мгновенные снимки» приложения, которое на самом деле функционирует в удаленном облаке, состоящем из специальных серверов.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Тонкий клиент, нет Интернет, нет сторонних программ.</a:t>
            </a:r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 сети передаются нажатия клавиш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клавы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 мыши + координаты курсора</a:t>
            </a:r>
          </a:p>
          <a:p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Серверы в облаке имеют разные уровни безопасности для запуска соответствующих приложений.</a:t>
            </a:r>
          </a:p>
          <a:p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Исходя из такой концепции, можно доставлять любые приложения (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Win, Linux, </a:t>
            </a:r>
            <a:r>
              <a:rPr 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MacOS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любые ОС.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локальном компьютере с высокой степенью защиты (как программной, так и аппаратной) функционирует только тонкий клиент, реализующий протокол общения с серверами приложений. Машина изолирована от сети Интернет и не имеет сторонних программ.</a:t>
            </a:r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ВАЖНО, чтобы мы могли гарантировать безопасность в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датацентре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который хранит наши серверы(облака) Это должны быть либо локальные (в офисе, в организации)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датацентры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либо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клауд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партнеров.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================================================================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Итак, в плане безопасности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здесь возникает задача сочетания политик доступа, каждая из которых реализуется с помощью отдельной модели (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DAC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или 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MAC)</a:t>
            </a:r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Т.о. цель ставится вопрос о возможности реализации нескольких моделей в рамках одной системы на основе одной универсальной модели.</a:t>
            </a:r>
          </a:p>
          <a:p>
            <a:endParaRPr lang="ru-RU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Стоит отметить, что нельзя делать несколько движков для разных моделей во избежание многочисленных точек входа в систему и введения отношений доверия между моделями.</a:t>
            </a: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91DFB89B-120B-4873-BD03-28AADBDCF496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30</a:t>
            </a:r>
            <a:r>
              <a:rPr lang="ru-RU" b="0" baseline="0" dirty="0" smtClean="0"/>
              <a:t> сек.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</a:t>
            </a:r>
            <a:r>
              <a:rPr lang="ru-RU" dirty="0" smtClean="0"/>
              <a:t>*</a:t>
            </a:r>
            <a:endParaRPr lang="en-US" dirty="0" smtClean="0"/>
          </a:p>
          <a:p>
            <a:r>
              <a:rPr lang="ru-RU" dirty="0" smtClean="0"/>
              <a:t>Таким образом, возникает задача доказательства возможности построения</a:t>
            </a:r>
            <a:r>
              <a:rPr lang="ru-RU" baseline="0" dirty="0" smtClean="0"/>
              <a:t> СКД…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ru-RU" b="0" dirty="0" smtClean="0"/>
              <a:t>1</a:t>
            </a:r>
            <a:r>
              <a:rPr lang="ru-RU" b="0" baseline="0" dirty="0" smtClean="0"/>
              <a:t> мин.*</a:t>
            </a:r>
            <a:endParaRPr lang="ru-RU" b="0" dirty="0" smtClean="0"/>
          </a:p>
          <a:p>
            <a:r>
              <a:rPr lang="en-US" dirty="0" smtClean="0"/>
              <a:t>******</a:t>
            </a:r>
            <a:endParaRPr lang="ru-RU" dirty="0" smtClean="0"/>
          </a:p>
          <a:p>
            <a:r>
              <a:rPr lang="ru-RU" dirty="0" smtClean="0"/>
              <a:t>Что </a:t>
            </a:r>
            <a:r>
              <a:rPr lang="ru-RU" dirty="0" smtClean="0"/>
              <a:t>получено в результате обзора нормативных документов.</a:t>
            </a:r>
          </a:p>
          <a:p>
            <a:r>
              <a:rPr lang="ru-RU" dirty="0" err="1" smtClean="0"/>
              <a:t>Инфа</a:t>
            </a:r>
            <a:r>
              <a:rPr lang="ru-RU" baseline="0" dirty="0" smtClean="0"/>
              <a:t> делится на секретную, и т.п.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-----------------</a:t>
            </a:r>
          </a:p>
          <a:p>
            <a:endParaRPr lang="ru-RU" dirty="0" smtClean="0"/>
          </a:p>
          <a:p>
            <a:r>
              <a:rPr lang="ru-RU" dirty="0" smtClean="0"/>
              <a:t>*</a:t>
            </a:r>
          </a:p>
          <a:p>
            <a:r>
              <a:rPr lang="ru-RU" dirty="0" smtClean="0"/>
              <a:t>Классы</a:t>
            </a:r>
            <a:r>
              <a:rPr lang="ru-RU" dirty="0" smtClean="0"/>
              <a:t>:</a:t>
            </a:r>
          </a:p>
          <a:p>
            <a:r>
              <a:rPr lang="ru-RU" dirty="0" smtClean="0"/>
              <a:t>В зависимости</a:t>
            </a:r>
            <a:r>
              <a:rPr lang="ru-RU" baseline="0" dirty="0" smtClean="0"/>
              <a:t> от сложности системы, количества пользователей и разнородности данных</a:t>
            </a:r>
            <a:endParaRPr lang="ru-RU" dirty="0" smtClean="0"/>
          </a:p>
          <a:p>
            <a:r>
              <a:rPr lang="en-US" dirty="0" smtClean="0"/>
              <a:t>1</a:t>
            </a:r>
            <a:r>
              <a:rPr lang="ru-RU" dirty="0" smtClean="0"/>
              <a:t>В</a:t>
            </a:r>
            <a:r>
              <a:rPr lang="en-US" dirty="0" smtClean="0"/>
              <a:t> – MAC</a:t>
            </a:r>
            <a:endParaRPr lang="ru-RU" baseline="0" dirty="0" smtClean="0"/>
          </a:p>
          <a:p>
            <a:r>
              <a:rPr lang="en-US" baseline="0" dirty="0" smtClean="0"/>
              <a:t>1</a:t>
            </a:r>
            <a:r>
              <a:rPr lang="ru-RU" baseline="0" dirty="0" smtClean="0"/>
              <a:t>Г</a:t>
            </a:r>
            <a:r>
              <a:rPr lang="en-US" baseline="0" dirty="0" smtClean="0"/>
              <a:t> – DAC</a:t>
            </a:r>
            <a:endParaRPr lang="ru-RU" baseline="0" dirty="0" smtClean="0"/>
          </a:p>
          <a:p>
            <a:r>
              <a:rPr lang="ru-RU" baseline="0" dirty="0" smtClean="0"/>
              <a:t>2А – </a:t>
            </a:r>
            <a:r>
              <a:rPr lang="en-US" baseline="0" dirty="0" smtClean="0"/>
              <a:t>MAC</a:t>
            </a:r>
            <a:endParaRPr lang="ru-RU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-----------------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0" i="0" dirty="0" smtClean="0"/>
              <a:t>РД</a:t>
            </a:r>
            <a:r>
              <a:rPr lang="ru-RU" b="0" i="0" baseline="0" dirty="0" smtClean="0"/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Защита от несанкционированного доступа к информации Часть 1. Программное обеспечение средств защиты информации. Классификация по уровню контроля отсутствия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недекларированных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возможностей</a:t>
            </a:r>
            <a:endParaRPr lang="ru-RU" b="0" i="0" dirty="0" smtClean="0"/>
          </a:p>
          <a:p>
            <a:r>
              <a:rPr lang="ru-RU" baseline="0" dirty="0" smtClean="0"/>
              <a:t>*</a:t>
            </a:r>
            <a:endParaRPr lang="ru-RU" baseline="0" dirty="0" smtClean="0"/>
          </a:p>
          <a:p>
            <a:r>
              <a:rPr lang="ru-RU" baseline="0" dirty="0" smtClean="0"/>
              <a:t>Также важно контролировать т.н. закладки в системе.</a:t>
            </a:r>
          </a:p>
          <a:p>
            <a:r>
              <a:rPr lang="ru-RU" baseline="0" dirty="0" smtClean="0"/>
              <a:t>Уровни контроля:</a:t>
            </a:r>
          </a:p>
          <a:p>
            <a:r>
              <a:rPr lang="ru-RU" baseline="0" dirty="0" smtClean="0"/>
              <a:t>1 – ОВ</a:t>
            </a:r>
          </a:p>
          <a:p>
            <a:r>
              <a:rPr lang="ru-RU" baseline="0" dirty="0" smtClean="0"/>
              <a:t>2 – СС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/>
              <a:t>3 –  С</a:t>
            </a:r>
          </a:p>
          <a:p>
            <a:r>
              <a:rPr lang="ru-RU" baseline="0" dirty="0" smtClean="0"/>
              <a:t>4 – </a:t>
            </a:r>
            <a:r>
              <a:rPr lang="ru-RU" baseline="0" dirty="0" err="1" smtClean="0"/>
              <a:t>конфиденц</a:t>
            </a:r>
            <a:r>
              <a:rPr lang="ru-RU" baseline="0" dirty="0" smtClean="0"/>
              <a:t>.</a:t>
            </a:r>
          </a:p>
          <a:p>
            <a:endParaRPr lang="ru-RU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Также были рассмотрены </a:t>
            </a:r>
            <a:r>
              <a:rPr lang="ru-RU" baseline="0" dirty="0" smtClean="0"/>
              <a:t>международные стандарты, например, </a:t>
            </a:r>
            <a:r>
              <a:rPr lang="en-US" baseline="0" dirty="0" smtClean="0"/>
              <a:t>Orange Book, Common Criteria</a:t>
            </a:r>
            <a:endParaRPr lang="ru-RU" baseline="0" dirty="0" smtClean="0"/>
          </a:p>
          <a:p>
            <a:r>
              <a:rPr lang="ru-RU" baseline="0" dirty="0" smtClean="0"/>
              <a:t>Всего </a:t>
            </a:r>
            <a:r>
              <a:rPr lang="ru-RU" baseline="0" dirty="0" smtClean="0"/>
              <a:t>было рассмотрено порядка 15 подобных источников</a:t>
            </a:r>
            <a:endParaRPr lang="en-US" baseline="0" dirty="0" smtClean="0"/>
          </a:p>
          <a:p>
            <a:endParaRPr lang="ru-RU" baseline="0" dirty="0" smtClean="0"/>
          </a:p>
          <a:p>
            <a:r>
              <a:rPr lang="ru-RU" baseline="0" dirty="0" smtClean="0"/>
              <a:t>=====================</a:t>
            </a:r>
          </a:p>
          <a:p>
            <a:r>
              <a:rPr lang="en-US" b="1" dirty="0" smtClean="0"/>
              <a:t>D — Minimal protection</a:t>
            </a:r>
          </a:p>
          <a:p>
            <a:r>
              <a:rPr lang="en-US" dirty="0" smtClean="0"/>
              <a:t>Reserved for those systems that have been evaluated but that fail to meet the requirements for a higher division</a:t>
            </a:r>
          </a:p>
          <a:p>
            <a:endParaRPr lang="en-US" dirty="0" smtClean="0"/>
          </a:p>
          <a:p>
            <a:r>
              <a:rPr lang="en-US" b="1" dirty="0" smtClean="0"/>
              <a:t>C — Discretionary protection</a:t>
            </a:r>
          </a:p>
          <a:p>
            <a:r>
              <a:rPr lang="en-US" dirty="0" smtClean="0"/>
              <a:t>C1 — Discretionary Security Protection</a:t>
            </a:r>
          </a:p>
          <a:p>
            <a:pPr lvl="1"/>
            <a:r>
              <a:rPr lang="en-US" dirty="0" smtClean="0"/>
              <a:t>---Identification and authentication</a:t>
            </a:r>
          </a:p>
          <a:p>
            <a:pPr lvl="1"/>
            <a:r>
              <a:rPr lang="en-US" dirty="0" smtClean="0"/>
              <a:t>---Separation of users and data</a:t>
            </a:r>
          </a:p>
          <a:p>
            <a:pPr lvl="1"/>
            <a:r>
              <a:rPr lang="en-US" dirty="0" smtClean="0"/>
              <a:t>---</a:t>
            </a:r>
            <a:r>
              <a:rPr lang="en-US" dirty="0" smtClean="0">
                <a:hlinkClick r:id="rId3" tooltip="Discretionary access control"/>
              </a:rPr>
              <a:t>Discretionary Access Control (DAC)</a:t>
            </a:r>
            <a:r>
              <a:rPr lang="en-US" dirty="0" smtClean="0"/>
              <a:t> capable of enforcing access limitations on an individual basis</a:t>
            </a:r>
          </a:p>
          <a:p>
            <a:pPr lvl="1"/>
            <a:r>
              <a:rPr lang="en-US" dirty="0" smtClean="0"/>
              <a:t>---Required System Documentation and user manuals</a:t>
            </a:r>
          </a:p>
          <a:p>
            <a:r>
              <a:rPr lang="en-US" dirty="0" smtClean="0"/>
              <a:t>C2 — Controlled Access Protection</a:t>
            </a:r>
          </a:p>
          <a:p>
            <a:pPr lvl="1"/>
            <a:r>
              <a:rPr lang="en-US" dirty="0" smtClean="0"/>
              <a:t>---More finely grained DAC</a:t>
            </a:r>
          </a:p>
          <a:p>
            <a:pPr lvl="1"/>
            <a:r>
              <a:rPr lang="en-US" dirty="0" smtClean="0"/>
              <a:t>---Individual accountability through login procedures</a:t>
            </a:r>
          </a:p>
          <a:p>
            <a:pPr lvl="1"/>
            <a:r>
              <a:rPr lang="en-US" dirty="0" smtClean="0"/>
              <a:t>---Audit trails</a:t>
            </a:r>
          </a:p>
          <a:p>
            <a:pPr lvl="1"/>
            <a:r>
              <a:rPr lang="en-US" dirty="0" smtClean="0"/>
              <a:t>---Object reuse</a:t>
            </a:r>
          </a:p>
          <a:p>
            <a:pPr lvl="1"/>
            <a:r>
              <a:rPr lang="en-US" dirty="0" smtClean="0"/>
              <a:t>---Resource isolation</a:t>
            </a:r>
          </a:p>
          <a:p>
            <a:endParaRPr lang="en-US" dirty="0" smtClean="0"/>
          </a:p>
          <a:p>
            <a:r>
              <a:rPr lang="en-US" b="1" dirty="0" smtClean="0"/>
              <a:t>B — Mandatory protection</a:t>
            </a:r>
          </a:p>
          <a:p>
            <a:r>
              <a:rPr lang="en-US" dirty="0" smtClean="0"/>
              <a:t>B1 — Labeled Security Protection</a:t>
            </a:r>
          </a:p>
          <a:p>
            <a:pPr lvl="1"/>
            <a:r>
              <a:rPr lang="en-US" dirty="0" smtClean="0"/>
              <a:t>---Informal statement of the security policy model</a:t>
            </a:r>
          </a:p>
          <a:p>
            <a:pPr lvl="1"/>
            <a:r>
              <a:rPr lang="en-US" dirty="0" smtClean="0"/>
              <a:t>---Data sensitivity labels</a:t>
            </a:r>
          </a:p>
          <a:p>
            <a:pPr lvl="1"/>
            <a:r>
              <a:rPr lang="en-US" dirty="0" smtClean="0"/>
              <a:t>---</a:t>
            </a:r>
            <a:r>
              <a:rPr lang="en-US" dirty="0" smtClean="0">
                <a:hlinkClick r:id="rId4" tooltip="Mandatory access control"/>
              </a:rPr>
              <a:t>Mandatory Access Control (MAC)</a:t>
            </a:r>
            <a:r>
              <a:rPr lang="en-US" dirty="0" smtClean="0"/>
              <a:t> over selected subjects and objects</a:t>
            </a:r>
          </a:p>
          <a:p>
            <a:pPr lvl="1"/>
            <a:r>
              <a:rPr lang="en-US" dirty="0" smtClean="0"/>
              <a:t>---Label exportation capabilities</a:t>
            </a:r>
          </a:p>
          <a:p>
            <a:pPr lvl="1"/>
            <a:r>
              <a:rPr lang="en-US" dirty="0" smtClean="0"/>
              <a:t>---All discovered flaws must be removed or otherwise mitigated</a:t>
            </a:r>
          </a:p>
          <a:p>
            <a:pPr lvl="1"/>
            <a:r>
              <a:rPr lang="en-US" dirty="0" smtClean="0"/>
              <a:t>---Design specifications and verification</a:t>
            </a:r>
          </a:p>
          <a:p>
            <a:r>
              <a:rPr lang="en-US" dirty="0" smtClean="0"/>
              <a:t>B2 — Structured Protection</a:t>
            </a:r>
          </a:p>
          <a:p>
            <a:pPr lvl="1"/>
            <a:r>
              <a:rPr lang="en-US" dirty="0" smtClean="0"/>
              <a:t>---</a:t>
            </a:r>
            <a:r>
              <a:rPr lang="en-US" dirty="0" smtClean="0">
                <a:hlinkClick r:id="rId5" tooltip="Computer security model"/>
              </a:rPr>
              <a:t>Security policy model</a:t>
            </a:r>
            <a:r>
              <a:rPr lang="en-US" dirty="0" smtClean="0"/>
              <a:t> clearly defined and formally documented</a:t>
            </a:r>
          </a:p>
          <a:p>
            <a:pPr lvl="1"/>
            <a:r>
              <a:rPr lang="en-US" dirty="0" smtClean="0"/>
              <a:t>---DAC and MAC enforcement extended to all subjects and objects</a:t>
            </a:r>
          </a:p>
          <a:p>
            <a:pPr lvl="1"/>
            <a:r>
              <a:rPr lang="en-US" dirty="0" smtClean="0"/>
              <a:t>---</a:t>
            </a:r>
            <a:r>
              <a:rPr lang="en-US" dirty="0" smtClean="0">
                <a:hlinkClick r:id="rId6" tooltip="Covert channel"/>
              </a:rPr>
              <a:t>Covert storage channels</a:t>
            </a:r>
            <a:r>
              <a:rPr lang="en-US" dirty="0" smtClean="0"/>
              <a:t> are analyzed for occurrence and bandwidth</a:t>
            </a:r>
          </a:p>
          <a:p>
            <a:pPr lvl="1"/>
            <a:r>
              <a:rPr lang="en-US" dirty="0" smtClean="0"/>
              <a:t>---Carefully structured into protection-critical and non-protection-critical elements</a:t>
            </a:r>
          </a:p>
          <a:p>
            <a:pPr lvl="1"/>
            <a:r>
              <a:rPr lang="en-US" dirty="0" smtClean="0"/>
              <a:t>---Design and implementation enable more comprehensive testing and review</a:t>
            </a:r>
          </a:p>
          <a:p>
            <a:pPr lvl="1"/>
            <a:r>
              <a:rPr lang="en-US" dirty="0" smtClean="0"/>
              <a:t>---Authentication mechanisms are strengthened</a:t>
            </a:r>
          </a:p>
          <a:p>
            <a:pPr lvl="1"/>
            <a:r>
              <a:rPr lang="en-US" dirty="0" smtClean="0"/>
              <a:t>---Trusted facility management is provided with administrator and operator segregation</a:t>
            </a:r>
          </a:p>
          <a:p>
            <a:pPr lvl="1"/>
            <a:r>
              <a:rPr lang="en-US" dirty="0" smtClean="0"/>
              <a:t>---Strict configuration management controls are imposed</a:t>
            </a:r>
          </a:p>
          <a:p>
            <a:r>
              <a:rPr lang="en-US" dirty="0" smtClean="0"/>
              <a:t>B3 — Security Domains</a:t>
            </a:r>
          </a:p>
          <a:p>
            <a:pPr lvl="1"/>
            <a:r>
              <a:rPr lang="en-US" dirty="0" smtClean="0"/>
              <a:t>---Satisfies </a:t>
            </a:r>
            <a:r>
              <a:rPr lang="en-US" dirty="0" smtClean="0">
                <a:hlinkClick r:id="rId7" tooltip="Reference monitor"/>
              </a:rPr>
              <a:t>reference monitor</a:t>
            </a:r>
            <a:r>
              <a:rPr lang="en-US" dirty="0" smtClean="0"/>
              <a:t> requirements</a:t>
            </a:r>
          </a:p>
          <a:p>
            <a:pPr lvl="1"/>
            <a:r>
              <a:rPr lang="en-US" dirty="0" smtClean="0"/>
              <a:t>---Structured to exclude code not essential to security policy enforcement</a:t>
            </a:r>
          </a:p>
          <a:p>
            <a:pPr lvl="1"/>
            <a:r>
              <a:rPr lang="en-US" dirty="0" smtClean="0"/>
              <a:t>---Significant system engineering directed toward minimizing complexity</a:t>
            </a:r>
          </a:p>
          <a:p>
            <a:pPr lvl="1"/>
            <a:r>
              <a:rPr lang="en-US" dirty="0" smtClean="0"/>
              <a:t>---Security administrator role defined</a:t>
            </a:r>
          </a:p>
          <a:p>
            <a:pPr lvl="1"/>
            <a:r>
              <a:rPr lang="en-US" dirty="0" smtClean="0"/>
              <a:t>---Audit security-relevant events</a:t>
            </a:r>
          </a:p>
          <a:p>
            <a:pPr lvl="1"/>
            <a:r>
              <a:rPr lang="en-US" dirty="0" smtClean="0"/>
              <a:t>---Automated imminent </a:t>
            </a:r>
            <a:r>
              <a:rPr lang="en-US" dirty="0" smtClean="0">
                <a:hlinkClick r:id="rId8" tooltip="Intrusion detection"/>
              </a:rPr>
              <a:t>intrusion detection</a:t>
            </a:r>
            <a:r>
              <a:rPr lang="en-US" dirty="0" smtClean="0"/>
              <a:t>, notification, and response</a:t>
            </a:r>
          </a:p>
          <a:p>
            <a:pPr lvl="1"/>
            <a:r>
              <a:rPr lang="en-US" dirty="0" smtClean="0"/>
              <a:t>---Trusted system recovery procedures</a:t>
            </a:r>
          </a:p>
          <a:p>
            <a:pPr lvl="1"/>
            <a:r>
              <a:rPr lang="en-US" dirty="0" smtClean="0"/>
              <a:t>---</a:t>
            </a:r>
            <a:r>
              <a:rPr lang="en-US" dirty="0" smtClean="0">
                <a:hlinkClick r:id="rId6" tooltip="Covert channel"/>
              </a:rPr>
              <a:t>Covert timing channels</a:t>
            </a:r>
            <a:r>
              <a:rPr lang="en-US" dirty="0" smtClean="0"/>
              <a:t> are analyzed for occurrence and bandwidth</a:t>
            </a:r>
          </a:p>
          <a:p>
            <a:pPr lvl="1"/>
            <a:r>
              <a:rPr lang="en-US" dirty="0" smtClean="0"/>
              <a:t>---An example of such a system is the XTS-300, a precursor to the </a:t>
            </a:r>
            <a:r>
              <a:rPr lang="en-US" dirty="0" smtClean="0">
                <a:hlinkClick r:id="rId9" tooltip="XTS-400"/>
              </a:rPr>
              <a:t>XTS-400</a:t>
            </a:r>
            <a:endParaRPr lang="en-US" dirty="0" smtClean="0"/>
          </a:p>
          <a:p>
            <a:endParaRPr lang="en-US" dirty="0" smtClean="0"/>
          </a:p>
          <a:p>
            <a:r>
              <a:rPr lang="en-US" b="1" dirty="0" smtClean="0"/>
              <a:t>A — Verified protection</a:t>
            </a:r>
          </a:p>
          <a:p>
            <a:r>
              <a:rPr lang="en-US" dirty="0" smtClean="0"/>
              <a:t>A1 — Verified Design</a:t>
            </a:r>
          </a:p>
          <a:p>
            <a:pPr lvl="1"/>
            <a:r>
              <a:rPr lang="en-US" dirty="0" smtClean="0"/>
              <a:t>---Functionally identical to B3</a:t>
            </a:r>
          </a:p>
          <a:p>
            <a:pPr lvl="1"/>
            <a:r>
              <a:rPr lang="en-US" dirty="0" smtClean="0"/>
              <a:t>---Formal design and verification techniques including a formal top-level specification</a:t>
            </a:r>
          </a:p>
          <a:p>
            <a:pPr lvl="1"/>
            <a:r>
              <a:rPr lang="en-US" dirty="0" smtClean="0"/>
              <a:t>---Formal management and distribution procedures</a:t>
            </a:r>
          </a:p>
          <a:p>
            <a:pPr lvl="1"/>
            <a:r>
              <a:rPr lang="en-US" dirty="0" smtClean="0"/>
              <a:t>---An example of such a system is Honeywell's Secure Communications Processor </a:t>
            </a:r>
            <a:r>
              <a:rPr lang="en-US" dirty="0" smtClean="0">
                <a:hlinkClick r:id="rId10" tooltip="Computer security"/>
              </a:rPr>
              <a:t>SCOMP</a:t>
            </a:r>
            <a:r>
              <a:rPr lang="en-US" dirty="0" smtClean="0"/>
              <a:t>, a precursor to the </a:t>
            </a:r>
            <a:r>
              <a:rPr lang="en-US" dirty="0" smtClean="0">
                <a:hlinkClick r:id="rId9" tooltip="XTS-400"/>
              </a:rPr>
              <a:t>XTS-400</a:t>
            </a:r>
            <a:endParaRPr lang="en-US" dirty="0" smtClean="0"/>
          </a:p>
          <a:p>
            <a:r>
              <a:rPr lang="en-US" dirty="0" smtClean="0"/>
              <a:t>Beyond A1</a:t>
            </a:r>
          </a:p>
          <a:p>
            <a:pPr lvl="1"/>
            <a:r>
              <a:rPr lang="en-US" dirty="0" smtClean="0"/>
              <a:t>---System Architecture demonstrates that the requirements of self-protection and completeness for reference monitors have been implemented in the </a:t>
            </a:r>
            <a:r>
              <a:rPr lang="en-US" dirty="0" smtClean="0">
                <a:hlinkClick r:id="rId11" tooltip="Trusted Computing Base"/>
              </a:rPr>
              <a:t>Trusted Computing Base</a:t>
            </a:r>
            <a:r>
              <a:rPr lang="en-US" dirty="0" smtClean="0"/>
              <a:t>(TCB).</a:t>
            </a:r>
          </a:p>
          <a:p>
            <a:pPr lvl="1"/>
            <a:r>
              <a:rPr lang="en-US" dirty="0" smtClean="0"/>
              <a:t>---Security Testing automatically generates test-case from the formal top-level specification or formal lower-level specifications.</a:t>
            </a:r>
          </a:p>
          <a:p>
            <a:pPr lvl="1"/>
            <a:r>
              <a:rPr lang="en-US" dirty="0" smtClean="0"/>
              <a:t>---Formal Specification and Verification is where the TCB is verified down to the source code level, using formal verification methods where feasible.</a:t>
            </a:r>
          </a:p>
          <a:p>
            <a:pPr lvl="1"/>
            <a:r>
              <a:rPr lang="en-US" dirty="0" smtClean="0"/>
              <a:t>---Trusted Design Environment is where the TCB is designed in a trusted facility with only trusted (cleared) personnel.</a:t>
            </a:r>
          </a:p>
          <a:p>
            <a:endParaRPr lang="ru-RU" dirty="0" smtClean="0"/>
          </a:p>
          <a:p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baseline="0" dirty="0" smtClean="0"/>
              <a:t>25 сек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Исследованы</a:t>
            </a:r>
            <a:r>
              <a:rPr lang="ru-RU" baseline="0" dirty="0" smtClean="0"/>
              <a:t> различные модели контроля доступа</a:t>
            </a:r>
          </a:p>
          <a:p>
            <a:r>
              <a:rPr lang="ru-RU" baseline="0" dirty="0" smtClean="0"/>
              <a:t>Изучены соответствующие формальные математические системы, на которых они основаны</a:t>
            </a:r>
          </a:p>
          <a:p>
            <a:r>
              <a:rPr lang="ru-RU" baseline="0" dirty="0" smtClean="0"/>
              <a:t>Рассмотрены основные теоретические результаты, связанные с моделями</a:t>
            </a:r>
          </a:p>
          <a:p>
            <a:r>
              <a:rPr lang="ru-RU" baseline="0" dirty="0" smtClean="0"/>
              <a:t>В том числе особое внимание уделено вопросам определения безопасности систем, реализующих конкретные модели.</a:t>
            </a:r>
          </a:p>
          <a:p>
            <a:r>
              <a:rPr lang="ru-RU" baseline="0" dirty="0" smtClean="0"/>
              <a:t>Также проанализированы способы выражения одной модели через другую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 учетом упомянутых </a:t>
            </a:r>
            <a:r>
              <a:rPr lang="ru-RU" baseline="0" dirty="0" err="1" smtClean="0"/>
              <a:t>норм.документов</a:t>
            </a:r>
            <a:r>
              <a:rPr lang="ru-RU" baseline="0" dirty="0" smtClean="0"/>
              <a:t> можно выделить основные модели:</a:t>
            </a:r>
          </a:p>
          <a:p>
            <a:r>
              <a:rPr lang="ru-RU" baseline="0" dirty="0" err="1" smtClean="0"/>
              <a:t>Диксрец</a:t>
            </a:r>
            <a:r>
              <a:rPr lang="ru-RU" baseline="0" smtClean="0"/>
              <a:t>. Мандат.Кстати</a:t>
            </a: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5</a:t>
            </a:r>
            <a:r>
              <a:rPr lang="ru-RU" b="0" baseline="0" dirty="0" smtClean="0"/>
              <a:t> сек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Исследованы</a:t>
            </a:r>
            <a:r>
              <a:rPr lang="ru-RU" baseline="0" dirty="0" smtClean="0"/>
              <a:t> различные модели контроля доступа</a:t>
            </a:r>
          </a:p>
          <a:p>
            <a:r>
              <a:rPr lang="ru-RU" baseline="0" dirty="0" smtClean="0"/>
              <a:t>Изучены соответствующие формальные математические системы, на которых они основаны</a:t>
            </a:r>
          </a:p>
          <a:p>
            <a:r>
              <a:rPr lang="ru-RU" baseline="0" dirty="0" smtClean="0"/>
              <a:t>Рассмотрены основные теоретические результаты, связанные с моделями</a:t>
            </a:r>
          </a:p>
          <a:p>
            <a:r>
              <a:rPr lang="ru-RU" baseline="0" dirty="0" smtClean="0"/>
              <a:t>В том числе особое внимание уделено вопросам определения безопасности систем, реализующих конкретные модели.</a:t>
            </a:r>
          </a:p>
          <a:p>
            <a:r>
              <a:rPr lang="ru-RU" baseline="0" dirty="0" smtClean="0"/>
              <a:t>Также проанализированы способы выражения одной модели через другую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 учетом упомянутых </a:t>
            </a:r>
            <a:r>
              <a:rPr lang="ru-RU" baseline="0" dirty="0" err="1" smtClean="0"/>
              <a:t>норм.документов</a:t>
            </a:r>
            <a:r>
              <a:rPr lang="ru-RU" baseline="0" dirty="0" smtClean="0"/>
              <a:t> можно выделить основные модели:</a:t>
            </a:r>
          </a:p>
          <a:p>
            <a:r>
              <a:rPr lang="ru-RU" baseline="0" dirty="0" err="1" smtClean="0"/>
              <a:t>Диксрец</a:t>
            </a:r>
            <a:r>
              <a:rPr lang="ru-RU" baseline="0" dirty="0" smtClean="0"/>
              <a:t>. Мандат.</a:t>
            </a:r>
          </a:p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25 сек*</a:t>
            </a:r>
          </a:p>
          <a:p>
            <a:r>
              <a:rPr lang="ru-RU" dirty="0" smtClean="0"/>
              <a:t>******</a:t>
            </a:r>
          </a:p>
          <a:p>
            <a:endParaRPr lang="ru-RU" dirty="0" smtClean="0"/>
          </a:p>
          <a:p>
            <a:r>
              <a:rPr lang="ru-RU" dirty="0" smtClean="0"/>
              <a:t>=======================</a:t>
            </a:r>
          </a:p>
          <a:p>
            <a:r>
              <a:rPr lang="ru-RU" dirty="0" smtClean="0"/>
              <a:t>+-:</a:t>
            </a:r>
          </a:p>
          <a:p>
            <a:r>
              <a:rPr lang="ru-RU" dirty="0" smtClean="0"/>
              <a:t>	+Точечное</a:t>
            </a:r>
            <a:r>
              <a:rPr lang="ru-RU" baseline="0" dirty="0" smtClean="0"/>
              <a:t> управление правами на уровне объектов.</a:t>
            </a:r>
          </a:p>
          <a:p>
            <a:r>
              <a:rPr lang="ru-RU" baseline="0" dirty="0" smtClean="0"/>
              <a:t>	-</a:t>
            </a:r>
            <a:r>
              <a:rPr lang="ru-RU" baseline="0" dirty="0" err="1" smtClean="0"/>
              <a:t>Юзеру</a:t>
            </a:r>
            <a:r>
              <a:rPr lang="ru-RU" baseline="0" dirty="0" smtClean="0"/>
              <a:t> никто не мешает случайно или преднамеренно передарить привилегии на важные файлы злоумышленнику.</a:t>
            </a:r>
          </a:p>
          <a:p>
            <a:endParaRPr lang="ru-RU" dirty="0" smtClean="0"/>
          </a:p>
          <a:p>
            <a:r>
              <a:rPr lang="ru-RU" dirty="0" smtClean="0"/>
              <a:t>===============</a:t>
            </a:r>
          </a:p>
          <a:p>
            <a:r>
              <a:rPr lang="ru-RU" dirty="0" smtClean="0"/>
              <a:t>Реализации:</a:t>
            </a:r>
          </a:p>
          <a:p>
            <a:r>
              <a:rPr lang="ru-RU" dirty="0" smtClean="0"/>
              <a:t>Реализовано везде. Например, в </a:t>
            </a:r>
            <a:r>
              <a:rPr lang="ru-RU" dirty="0" err="1" smtClean="0"/>
              <a:t>Линуксе</a:t>
            </a:r>
            <a:r>
              <a:rPr lang="ru-RU" baseline="0" dirty="0" smtClean="0"/>
              <a:t> и в </a:t>
            </a:r>
            <a:r>
              <a:rPr lang="ru-RU" baseline="0" dirty="0" err="1" smtClean="0"/>
              <a:t>Виндоусе</a:t>
            </a:r>
            <a:r>
              <a:rPr lang="ru-RU" baseline="0" dirty="0" smtClean="0"/>
              <a:t>.</a:t>
            </a:r>
            <a:endParaRPr lang="ru-RU" dirty="0" smtClean="0"/>
          </a:p>
          <a:p>
            <a:r>
              <a:rPr lang="en-US" dirty="0" smtClean="0"/>
              <a:t>Unix Permissions</a:t>
            </a:r>
            <a:endParaRPr lang="ru-RU" dirty="0" smtClean="0"/>
          </a:p>
          <a:p>
            <a:r>
              <a:rPr lang="ru-RU" dirty="0" smtClean="0"/>
              <a:t>	</a:t>
            </a:r>
            <a:r>
              <a:rPr lang="en-US" dirty="0" smtClean="0"/>
              <a:t>User-Group-Others; {</a:t>
            </a:r>
            <a:r>
              <a:rPr lang="en-US" dirty="0" err="1" smtClean="0"/>
              <a:t>r,w,x</a:t>
            </a:r>
            <a:r>
              <a:rPr lang="en-US" dirty="0" smtClean="0"/>
              <a:t>}</a:t>
            </a:r>
          </a:p>
          <a:p>
            <a:r>
              <a:rPr lang="en-US" dirty="0" smtClean="0"/>
              <a:t>MS Windows ACL</a:t>
            </a:r>
            <a:endParaRPr lang="ru-RU" dirty="0" smtClean="0"/>
          </a:p>
          <a:p>
            <a:r>
              <a:rPr lang="ru-RU" dirty="0" smtClean="0"/>
              <a:t>	</a:t>
            </a:r>
            <a:r>
              <a:rPr lang="en-US" dirty="0" err="1" smtClean="0"/>
              <a:t>DiscretionaryACL</a:t>
            </a:r>
            <a:r>
              <a:rPr lang="ru-RU" dirty="0" smtClean="0"/>
              <a:t> (права)</a:t>
            </a:r>
          </a:p>
          <a:p>
            <a:r>
              <a:rPr lang="ru-RU" dirty="0" smtClean="0"/>
              <a:t>	</a:t>
            </a:r>
            <a:r>
              <a:rPr lang="en-US" dirty="0" err="1" smtClean="0"/>
              <a:t>SystemACL</a:t>
            </a:r>
            <a:r>
              <a:rPr lang="ru-RU" dirty="0" smtClean="0"/>
              <a:t> (дополнительные сведения + реакция</a:t>
            </a:r>
            <a:r>
              <a:rPr lang="ru-RU" baseline="0" dirty="0" smtClean="0"/>
              <a:t> на некорректные попытки доступа…)</a:t>
            </a:r>
            <a:endParaRPr lang="en-US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FB89B-120B-4873-BD03-28AADBDCF496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25 сек*</a:t>
            </a:r>
          </a:p>
          <a:p>
            <a:r>
              <a:rPr lang="ru-RU" dirty="0" smtClean="0"/>
              <a:t>******</a:t>
            </a:r>
          </a:p>
          <a:p>
            <a:r>
              <a:rPr lang="ru-RU" dirty="0" smtClean="0"/>
              <a:t>=========================</a:t>
            </a:r>
          </a:p>
          <a:p>
            <a:r>
              <a:rPr lang="ru-RU" dirty="0" smtClean="0"/>
              <a:t>+-:</a:t>
            </a:r>
          </a:p>
          <a:p>
            <a:r>
              <a:rPr lang="ru-RU" dirty="0" smtClean="0"/>
              <a:t>	+</a:t>
            </a:r>
            <a:r>
              <a:rPr lang="ru-RU" baseline="0" dirty="0" smtClean="0"/>
              <a:t> «Принудительный» контроль привилегий. Пользователь не может сам определить все права доступа к ресурсам.</a:t>
            </a:r>
            <a:endParaRPr lang="ru-RU" dirty="0" smtClean="0"/>
          </a:p>
          <a:p>
            <a:r>
              <a:rPr lang="ru-RU" dirty="0" smtClean="0"/>
              <a:t>	- Требуют,</a:t>
            </a:r>
            <a:r>
              <a:rPr lang="ru-RU" baseline="0" dirty="0" smtClean="0"/>
              <a:t> чтобы управляющая система безопасности была «доверенной» и находилась вне модели. Соответственно, дорого реализовать.</a:t>
            </a:r>
          </a:p>
          <a:p>
            <a:r>
              <a:rPr lang="ru-RU" baseline="0" dirty="0" smtClean="0"/>
              <a:t>	- Проблемы с управляемостью в больших системах.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=========================</a:t>
            </a:r>
          </a:p>
          <a:p>
            <a:r>
              <a:rPr lang="ru-RU" dirty="0" smtClean="0"/>
              <a:t>Реализации:</a:t>
            </a:r>
          </a:p>
          <a:p>
            <a:r>
              <a:rPr lang="ru-RU" dirty="0" smtClean="0"/>
              <a:t>--- </a:t>
            </a:r>
            <a:r>
              <a:rPr lang="en-US" dirty="0" smtClean="0"/>
              <a:t>Flask</a:t>
            </a:r>
            <a:endParaRPr lang="ru-RU" dirty="0" smtClean="0"/>
          </a:p>
          <a:p>
            <a:pPr algn="just"/>
            <a:r>
              <a:rPr lang="ru-RU" dirty="0" smtClean="0"/>
              <a:t>	Одна</a:t>
            </a:r>
            <a:r>
              <a:rPr lang="ru-RU" baseline="0" dirty="0" smtClean="0"/>
              <a:t> из первых </a:t>
            </a:r>
            <a:r>
              <a:rPr lang="ru-RU" dirty="0" smtClean="0"/>
              <a:t>архитектур безопасности. Является основой для реализации </a:t>
            </a:r>
            <a:r>
              <a:rPr lang="en-US" dirty="0" smtClean="0"/>
              <a:t>MAC </a:t>
            </a:r>
            <a:r>
              <a:rPr lang="ru-RU" dirty="0" smtClean="0"/>
              <a:t>в </a:t>
            </a:r>
            <a:r>
              <a:rPr lang="en-US" dirty="0" err="1" smtClean="0"/>
              <a:t>SELinux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--- </a:t>
            </a:r>
            <a:r>
              <a:rPr lang="en-US" dirty="0" err="1" smtClean="0"/>
              <a:t>SELinux</a:t>
            </a:r>
            <a:endParaRPr lang="en-US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dirty="0" smtClean="0"/>
              <a:t>	Система безопасности для ОС </a:t>
            </a:r>
            <a:r>
              <a:rPr lang="en-US" dirty="0" smtClean="0"/>
              <a:t>Linux (</a:t>
            </a:r>
            <a:r>
              <a:rPr lang="ru-RU" dirty="0" smtClean="0"/>
              <a:t>входит в стандартное ядро </a:t>
            </a:r>
            <a:r>
              <a:rPr lang="en-US" dirty="0" smtClean="0"/>
              <a:t>Linux</a:t>
            </a:r>
            <a:r>
              <a:rPr lang="ru-RU" dirty="0" smtClean="0"/>
              <a:t>)</a:t>
            </a:r>
            <a:r>
              <a:rPr lang="en-US" dirty="0" smtClean="0"/>
              <a:t>.</a:t>
            </a:r>
          </a:p>
          <a:p>
            <a:r>
              <a:rPr lang="ru-RU" dirty="0" smtClean="0"/>
              <a:t>	</a:t>
            </a:r>
            <a:r>
              <a:rPr lang="en-US" dirty="0" smtClean="0"/>
              <a:t>Red Hat Enterprise Linux, </a:t>
            </a:r>
            <a:r>
              <a:rPr lang="en-US" dirty="0" err="1" smtClean="0"/>
              <a:t>Suse</a:t>
            </a:r>
            <a:r>
              <a:rPr lang="en-US" dirty="0" smtClean="0"/>
              <a:t> </a:t>
            </a:r>
            <a:r>
              <a:rPr lang="ru-RU" dirty="0" smtClean="0"/>
              <a:t>сертифицируются на </a:t>
            </a:r>
            <a:r>
              <a:rPr lang="en-US" dirty="0" smtClean="0"/>
              <a:t>CC:</a:t>
            </a:r>
            <a:r>
              <a:rPr lang="ru-RU" dirty="0" smtClean="0"/>
              <a:t> </a:t>
            </a:r>
            <a:r>
              <a:rPr lang="en-US" dirty="0" smtClean="0"/>
              <a:t>EAL4+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dirty="0" smtClean="0"/>
              <a:t>--- </a:t>
            </a:r>
            <a:r>
              <a:rPr lang="en-US" dirty="0" smtClean="0"/>
              <a:t>Windows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dirty="0" smtClean="0"/>
              <a:t>	MIC</a:t>
            </a:r>
            <a:endParaRPr lang="ru-RU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ru-RU" dirty="0" smtClean="0"/>
              <a:t>	Обычные </a:t>
            </a:r>
            <a:r>
              <a:rPr lang="ru-RU" dirty="0" err="1" smtClean="0"/>
              <a:t>юзеры</a:t>
            </a:r>
            <a:r>
              <a:rPr lang="ru-RU" dirty="0" smtClean="0"/>
              <a:t> – </a:t>
            </a:r>
            <a:r>
              <a:rPr lang="en-US" dirty="0" smtClean="0"/>
              <a:t>Medium. </a:t>
            </a:r>
            <a:r>
              <a:rPr lang="ru-RU" dirty="0" smtClean="0"/>
              <a:t>Привилегированные(Администратор)</a:t>
            </a:r>
            <a:r>
              <a:rPr lang="ru-RU" baseline="0" dirty="0" smtClean="0"/>
              <a:t> – </a:t>
            </a:r>
            <a:r>
              <a:rPr lang="en-US" baseline="0" dirty="0" smtClean="0"/>
              <a:t>High. Low – </a:t>
            </a:r>
            <a:r>
              <a:rPr lang="ru-RU" baseline="0" dirty="0" smtClean="0"/>
              <a:t>для </a:t>
            </a:r>
            <a:r>
              <a:rPr lang="en-US" baseline="0" dirty="0" smtClean="0"/>
              <a:t>IE </a:t>
            </a:r>
            <a:r>
              <a:rPr lang="ru-RU" baseline="0" dirty="0" smtClean="0"/>
              <a:t>и скачанных им файлов, например.</a:t>
            </a:r>
            <a:endParaRPr lang="en-US" dirty="0" smtClean="0"/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b="0" dirty="0" smtClean="0"/>
              <a:t>	CC:</a:t>
            </a:r>
            <a:r>
              <a:rPr lang="en-US" b="0" baseline="0" dirty="0" smtClean="0"/>
              <a:t> 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Microsoft Windows Server 2008 R2 Hyper-V Release 6.1.7600 – EAL4+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Microsoft Windows 7, Microsoft Windows Server 2008 R2 – EAL4+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даже 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Microsoft Windows Mobile 6.5 EAL4+</a:t>
            </a:r>
            <a:endParaRPr lang="ru-RU" dirty="0" smtClean="0"/>
          </a:p>
          <a:p>
            <a:r>
              <a:rPr lang="ru-RU" dirty="0" smtClean="0"/>
              <a:t>--- </a:t>
            </a:r>
            <a:r>
              <a:rPr lang="en-US" dirty="0" smtClean="0"/>
              <a:t>Astra Linux </a:t>
            </a:r>
            <a:r>
              <a:rPr lang="en-US" dirty="0" err="1" smtClean="0"/>
              <a:t>Spec.Edition</a:t>
            </a:r>
            <a:endParaRPr lang="en-US" dirty="0" smtClean="0"/>
          </a:p>
          <a:p>
            <a:r>
              <a:rPr lang="ru-RU" dirty="0" smtClean="0"/>
              <a:t>	Российская разработка. </a:t>
            </a:r>
            <a:r>
              <a:rPr lang="en-US" dirty="0" smtClean="0"/>
              <a:t>MAC,DAC.</a:t>
            </a:r>
            <a:r>
              <a:rPr lang="ru-RU" dirty="0" smtClean="0"/>
              <a:t> Насчет ролей – не уверен. Куча сертификатов ФСБ и т.п.</a:t>
            </a:r>
            <a:endParaRPr lang="en-US" dirty="0" smtClean="0"/>
          </a:p>
          <a:p>
            <a:r>
              <a:rPr lang="en-US" dirty="0" smtClean="0"/>
              <a:t>	CC:</a:t>
            </a:r>
            <a:r>
              <a:rPr lang="ru-RU" dirty="0" smtClean="0"/>
              <a:t> -</a:t>
            </a:r>
            <a:br>
              <a:rPr lang="ru-RU" dirty="0" smtClean="0"/>
            </a:br>
            <a:r>
              <a:rPr lang="ru-RU" b="0" dirty="0" smtClean="0"/>
              <a:t>	Единственная ОС</a:t>
            </a:r>
            <a:r>
              <a:rPr lang="ru-RU" b="0" baseline="0" dirty="0" smtClean="0"/>
              <a:t> в России, сертифицированная во всех трех организациях: ФСТЭК (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Федеральная служба по техническому и экспортному контролю)</a:t>
            </a:r>
            <a:r>
              <a:rPr lang="ru-RU" baseline="0" dirty="0" smtClean="0"/>
              <a:t>, ФСБ, Минобороны. (т.е. она класс </a:t>
            </a:r>
            <a:r>
              <a:rPr lang="en-US" baseline="0" dirty="0" smtClean="0"/>
              <a:t>1)</a:t>
            </a:r>
            <a:endParaRPr lang="ru-RU" dirty="0" smtClean="0"/>
          </a:p>
          <a:p>
            <a:r>
              <a:rPr lang="ru-RU" dirty="0" smtClean="0"/>
              <a:t>--- СУБД Линтер</a:t>
            </a:r>
          </a:p>
          <a:p>
            <a:r>
              <a:rPr lang="ru-RU" dirty="0" smtClean="0"/>
              <a:t>	ЛИНТЕР Бастион – до </a:t>
            </a:r>
            <a:r>
              <a:rPr lang="ru-RU" dirty="0" err="1" smtClean="0"/>
              <a:t>Сов.Секретно</a:t>
            </a:r>
            <a:r>
              <a:rPr lang="ru-RU" dirty="0" smtClean="0"/>
              <a:t> можно работать, говорят</a:t>
            </a:r>
            <a:endParaRPr lang="en-US" dirty="0" smtClean="0"/>
          </a:p>
          <a:p>
            <a:r>
              <a:rPr lang="en-US" dirty="0" smtClean="0"/>
              <a:t>	CC: </a:t>
            </a:r>
            <a:r>
              <a:rPr lang="ru-RU" dirty="0" smtClean="0"/>
              <a:t>-</a:t>
            </a:r>
            <a:endParaRPr lang="en-US" dirty="0" smtClean="0"/>
          </a:p>
          <a:p>
            <a:r>
              <a:rPr lang="en-US" dirty="0" smtClean="0"/>
              <a:t>	</a:t>
            </a:r>
            <a:r>
              <a:rPr lang="ru-RU" dirty="0" smtClean="0"/>
              <a:t>По русским документам (от ФСТЭК) на 2-ой уровень тянут (из 3-х). </a:t>
            </a:r>
          </a:p>
          <a:p>
            <a:r>
              <a:rPr lang="ru-RU" dirty="0" smtClean="0"/>
              <a:t>--- </a:t>
            </a:r>
            <a:r>
              <a:rPr lang="en-US" dirty="0" smtClean="0"/>
              <a:t>Oracle DB, Oracle Label Security (MAC)</a:t>
            </a:r>
          </a:p>
          <a:p>
            <a:r>
              <a:rPr lang="en-US" dirty="0" smtClean="0"/>
              <a:t>	CC:EAL4+</a:t>
            </a:r>
            <a:endParaRPr lang="ru-RU" dirty="0" smtClean="0"/>
          </a:p>
          <a:p>
            <a:r>
              <a:rPr lang="ru-RU" dirty="0" smtClean="0"/>
              <a:t>=================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Система </a:t>
            </a:r>
            <a:r>
              <a:rPr lang="ru-RU" sz="1200" b="0" i="0" u="none" strike="noStrik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 tooltip="AppArmor"/>
              </a:rPr>
              <a:t>AppArmor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делает примерно то же самое, что и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SELinux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Одно важное различие между этими системами — способ идентификации объектов файловой системы: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AppArmor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использует полный путь, а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SELinux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— 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4" tooltip="Inode"/>
              </a:rPr>
              <a:t>индексный дескриптор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Это значит, что, например, недоступный файл может быть доступен с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AppArmor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через жёсткую ссылку. С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SELinux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доступ через эту же жёсткую ссылку будет запрещён. С другой стороны, недоступные данные могут стать доступными, когда приложение обновляет файл, перезаписывая его (это метод используется довольно часто).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AppArmor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этом случае будет продолжать отказывать в доступе к данным, так как полный путь к файлу остаётся неизменным. В обоих случаях политика по умолчанию «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access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» позволяет избежать этих проблем.</a:t>
            </a:r>
            <a:endParaRPr lang="en-US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FB89B-120B-4873-BD03-28AADBDCF496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30 сек*</a:t>
            </a:r>
          </a:p>
          <a:p>
            <a:r>
              <a:rPr lang="ru-RU" dirty="0" smtClean="0"/>
              <a:t>******</a:t>
            </a:r>
          </a:p>
          <a:p>
            <a:r>
              <a:rPr lang="ru-RU" dirty="0" smtClean="0"/>
              <a:t>=========================</a:t>
            </a:r>
          </a:p>
          <a:p>
            <a:r>
              <a:rPr lang="ru-RU" dirty="0" smtClean="0"/>
              <a:t>+-:</a:t>
            </a:r>
          </a:p>
          <a:p>
            <a:r>
              <a:rPr lang="ru-RU" dirty="0" smtClean="0"/>
              <a:t>	+ Не только контролирует сами</a:t>
            </a:r>
            <a:r>
              <a:rPr lang="ru-RU" baseline="0" dirty="0" smtClean="0"/>
              <a:t> ресурсы, но и характер доступа к ним.</a:t>
            </a:r>
          </a:p>
          <a:p>
            <a:r>
              <a:rPr lang="ru-RU" baseline="0" dirty="0" smtClean="0"/>
              <a:t>Точная модель, легче в управлении даже при большом количестве объектов и субъектов.</a:t>
            </a:r>
          </a:p>
          <a:p>
            <a:r>
              <a:rPr lang="ru-RU" baseline="0" dirty="0" smtClean="0"/>
              <a:t>	+ Возможность разделения обязанностей, ограничений и т.п., минимального набора привилегий…</a:t>
            </a:r>
          </a:p>
          <a:p>
            <a:r>
              <a:rPr lang="ru-RU" baseline="0" dirty="0" smtClean="0"/>
              <a:t>	+ Намного шире, чем </a:t>
            </a:r>
            <a:r>
              <a:rPr lang="en-US" baseline="0" dirty="0" smtClean="0"/>
              <a:t>DAC </a:t>
            </a:r>
            <a:r>
              <a:rPr lang="ru-RU" baseline="0" dirty="0" smtClean="0"/>
              <a:t>и </a:t>
            </a:r>
            <a:r>
              <a:rPr lang="en-US" baseline="0" dirty="0" smtClean="0"/>
              <a:t>MAC</a:t>
            </a:r>
            <a:r>
              <a:rPr lang="ru-RU" baseline="0" dirty="0" smtClean="0"/>
              <a:t>.</a:t>
            </a:r>
            <a:endParaRPr lang="ru-RU" dirty="0" smtClean="0"/>
          </a:p>
          <a:p>
            <a:r>
              <a:rPr lang="ru-RU" dirty="0" smtClean="0"/>
              <a:t>	- Все равно</a:t>
            </a:r>
            <a:r>
              <a:rPr lang="ru-RU" baseline="0" dirty="0" smtClean="0"/>
              <a:t> остаются сложности в управлении относительно Ролевых иерархий и разделения обязанностей.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=========================</a:t>
            </a:r>
          </a:p>
          <a:p>
            <a:r>
              <a:rPr lang="ru-RU" dirty="0" smtClean="0"/>
              <a:t>Реализации:</a:t>
            </a:r>
          </a:p>
          <a:p>
            <a:pPr lvl="1"/>
            <a:r>
              <a:rPr lang="en-US" sz="1200" dirty="0" err="1" smtClean="0"/>
              <a:t>SELinux</a:t>
            </a:r>
            <a:endParaRPr lang="ru-RU" sz="1200" dirty="0" smtClean="0"/>
          </a:p>
          <a:p>
            <a:pPr lvl="1"/>
            <a:r>
              <a:rPr lang="en-US" sz="1200" dirty="0" smtClean="0"/>
              <a:t>MS Exchange Server 2013 (</a:t>
            </a:r>
            <a:r>
              <a:rPr lang="ru-RU" sz="1200" dirty="0" smtClean="0"/>
              <a:t>включая административные роли)</a:t>
            </a:r>
          </a:p>
          <a:p>
            <a:pPr lvl="1"/>
            <a:r>
              <a:rPr lang="en-US" sz="1200" dirty="0" smtClean="0"/>
              <a:t>MS Active Directory</a:t>
            </a:r>
            <a:endParaRPr lang="ru-RU" sz="1200" dirty="0" smtClean="0"/>
          </a:p>
          <a:p>
            <a:pPr lvl="1"/>
            <a:r>
              <a:rPr lang="en-US" sz="1200" dirty="0" smtClean="0"/>
              <a:t>Oracle Enterprise Repository</a:t>
            </a:r>
          </a:p>
          <a:p>
            <a:pPr lvl="1"/>
            <a:r>
              <a:rPr lang="en-US" sz="1200" dirty="0" smtClean="0"/>
              <a:t>YII framework </a:t>
            </a:r>
            <a:r>
              <a:rPr lang="en-US" sz="1200" dirty="0" err="1" smtClean="0"/>
              <a:t>AuthManager</a:t>
            </a:r>
            <a:endParaRPr lang="ru-RU" sz="1200" dirty="0" smtClean="0"/>
          </a:p>
          <a:p>
            <a:pPr lvl="1"/>
            <a:r>
              <a:rPr lang="ru-RU" sz="1200" dirty="0" smtClean="0"/>
              <a:t>…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FB89B-120B-4873-BD03-28AADBDCF496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 мин*</a:t>
            </a:r>
          </a:p>
          <a:p>
            <a:r>
              <a:rPr lang="ru-RU" dirty="0" smtClean="0"/>
              <a:t>******</a:t>
            </a:r>
          </a:p>
          <a:p>
            <a:endParaRPr lang="ru-RU" dirty="0" smtClean="0"/>
          </a:p>
          <a:p>
            <a:r>
              <a:rPr lang="ru-RU" dirty="0" smtClean="0"/>
              <a:t>	Ключевым </a:t>
            </a:r>
            <a:r>
              <a:rPr lang="ru-RU" dirty="0" err="1" smtClean="0"/>
              <a:t>теор.фактом</a:t>
            </a:r>
            <a:r>
              <a:rPr lang="ru-RU" dirty="0" smtClean="0"/>
              <a:t>, которому посвящено порядка</a:t>
            </a:r>
            <a:r>
              <a:rPr lang="ru-RU" baseline="0" dirty="0" smtClean="0"/>
              <a:t> 5-10 источников из библиографии,</a:t>
            </a:r>
            <a:r>
              <a:rPr lang="ru-RU" dirty="0" smtClean="0"/>
              <a:t> является то, что</a:t>
            </a:r>
            <a:r>
              <a:rPr lang="ru-RU" baseline="0" dirty="0" smtClean="0"/>
              <a:t> м</a:t>
            </a:r>
            <a:r>
              <a:rPr lang="ru-RU" dirty="0" smtClean="0"/>
              <a:t>ожно выразить через ролевую. Описать </a:t>
            </a:r>
            <a:r>
              <a:rPr lang="ru-RU" dirty="0" err="1" smtClean="0"/>
              <a:t>тезисно</a:t>
            </a:r>
            <a:r>
              <a:rPr lang="ru-RU" dirty="0" smtClean="0"/>
              <a:t> </a:t>
            </a:r>
            <a:r>
              <a:rPr lang="ru-RU" dirty="0" err="1" smtClean="0"/>
              <a:t>схемки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Случай</a:t>
            </a:r>
            <a:r>
              <a:rPr lang="ru-RU" baseline="0" dirty="0" smtClean="0"/>
              <a:t> классической </a:t>
            </a:r>
            <a:r>
              <a:rPr lang="en-US" baseline="0" dirty="0" smtClean="0"/>
              <a:t>DAC: </a:t>
            </a:r>
            <a:r>
              <a:rPr lang="ru-RU" baseline="0" dirty="0" smtClean="0"/>
              <a:t>для </a:t>
            </a:r>
            <a:r>
              <a:rPr lang="ru-RU" baseline="0" dirty="0" err="1" smtClean="0"/>
              <a:t>каджого</a:t>
            </a:r>
            <a:r>
              <a:rPr lang="ru-RU" baseline="0" dirty="0" smtClean="0"/>
              <a:t> объекта создается набор ролей с соотв.привилегиями и объединяются в иерархию (на картинке).</a:t>
            </a:r>
          </a:p>
          <a:p>
            <a:r>
              <a:rPr lang="ru-RU" baseline="0" dirty="0" smtClean="0"/>
              <a:t>Один из классических вариантов </a:t>
            </a:r>
            <a:r>
              <a:rPr lang="en-US" baseline="0" dirty="0" smtClean="0"/>
              <a:t>MAC: </a:t>
            </a:r>
            <a:r>
              <a:rPr lang="ru-RU" baseline="0" dirty="0" smtClean="0"/>
              <a:t>в зависимости от решетки меток создается в простом случае две иерархии ролей. Одна для контроля чтения, вторая – для записи.</a:t>
            </a:r>
          </a:p>
          <a:p>
            <a:r>
              <a:rPr lang="ru-RU" dirty="0" smtClean="0"/>
              <a:t>Про библиографию</a:t>
            </a:r>
            <a:r>
              <a:rPr lang="ru-RU" baseline="0" dirty="0" smtClean="0"/>
              <a:t> сказать, что много источников об этом пишут. (из 50-ти – 5-6). А вообще касаемо моделей было рассмотрено порядка 20-25 различных источников литературы.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Т.о. выбираем </a:t>
            </a:r>
            <a:r>
              <a:rPr lang="en-US" dirty="0" smtClean="0"/>
              <a:t>RBAC </a:t>
            </a:r>
            <a:r>
              <a:rPr lang="ru-RU" dirty="0" smtClean="0"/>
              <a:t>в</a:t>
            </a:r>
            <a:r>
              <a:rPr lang="ru-RU" baseline="0" dirty="0" smtClean="0"/>
              <a:t> качестве базиса.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Стоит отметить рост сложности.</a:t>
            </a:r>
            <a:r>
              <a:rPr lang="ru-RU" baseline="0" dirty="0" smtClean="0"/>
              <a:t> </a:t>
            </a:r>
            <a:r>
              <a:rPr lang="ru-RU" dirty="0" smtClean="0"/>
              <a:t>С</a:t>
            </a:r>
            <a:r>
              <a:rPr lang="ru-RU" baseline="0" dirty="0" smtClean="0"/>
              <a:t> этим поможет справиться хороший управляющий </a:t>
            </a:r>
            <a:r>
              <a:rPr lang="ru-RU" baseline="0" dirty="0" err="1" smtClean="0"/>
              <a:t>тул</a:t>
            </a:r>
            <a:r>
              <a:rPr lang="ru-RU" baseline="0" dirty="0" smtClean="0"/>
              <a:t>. </a:t>
            </a:r>
            <a:r>
              <a:rPr lang="ru-RU" dirty="0" smtClean="0"/>
              <a:t>Т.о. возникла необходимость </a:t>
            </a:r>
            <a:r>
              <a:rPr lang="ru-RU" dirty="0" err="1" smtClean="0"/>
              <a:t>релаизации</a:t>
            </a:r>
            <a:r>
              <a:rPr lang="ru-RU" dirty="0" smtClean="0"/>
              <a:t> </a:t>
            </a:r>
            <a:r>
              <a:rPr lang="ru-RU" dirty="0" err="1" smtClean="0"/>
              <a:t>инстурмента</a:t>
            </a:r>
            <a:r>
              <a:rPr lang="ru-RU" dirty="0" smtClean="0"/>
              <a:t> управления…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baseline="0" dirty="0" smtClean="0"/>
              <a:t>30 сек.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******</a:t>
            </a:r>
            <a:endParaRPr lang="ru-RU" dirty="0" smtClean="0"/>
          </a:p>
          <a:p>
            <a:r>
              <a:rPr lang="ru-RU" baseline="0" dirty="0" smtClean="0"/>
              <a:t>Система контроля доступа в первую очередь отвечает за взаимодействие с данными разных уровней секретности с учетом различных политик контроля доступа.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Аналоги</a:t>
            </a:r>
          </a:p>
          <a:p>
            <a:r>
              <a:rPr lang="ru-RU" dirty="0" smtClean="0"/>
              <a:t>	Сразу же хочется сказать про аналоги.</a:t>
            </a:r>
            <a:endParaRPr lang="ru-RU" baseline="0" dirty="0" smtClean="0"/>
          </a:p>
          <a:p>
            <a:r>
              <a:rPr lang="ru-RU" baseline="0" dirty="0" smtClean="0"/>
              <a:t>	Конечно, в существующих продуктах есть собственные подсистемы контроля доступа и конфигурирующие утилиты.</a:t>
            </a:r>
          </a:p>
          <a:p>
            <a:r>
              <a:rPr lang="ru-RU" baseline="0" dirty="0" smtClean="0"/>
              <a:t>	В </a:t>
            </a:r>
            <a:r>
              <a:rPr lang="en-US" baseline="0" dirty="0" smtClean="0"/>
              <a:t>Windows</a:t>
            </a:r>
            <a:r>
              <a:rPr lang="ru-RU" baseline="0" dirty="0" smtClean="0"/>
              <a:t> – </a:t>
            </a:r>
            <a:r>
              <a:rPr lang="en-US" baseline="0" dirty="0" smtClean="0"/>
              <a:t>Local Security Policy Editor, Active Directory Users &amp; Computers tool…</a:t>
            </a:r>
          </a:p>
          <a:p>
            <a:r>
              <a:rPr lang="en-US" baseline="0" dirty="0" smtClean="0"/>
              <a:t>	</a:t>
            </a:r>
            <a:r>
              <a:rPr lang="ru-RU" baseline="0" dirty="0" smtClean="0"/>
              <a:t>В </a:t>
            </a:r>
            <a:r>
              <a:rPr lang="en-US" baseline="0" dirty="0" smtClean="0"/>
              <a:t>Linux – </a:t>
            </a:r>
            <a:r>
              <a:rPr lang="ru-RU" baseline="0" dirty="0" smtClean="0"/>
              <a:t>служебные утилиты </a:t>
            </a:r>
            <a:r>
              <a:rPr lang="en-US" baseline="0" dirty="0" err="1" smtClean="0"/>
              <a:t>SELinux</a:t>
            </a:r>
            <a:r>
              <a:rPr lang="en-US" baseline="0" dirty="0" smtClean="0"/>
              <a:t> </a:t>
            </a:r>
            <a:r>
              <a:rPr lang="ru-RU" baseline="0" dirty="0" smtClean="0"/>
              <a:t>и </a:t>
            </a:r>
            <a:r>
              <a:rPr lang="en-US" baseline="0" dirty="0" err="1" smtClean="0"/>
              <a:t>AppArmor</a:t>
            </a:r>
            <a:r>
              <a:rPr lang="en-US" baseline="0" dirty="0" smtClean="0"/>
              <a:t>, </a:t>
            </a:r>
            <a:r>
              <a:rPr lang="ru-RU" baseline="0" dirty="0" smtClean="0"/>
              <a:t>к примеру</a:t>
            </a:r>
          </a:p>
          <a:p>
            <a:r>
              <a:rPr lang="ru-RU" baseline="0" dirty="0" smtClean="0"/>
              <a:t>	СУБД и СХД (служебное ПО </a:t>
            </a:r>
            <a:r>
              <a:rPr lang="en-US" baseline="0" dirty="0" smtClean="0"/>
              <a:t>Oracle, EMC…)</a:t>
            </a:r>
          </a:p>
          <a:p>
            <a:r>
              <a:rPr lang="en-US" baseline="0" dirty="0" smtClean="0"/>
              <a:t>	</a:t>
            </a:r>
            <a:r>
              <a:rPr lang="ru-RU" baseline="0" dirty="0" smtClean="0"/>
              <a:t>Подобные инструменты зачастую обладают не очень понятным интерфейсом, скудными возможностями визуализации, или вовсе являются консольными. Плюс, чаще всего они работают со специфической архитектурой.</a:t>
            </a:r>
          </a:p>
          <a:p>
            <a:r>
              <a:rPr lang="ru-RU" baseline="0" dirty="0" smtClean="0"/>
              <a:t>Т.о. заимствование невозможно.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 smtClean="0"/>
              <a:t>30 сек</a:t>
            </a:r>
            <a:r>
              <a:rPr lang="ru-RU" b="0" baseline="0" dirty="0" smtClean="0"/>
              <a:t>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******</a:t>
            </a:r>
            <a:endParaRPr lang="ru-RU" dirty="0" smtClean="0"/>
          </a:p>
          <a:p>
            <a:r>
              <a:rPr lang="ru-RU" dirty="0" smtClean="0"/>
              <a:t>Общая</a:t>
            </a:r>
            <a:r>
              <a:rPr lang="ru-RU" baseline="0" dirty="0" smtClean="0"/>
              <a:t> архитектура</a:t>
            </a:r>
          </a:p>
          <a:p>
            <a:endParaRPr lang="ru-RU" baseline="0" dirty="0" smtClean="0"/>
          </a:p>
          <a:p>
            <a:pPr>
              <a:buFont typeface="Arial" pitchFamily="34" charset="0"/>
              <a:buNone/>
            </a:pPr>
            <a:r>
              <a:rPr lang="ru-RU" baseline="0" dirty="0" smtClean="0"/>
              <a:t>*В основе лежит модель </a:t>
            </a:r>
            <a:r>
              <a:rPr lang="en-US" baseline="0" dirty="0" smtClean="0"/>
              <a:t>RBAC</a:t>
            </a:r>
            <a:r>
              <a:rPr lang="ru-RU" baseline="0" dirty="0" smtClean="0"/>
              <a:t> и соответствующая управляющая функциональность.</a:t>
            </a:r>
          </a:p>
          <a:p>
            <a:pPr>
              <a:buFont typeface="Arial" pitchFamily="34" charset="0"/>
              <a:buNone/>
            </a:pPr>
            <a:r>
              <a:rPr lang="ru-RU" baseline="0" dirty="0" smtClean="0"/>
              <a:t>В терминах ролевой модели возможна реализация </a:t>
            </a:r>
            <a:r>
              <a:rPr lang="en-US" baseline="0" dirty="0" smtClean="0"/>
              <a:t>DAC </a:t>
            </a:r>
            <a:r>
              <a:rPr lang="ru-RU" baseline="0" dirty="0" smtClean="0"/>
              <a:t>и </a:t>
            </a:r>
            <a:r>
              <a:rPr lang="en-US" baseline="0" dirty="0" smtClean="0"/>
              <a:t>MAC</a:t>
            </a:r>
            <a:r>
              <a:rPr lang="ru-RU" baseline="0" dirty="0" smtClean="0"/>
              <a:t>.</a:t>
            </a:r>
          </a:p>
          <a:p>
            <a:pPr>
              <a:buFont typeface="Arial" pitchFamily="34" charset="0"/>
              <a:buNone/>
            </a:pPr>
            <a:endParaRPr lang="ru-RU" baseline="0" dirty="0" smtClean="0"/>
          </a:p>
          <a:p>
            <a:pPr>
              <a:buFont typeface="Arial" pitchFamily="34" charset="0"/>
              <a:buNone/>
            </a:pPr>
            <a:r>
              <a:rPr lang="ru-RU" baseline="0" dirty="0" smtClean="0"/>
              <a:t>*Помимо управления предусмотрена визуализация отношений моделей и политик для улучшения восприятия сложной системы. Возможна интеграция с различными инструментами визуализации.</a:t>
            </a:r>
          </a:p>
          <a:p>
            <a:pPr>
              <a:buFont typeface="Arial" pitchFamily="34" charset="0"/>
              <a:buNone/>
            </a:pPr>
            <a:r>
              <a:rPr lang="ru-RU" baseline="0" dirty="0" smtClean="0"/>
              <a:t>	Также можно реализовать набирающую популярность концепцию визуального моделирования, т.е. создание и управление политиками в графическом виде.</a:t>
            </a:r>
          </a:p>
          <a:p>
            <a:pPr>
              <a:buFont typeface="Arial" pitchFamily="34" charset="0"/>
              <a:buNone/>
            </a:pPr>
            <a:endParaRPr lang="ru-RU" baseline="0" dirty="0" smtClean="0"/>
          </a:p>
          <a:p>
            <a:pPr>
              <a:buFont typeface="Arial" pitchFamily="34" charset="0"/>
              <a:buNone/>
            </a:pPr>
            <a:r>
              <a:rPr lang="ru-RU" baseline="0" dirty="0" smtClean="0"/>
              <a:t>*Также полезной функциональностью является экспорт/импорт существующих политик, к примеру с использованием файлов </a:t>
            </a:r>
            <a:r>
              <a:rPr lang="en-US" baseline="0" dirty="0" smtClean="0"/>
              <a:t>XML.</a:t>
            </a:r>
            <a:r>
              <a:rPr lang="ru-RU" baseline="0" dirty="0" smtClean="0"/>
              <a:t> Подобная возможность позволит также импортировать политики из существующих систем, переводя их в систему безопасности </a:t>
            </a:r>
            <a:r>
              <a:rPr lang="en-US" baseline="0" dirty="0" smtClean="0"/>
              <a:t>MCD</a:t>
            </a:r>
            <a:endParaRPr lang="ru-RU" dirty="0" smtClean="0"/>
          </a:p>
          <a:p>
            <a:pPr>
              <a:buFont typeface="Arial" pitchFamily="34" charset="0"/>
              <a:buNone/>
            </a:pPr>
            <a:endParaRPr lang="ru-RU" dirty="0" smtClean="0"/>
          </a:p>
          <a:p>
            <a:pPr>
              <a:buFont typeface="Arial" pitchFamily="34" charset="0"/>
              <a:buNone/>
            </a:pPr>
            <a:r>
              <a:rPr lang="ru-RU" dirty="0" smtClean="0"/>
              <a:t>В прототипе</a:t>
            </a:r>
            <a:r>
              <a:rPr lang="ru-RU" baseline="0" dirty="0" smtClean="0"/>
              <a:t> р</a:t>
            </a:r>
            <a:r>
              <a:rPr lang="ru-RU" dirty="0" smtClean="0"/>
              <a:t>еализовано:</a:t>
            </a:r>
          </a:p>
          <a:p>
            <a:pPr lvl="1"/>
            <a:r>
              <a:rPr lang="ru-RU" sz="2000" dirty="0" smtClean="0"/>
              <a:t>Структура хранения </a:t>
            </a:r>
            <a:r>
              <a:rPr lang="en-US" sz="2000" dirty="0" smtClean="0"/>
              <a:t>RBAC</a:t>
            </a:r>
            <a:r>
              <a:rPr lang="en-US" sz="2000" baseline="-25000" dirty="0" smtClean="0"/>
              <a:t>0</a:t>
            </a:r>
            <a:endParaRPr lang="ru-RU" sz="2000" dirty="0" smtClean="0"/>
          </a:p>
          <a:p>
            <a:pPr lvl="1"/>
            <a:r>
              <a:rPr lang="ru-RU" sz="2000" dirty="0" smtClean="0"/>
              <a:t>Управляющая функциональность </a:t>
            </a:r>
            <a:r>
              <a:rPr lang="en-US" sz="2000" dirty="0" smtClean="0"/>
              <a:t>RBAC</a:t>
            </a:r>
            <a:r>
              <a:rPr lang="en-US" sz="2000" baseline="-25000" dirty="0" smtClean="0"/>
              <a:t>0</a:t>
            </a:r>
            <a:endParaRPr lang="ru-RU" sz="2000" dirty="0" smtClean="0"/>
          </a:p>
          <a:p>
            <a:pPr lvl="1"/>
            <a:r>
              <a:rPr lang="ru-RU" sz="2000" dirty="0" smtClean="0"/>
              <a:t>Пакетное внесение данных на основе </a:t>
            </a:r>
            <a:r>
              <a:rPr lang="en-US" sz="2000" dirty="0" smtClean="0"/>
              <a:t>XML</a:t>
            </a:r>
          </a:p>
          <a:p>
            <a:pPr lvl="1"/>
            <a:r>
              <a:rPr lang="ru-RU" sz="2000" dirty="0" smtClean="0"/>
              <a:t>Визуализация отношений модели в виде схем/диаграмм.</a:t>
            </a:r>
            <a:br>
              <a:rPr lang="ru-RU" sz="2000" dirty="0" smtClean="0"/>
            </a:br>
            <a:r>
              <a:rPr lang="ru-RU" sz="2000" dirty="0" smtClean="0"/>
              <a:t>Диаграммы </a:t>
            </a:r>
            <a:r>
              <a:rPr lang="en-US" sz="2000" dirty="0" smtClean="0"/>
              <a:t>UML</a:t>
            </a:r>
            <a:r>
              <a:rPr lang="ru-RU" sz="2000" dirty="0" smtClean="0"/>
              <a:t> </a:t>
            </a:r>
            <a:r>
              <a:rPr lang="en-US" sz="2000" dirty="0" smtClean="0"/>
              <a:t>Object + UML Use Case</a:t>
            </a:r>
            <a:r>
              <a:rPr lang="ru-RU" sz="2000" dirty="0" smtClean="0"/>
              <a:t>, отношение </a:t>
            </a:r>
            <a:r>
              <a:rPr lang="en-US" sz="2000" dirty="0" smtClean="0"/>
              <a:t>User-Role-Permission</a:t>
            </a:r>
          </a:p>
          <a:p>
            <a:pPr lvl="1"/>
            <a:endParaRPr lang="en-US" sz="2000" dirty="0" smtClean="0"/>
          </a:p>
          <a:p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15 сек*</a:t>
            </a:r>
          </a:p>
          <a:p>
            <a:r>
              <a:rPr lang="ru-RU" dirty="0" smtClean="0"/>
              <a:t>******</a:t>
            </a:r>
          </a:p>
          <a:p>
            <a:r>
              <a:rPr lang="ru-RU" dirty="0" smtClean="0"/>
              <a:t>Тут мы видим схему</a:t>
            </a:r>
            <a:r>
              <a:rPr lang="ru-RU" baseline="0" dirty="0" smtClean="0"/>
              <a:t> БД для хранения элементов </a:t>
            </a:r>
            <a:r>
              <a:rPr lang="en-US" baseline="0" dirty="0" smtClean="0"/>
              <a:t>RBAC.</a:t>
            </a:r>
          </a:p>
          <a:p>
            <a:endParaRPr lang="en-US" baseline="0" dirty="0" smtClean="0"/>
          </a:p>
          <a:p>
            <a:r>
              <a:rPr lang="ru-RU" baseline="0" dirty="0" smtClean="0"/>
              <a:t>Среди них вот базовые элементы: </a:t>
            </a:r>
            <a:r>
              <a:rPr lang="en-US" baseline="0" dirty="0" smtClean="0"/>
              <a:t>Users, Roles, Permission, Sessions</a:t>
            </a:r>
            <a:endParaRPr lang="ru-RU" baseline="0" dirty="0" smtClean="0"/>
          </a:p>
          <a:p>
            <a:r>
              <a:rPr lang="ru-RU" baseline="0" dirty="0" smtClean="0"/>
              <a:t>Вот элементы расширений</a:t>
            </a:r>
            <a:r>
              <a:rPr lang="en-US" baseline="0" dirty="0" smtClean="0"/>
              <a:t>: RBAC1, RBAC2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mtClean="0"/>
              <a:t>15 </a:t>
            </a:r>
            <a:r>
              <a:rPr lang="ru-RU" dirty="0" smtClean="0"/>
              <a:t>сек*</a:t>
            </a:r>
          </a:p>
          <a:p>
            <a:r>
              <a:rPr lang="ru-RU" dirty="0" smtClean="0"/>
              <a:t>******</a:t>
            </a:r>
          </a:p>
          <a:p>
            <a:endParaRPr lang="ru-RU" dirty="0" smtClean="0"/>
          </a:p>
          <a:p>
            <a:r>
              <a:rPr lang="ru-RU" dirty="0" smtClean="0"/>
              <a:t>На</a:t>
            </a:r>
            <a:r>
              <a:rPr lang="ru-RU" baseline="0" dirty="0" smtClean="0"/>
              <a:t> слайде представлена часть конфигурационного </a:t>
            </a:r>
            <a:r>
              <a:rPr lang="en-US" baseline="0" dirty="0" smtClean="0"/>
              <a:t>XML</a:t>
            </a:r>
            <a:r>
              <a:rPr lang="ru-RU" baseline="0" dirty="0" smtClean="0"/>
              <a:t> с основными элементами.</a:t>
            </a:r>
          </a:p>
          <a:p>
            <a:r>
              <a:rPr lang="ru-RU" baseline="0" dirty="0" smtClean="0"/>
              <a:t>Похож на БД, но благодаря </a:t>
            </a:r>
            <a:r>
              <a:rPr lang="ru-RU" baseline="0" dirty="0" err="1" smtClean="0"/>
              <a:t>нереляционности</a:t>
            </a:r>
            <a:r>
              <a:rPr lang="ru-RU" baseline="0" dirty="0" smtClean="0"/>
              <a:t> возможно хранение некоторых сущностей в виде списков.</a:t>
            </a:r>
          </a:p>
          <a:p>
            <a:endParaRPr lang="ru-RU" baseline="0" dirty="0" smtClean="0"/>
          </a:p>
          <a:p>
            <a:r>
              <a:rPr lang="ru-RU" baseline="0" dirty="0" smtClean="0"/>
              <a:t>Считается, что Действия и Объекты – общие для системы в целом.</a:t>
            </a:r>
          </a:p>
          <a:p>
            <a:r>
              <a:rPr lang="ru-RU" dirty="0" smtClean="0"/>
              <a:t>А вот в блоке Политики представлены различные конкретные политики.</a:t>
            </a:r>
            <a:r>
              <a:rPr lang="ru-RU" baseline="0" dirty="0"/>
              <a:t> </a:t>
            </a:r>
            <a:r>
              <a:rPr lang="ru-RU" dirty="0" smtClean="0"/>
              <a:t>Внутри</a:t>
            </a:r>
            <a:r>
              <a:rPr lang="ru-RU" baseline="0" dirty="0" smtClean="0"/>
              <a:t> уже расположены элементы модели.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15 </a:t>
            </a:r>
            <a:r>
              <a:rPr lang="ru-RU" dirty="0" smtClean="0"/>
              <a:t>сек.</a:t>
            </a:r>
            <a:endParaRPr lang="en-US" dirty="0" smtClean="0"/>
          </a:p>
          <a:p>
            <a:r>
              <a:rPr lang="en-US" dirty="0" smtClean="0"/>
              <a:t>******</a:t>
            </a:r>
            <a:endParaRPr lang="ru-RU" dirty="0" smtClean="0"/>
          </a:p>
          <a:p>
            <a:endParaRPr lang="en-US" dirty="0" smtClean="0"/>
          </a:p>
          <a:p>
            <a:r>
              <a:rPr lang="ru-RU" dirty="0" smtClean="0"/>
              <a:t>На</a:t>
            </a:r>
            <a:r>
              <a:rPr lang="ru-RU" baseline="0" dirty="0" smtClean="0"/>
              <a:t> слайде представлены примеры схем/диаграмм, визуализирующих некоторые отношения модели </a:t>
            </a:r>
            <a:r>
              <a:rPr lang="en-US" baseline="0" dirty="0" smtClean="0"/>
              <a:t>RBAC.</a:t>
            </a:r>
            <a:endParaRPr lang="ru-RU" baseline="0" dirty="0" smtClean="0"/>
          </a:p>
          <a:p>
            <a:r>
              <a:rPr lang="en-US" baseline="0" dirty="0" smtClean="0"/>
              <a:t>*URP</a:t>
            </a:r>
            <a:r>
              <a:rPr lang="ru-RU" baseline="0" dirty="0" smtClean="0"/>
              <a:t> // В основе лежат диаграммы </a:t>
            </a:r>
            <a:r>
              <a:rPr lang="en-US" baseline="0" dirty="0" smtClean="0"/>
              <a:t>UML Use Case </a:t>
            </a:r>
            <a:r>
              <a:rPr lang="ru-RU" baseline="0" dirty="0" smtClean="0"/>
              <a:t>и дополнительно обычные объекты-прямоугольники</a:t>
            </a:r>
            <a:endParaRPr lang="en-US" baseline="0" dirty="0" smtClean="0"/>
          </a:p>
          <a:p>
            <a:r>
              <a:rPr lang="en-US" baseline="0" dirty="0" smtClean="0"/>
              <a:t>*Users</a:t>
            </a:r>
            <a:r>
              <a:rPr lang="ru-RU" baseline="0" dirty="0" smtClean="0"/>
              <a:t> // В основе лежит диаграмма </a:t>
            </a:r>
            <a:r>
              <a:rPr lang="en-US" baseline="0" dirty="0" smtClean="0"/>
              <a:t>UML Class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15 </a:t>
            </a:r>
            <a:r>
              <a:rPr lang="ru-RU" dirty="0" smtClean="0"/>
              <a:t>сек.</a:t>
            </a:r>
            <a:endParaRPr lang="en-US" dirty="0" smtClean="0"/>
          </a:p>
          <a:p>
            <a:r>
              <a:rPr lang="en-US" dirty="0" smtClean="0"/>
              <a:t>******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</a:t>
            </a:r>
            <a:r>
              <a:rPr lang="ru-RU" dirty="0" smtClean="0"/>
              <a:t>0</a:t>
            </a:r>
            <a:r>
              <a:rPr lang="en-US" dirty="0" smtClean="0"/>
              <a:t> </a:t>
            </a:r>
            <a:r>
              <a:rPr lang="ru-RU" dirty="0" smtClean="0"/>
              <a:t>сек.</a:t>
            </a:r>
            <a:endParaRPr lang="en-US" dirty="0" smtClean="0"/>
          </a:p>
          <a:p>
            <a:r>
              <a:rPr lang="en-US" dirty="0" smtClean="0"/>
              <a:t>******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baseline="0" dirty="0" smtClean="0"/>
              <a:t>10 сек.</a:t>
            </a:r>
            <a:r>
              <a:rPr lang="en-US" b="0" dirty="0" smtClean="0"/>
              <a:t>*</a:t>
            </a:r>
            <a:endParaRPr lang="ru-RU" b="0" dirty="0" smtClean="0"/>
          </a:p>
          <a:p>
            <a:r>
              <a:rPr lang="en-US" dirty="0" smtClean="0"/>
              <a:t>******</a:t>
            </a:r>
          </a:p>
          <a:p>
            <a:r>
              <a:rPr lang="ru-RU" dirty="0" smtClean="0"/>
              <a:t>Планы на будущее</a:t>
            </a:r>
          </a:p>
          <a:p>
            <a:pPr lvl="1"/>
            <a:r>
              <a:rPr lang="ru-RU" dirty="0" smtClean="0"/>
              <a:t>Реализация расширенных моделей </a:t>
            </a:r>
            <a:r>
              <a:rPr lang="en-US" dirty="0" smtClean="0"/>
              <a:t>RBAC</a:t>
            </a:r>
            <a:r>
              <a:rPr lang="ru-RU" baseline="-25000" dirty="0" smtClean="0"/>
              <a:t>3</a:t>
            </a:r>
          </a:p>
          <a:p>
            <a:pPr lvl="1"/>
            <a:r>
              <a:rPr lang="ru-RU" dirty="0" smtClean="0"/>
              <a:t>Шаблоны</a:t>
            </a:r>
            <a:r>
              <a:rPr lang="en-US" dirty="0" smtClean="0"/>
              <a:t> </a:t>
            </a:r>
            <a:r>
              <a:rPr lang="ru-RU" dirty="0" smtClean="0"/>
              <a:t>для моделирования </a:t>
            </a:r>
            <a:r>
              <a:rPr lang="en-US" dirty="0" smtClean="0"/>
              <a:t>DAC </a:t>
            </a:r>
            <a:r>
              <a:rPr lang="ru-RU" dirty="0" smtClean="0"/>
              <a:t>и </a:t>
            </a:r>
            <a:r>
              <a:rPr lang="en-US" dirty="0" smtClean="0"/>
              <a:t>MAC</a:t>
            </a:r>
            <a:endParaRPr lang="ru-RU" dirty="0" smtClean="0"/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Расширение возможностей визуализации и визуальное моделирование (управление). Интеграция</a:t>
            </a:r>
            <a:r>
              <a:rPr lang="ru-RU" baseline="0" dirty="0" smtClean="0"/>
              <a:t> </a:t>
            </a:r>
            <a:r>
              <a:rPr lang="ru-RU" dirty="0" smtClean="0"/>
              <a:t>с технологией </a:t>
            </a:r>
            <a:r>
              <a:rPr lang="en-US" dirty="0" err="1" smtClean="0"/>
              <a:t>QReal</a:t>
            </a:r>
            <a:r>
              <a:rPr lang="ru-RU" dirty="0" smtClean="0"/>
              <a:t>.</a:t>
            </a:r>
          </a:p>
          <a:p>
            <a:pPr lvl="1"/>
            <a:r>
              <a:rPr lang="ru-RU" dirty="0" smtClean="0"/>
              <a:t>Контроль состояния системы. Проверка неразрешимости задачи определения безопасности</a:t>
            </a:r>
            <a:r>
              <a:rPr lang="ru-RU" baseline="0" dirty="0" smtClean="0"/>
              <a:t> </a:t>
            </a:r>
            <a:r>
              <a:rPr lang="ru-RU" dirty="0" smtClean="0"/>
              <a:t>системы</a:t>
            </a:r>
          </a:p>
          <a:p>
            <a:pPr lvl="1"/>
            <a:r>
              <a:rPr lang="ru-RU" dirty="0" smtClean="0"/>
              <a:t>Интеграция в </a:t>
            </a:r>
            <a:r>
              <a:rPr lang="en-US" dirty="0" smtClean="0"/>
              <a:t>MCD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858DF9-04E2-42D4-8759-C56ECE9696CE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Случай контроля конфиденциальности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 4 меток получается 8 ролей, т.к. нужны отдельные роли для Чтения и для Записи (из-за правил доступа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MAC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Strict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Liberal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*-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Property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Simple Security Property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Т.е. ролей в два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больше, чем было меток. И создаются 2 графа ролевых иерархий для записи и чтения отдельно (в большинстве случаев).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Количество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Permissions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= 2* количество объектов: создаются разрешения вида (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и (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типа объект и его чтение/запись соответственно.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Пользователю присваивается не одна метка конфиденциальности, а парные роли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xR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где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метка-уровень из модели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MAC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для этого пользователя.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(Для особого случая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Strict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*-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Property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можно сделать так, чтобы пользователю присваивалась одна роль, но это приведет к усложнению графа ролевой иерархии, в который вводятся роли вида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xRW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Модель становится больше.</a:t>
            </a:r>
          </a:p>
          <a:p>
            <a:endParaRPr lang="ru-RU" sz="1200" b="1" i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1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==============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Случай контроля целостности + конфиденциальности: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Отдельные целостность и конфиденциальность: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мы представляем два мандатных графа (один для целостности, другой для конфиденциальности), то метки в каждом из них переходят в роли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xIR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xIW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ySR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ySW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соответственно. 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ролей становится в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раза больше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2*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+ 2*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confidentiality_labels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= 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2*(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conf_labels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integrity_labels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Permissions –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так же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o,r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o,w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Пользователю присваиваются не две метки (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confidentiality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а 4 роли: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xIR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xIW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ySR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ySW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Совмещенные целостность и конфиденциальность: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Можно объединить решетки целостности и конфиденциальности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MAC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одну путем их прямого произведения меток (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_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labels x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_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labels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Это тоже останется решеткой с подобным отношением доминирования в парах.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 тогда можно и роли объединить.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чтения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+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записи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Т.е. в итоге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2*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conf_labels</a:t>
            </a:r>
            <a:r>
              <a:rPr 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</a:t>
            </a:r>
            <a:r>
              <a:rPr 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integrity_labels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6D1B66-02A0-401B-AD55-C64225895BEB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algn="l" rtl="0">
              <a:spcBef>
                <a:spcPts val="0"/>
              </a:spcBef>
              <a:buSzPct val="100000"/>
              <a:buFont typeface="Georgia"/>
              <a:buNone/>
              <a:defRPr sz="4800" b="0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ctrTitle"/>
          </p:nvPr>
        </p:nvSpPr>
        <p:spPr>
          <a:xfrm>
            <a:off x="395536" y="1196752"/>
            <a:ext cx="8352928" cy="1601565"/>
          </a:xfrm>
          <a:prstGeom prst="rect">
            <a:avLst/>
          </a:prstGeom>
          <a:effectLst/>
        </p:spPr>
        <p:txBody>
          <a:bodyPr lIns="91425" tIns="91425" rIns="91425" bIns="91425" anchor="b" anchorCtr="0">
            <a:noAutofit/>
          </a:bodyPr>
          <a:lstStyle/>
          <a:p>
            <a:r>
              <a:rPr lang="ru-RU" sz="3600" b="1" dirty="0" smtClean="0">
                <a:latin typeface="Calibri" pitchFamily="34" charset="0"/>
                <a:sym typeface="Trebuchet MS"/>
              </a:rPr>
              <a:t>Управление</a:t>
            </a:r>
            <a:br>
              <a:rPr lang="ru-RU" sz="3600" b="1" dirty="0" smtClean="0">
                <a:latin typeface="Calibri" pitchFamily="34" charset="0"/>
                <a:sym typeface="Trebuchet MS"/>
              </a:rPr>
            </a:br>
            <a:r>
              <a:rPr lang="ru-RU" sz="3600" b="1" dirty="0" smtClean="0">
                <a:latin typeface="Calibri" pitchFamily="34" charset="0"/>
                <a:sym typeface="Trebuchet MS"/>
              </a:rPr>
              <a:t>политиками контроля доступа</a:t>
            </a:r>
            <a:br>
              <a:rPr lang="ru-RU" sz="3600" b="1" dirty="0" smtClean="0">
                <a:latin typeface="Calibri" pitchFamily="34" charset="0"/>
                <a:sym typeface="Trebuchet MS"/>
              </a:rPr>
            </a:br>
            <a:r>
              <a:rPr lang="ru-RU" sz="3600" b="1" dirty="0" smtClean="0">
                <a:latin typeface="Calibri" pitchFamily="34" charset="0"/>
                <a:sym typeface="Trebuchet MS"/>
              </a:rPr>
              <a:t>на основе ролевой модели</a:t>
            </a:r>
            <a:endParaRPr lang="ru" sz="3600" b="1" dirty="0"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40" name="Shape 40"/>
          <p:cNvSpPr txBox="1">
            <a:spLocks noGrp="1"/>
          </p:cNvSpPr>
          <p:nvPr>
            <p:ph type="subTitle" idx="1"/>
          </p:nvPr>
        </p:nvSpPr>
        <p:spPr>
          <a:xfrm>
            <a:off x="685800" y="2924944"/>
            <a:ext cx="7774632" cy="309634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r" rtl="0">
              <a:buNone/>
            </a:pPr>
            <a:r>
              <a:rPr lang="ru-RU" sz="2000" b="1" i="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Одеров Роман</a:t>
            </a:r>
            <a:br>
              <a:rPr lang="ru-RU" sz="2000" b="1" i="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-RU" sz="1800" i="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студент 545 гр.</a:t>
            </a:r>
            <a:endParaRPr lang="ru-RU" sz="2000" i="0" dirty="0" smtClean="0">
              <a:solidFill>
                <a:schemeClr val="tx1"/>
              </a:solidFill>
              <a:latin typeface="Calibri" pitchFamily="34" charset="0"/>
              <a:ea typeface="Trebuchet MS"/>
              <a:cs typeface="Trebuchet MS"/>
              <a:sym typeface="Trebuchet MS"/>
            </a:endParaRPr>
          </a:p>
          <a:p>
            <a:pPr algn="r">
              <a:buNone/>
            </a:pPr>
            <a:endParaRPr lang="ru-RU" sz="2000" dirty="0" smtClean="0">
              <a:solidFill>
                <a:schemeClr val="tx1"/>
              </a:solidFill>
              <a:latin typeface="Calibri" pitchFamily="34" charset="0"/>
              <a:ea typeface="Trebuchet MS"/>
              <a:cs typeface="Trebuchet MS"/>
              <a:sym typeface="Trebuchet MS"/>
            </a:endParaRPr>
          </a:p>
          <a:p>
            <a:pPr algn="r"/>
            <a:r>
              <a:rPr lang="ru" sz="2000" b="1" i="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Научный руководитель:		Баклановский М.В</a:t>
            </a:r>
            <a:r>
              <a:rPr lang="ru" sz="2000" b="1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.</a:t>
            </a:r>
            <a:br>
              <a:rPr lang="ru" sz="2000" b="1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" sz="20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 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ст. </a:t>
            </a:r>
            <a:r>
              <a:rPr lang="ru-RU" sz="1800" dirty="0" err="1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п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реп. кафедры СП</a:t>
            </a:r>
            <a:endParaRPr lang="ru" sz="2000" dirty="0" smtClean="0">
              <a:solidFill>
                <a:schemeClr val="tx1"/>
              </a:solidFill>
              <a:latin typeface="Calibri" pitchFamily="34" charset="0"/>
              <a:ea typeface="Trebuchet MS"/>
              <a:cs typeface="Trebuchet MS"/>
              <a:sym typeface="Trebuchet MS"/>
            </a:endParaRPr>
          </a:p>
          <a:p>
            <a:pPr algn="r">
              <a:buNone/>
            </a:pPr>
            <a:r>
              <a:rPr lang="ru" sz="2000" b="1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Рецензент:		Мартынов В.И.</a:t>
            </a:r>
            <a:r>
              <a:rPr lang="ru" sz="20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/>
            </a:r>
            <a:br>
              <a:rPr lang="ru" sz="20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Первый зам. Ген. </a:t>
            </a:r>
            <a:r>
              <a:rPr lang="ru-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д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иректора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,</a:t>
            </a:r>
            <a:b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зам. Ген. </a:t>
            </a:r>
            <a:r>
              <a:rPr lang="ru-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к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онструктора </a:t>
            </a: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по ИТ</a:t>
            </a:r>
            <a:r>
              <a:rPr lang="ru" sz="1800" b="1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/>
            </a:r>
            <a:br>
              <a:rPr lang="ru" sz="1800" b="1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</a:br>
            <a:r>
              <a:rPr lang="ru" sz="1800" dirty="0" smtClean="0">
                <a:solidFill>
                  <a:schemeClr val="tx1"/>
                </a:solidFill>
                <a:latin typeface="Calibri" pitchFamily="34" charset="0"/>
                <a:ea typeface="Trebuchet MS"/>
                <a:cs typeface="Trebuchet MS"/>
                <a:sym typeface="Trebuchet MS"/>
              </a:rPr>
              <a:t>ОАО «ВПК «НПО Машиностроения»</a:t>
            </a:r>
            <a:endParaRPr lang="ru" sz="2000" i="0" dirty="0" smtClean="0">
              <a:solidFill>
                <a:schemeClr val="tx1"/>
              </a:solidFill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41" name="Shape 41"/>
          <p:cNvSpPr txBox="1"/>
          <p:nvPr/>
        </p:nvSpPr>
        <p:spPr>
          <a:xfrm>
            <a:off x="3568720" y="6381328"/>
            <a:ext cx="2006560" cy="476672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noAutofit/>
          </a:bodyPr>
          <a:lstStyle/>
          <a:p>
            <a:pPr algn="ctr">
              <a:buNone/>
            </a:pPr>
            <a:r>
              <a:rPr lang="ru-RU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СПбГУ</a:t>
            </a:r>
          </a:p>
          <a:p>
            <a:pPr algn="ctr">
              <a:buNone/>
            </a:pPr>
            <a:r>
              <a:rPr lang="ru-RU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4.06.2</a:t>
            </a:r>
            <a:r>
              <a:rPr lang="ru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01</a:t>
            </a:r>
            <a:r>
              <a:rPr lang="en-US" dirty="0" smtClean="0">
                <a:latin typeface="Calibri" pitchFamily="34" charset="0"/>
                <a:ea typeface="Trebuchet MS"/>
                <a:cs typeface="Trebuchet MS"/>
                <a:sym typeface="Trebuchet MS"/>
              </a:rPr>
              <a:t>4</a:t>
            </a:r>
            <a:endParaRPr lang="ru" dirty="0"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  <p:sp>
        <p:nvSpPr>
          <p:cNvPr id="5" name="Shape 41"/>
          <p:cNvSpPr txBox="1"/>
          <p:nvPr/>
        </p:nvSpPr>
        <p:spPr>
          <a:xfrm>
            <a:off x="611560" y="44624"/>
            <a:ext cx="7920880" cy="476672"/>
          </a:xfrm>
          <a:prstGeom prst="rect">
            <a:avLst/>
          </a:prstGeom>
          <a:noFill/>
        </p:spPr>
        <p:txBody>
          <a:bodyPr lIns="91425" tIns="91425" rIns="91425" bIns="91425" anchor="ctr" anchorCtr="0">
            <a:noAutofit/>
          </a:bodyPr>
          <a:lstStyle/>
          <a:p>
            <a:pPr algn="ctr">
              <a:buNone/>
            </a:pPr>
            <a:endParaRPr lang="ru-RU" sz="2400" dirty="0" smtClean="0">
              <a:latin typeface="Calibri" pitchFamily="34" charset="0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minimalist monitor and computer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83055"/>
            <a:ext cx="7488832" cy="40309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Calibri" pitchFamily="34" charset="0"/>
              </a:rPr>
              <a:t>Проблема</a:t>
            </a:r>
            <a:endParaRPr lang="ru-RU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" name="Плюс 4"/>
          <p:cNvSpPr/>
          <p:nvPr/>
        </p:nvSpPr>
        <p:spPr>
          <a:xfrm>
            <a:off x="2843808" y="3884637"/>
            <a:ext cx="576064" cy="576064"/>
          </a:xfrm>
          <a:prstGeom prst="mathPlus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http://novosti116.ru/wp-content/uploads/2012/09/i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668613"/>
            <a:ext cx="1032474" cy="1008112"/>
          </a:xfrm>
          <a:prstGeom prst="rect">
            <a:avLst/>
          </a:prstGeom>
          <a:noFill/>
        </p:spPr>
      </p:pic>
      <p:pic>
        <p:nvPicPr>
          <p:cNvPr id="3088" name="Picture 16" descr="http://fakty.ictv.ua/public/images/gallery/2012/10/31/thumbnail-20121031180943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628800"/>
            <a:ext cx="2256916" cy="1805534"/>
          </a:xfrm>
          <a:prstGeom prst="rect">
            <a:avLst/>
          </a:prstGeom>
          <a:noFill/>
        </p:spPr>
      </p:pic>
      <p:grpSp>
        <p:nvGrpSpPr>
          <p:cNvPr id="3" name="Группа 11"/>
          <p:cNvGrpSpPr/>
          <p:nvPr/>
        </p:nvGrpSpPr>
        <p:grpSpPr>
          <a:xfrm>
            <a:off x="1187624" y="3473624"/>
            <a:ext cx="1626534" cy="1275109"/>
            <a:chOff x="1187624" y="3573016"/>
            <a:chExt cx="1626534" cy="1275109"/>
          </a:xfrm>
        </p:grpSpPr>
        <p:sp>
          <p:nvSpPr>
            <p:cNvPr id="10" name="Загнутый угол 9"/>
            <p:cNvSpPr/>
            <p:nvPr/>
          </p:nvSpPr>
          <p:spPr>
            <a:xfrm>
              <a:off x="1547664" y="3623989"/>
              <a:ext cx="1008112" cy="1224136"/>
            </a:xfrm>
            <a:prstGeom prst="foldedCorner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4" name="Picture 2" descr="http://www.bkpgroup.com/wp-content/uploads/2012/06/Confidential-Waste-logo-services.png"/>
            <p:cNvPicPr>
              <a:picLocks noChangeAspect="1" noChangeArrowheads="1"/>
            </p:cNvPicPr>
            <p:nvPr/>
          </p:nvPicPr>
          <p:blipFill>
            <a:blip r:embed="rId6" cstate="print">
              <a:lum bright="-40000"/>
            </a:blip>
            <a:srcRect l="10112" t="8989" r="8989" b="14607"/>
            <a:stretch>
              <a:fillRect/>
            </a:stretch>
          </p:blipFill>
          <p:spPr bwMode="auto">
            <a:xfrm>
              <a:off x="1187624" y="3573016"/>
              <a:ext cx="1626534" cy="1152128"/>
            </a:xfrm>
            <a:prstGeom prst="rect">
              <a:avLst/>
            </a:prstGeom>
            <a:noFill/>
          </p:spPr>
        </p:pic>
      </p:grpSp>
      <p:sp>
        <p:nvSpPr>
          <p:cNvPr id="11" name="TextBox 10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9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uge.7.388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3748" y="1962492"/>
            <a:ext cx="4536504" cy="4895508"/>
          </a:xfrm>
          <a:prstGeom prst="rect">
            <a:avLst/>
          </a:prstGeom>
        </p:spPr>
      </p:pic>
      <p:pic>
        <p:nvPicPr>
          <p:cNvPr id="4" name="Рисунок 3" descr="type_4картинк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128" y="2564904"/>
            <a:ext cx="8237745" cy="37954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4800" dirty="0" smtClean="0"/>
              <a:t>Multi-Cloud Desktop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Одновременная работа с документами</a:t>
            </a:r>
            <a:br>
              <a:rPr lang="ru-RU" sz="2400" dirty="0" smtClean="0"/>
            </a:br>
            <a:r>
              <a:rPr lang="ru-RU" sz="2400" dirty="0" smtClean="0"/>
              <a:t>разных уровней секретности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388424" y="2427750"/>
            <a:ext cx="490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chemeClr val="bg1"/>
                </a:solidFill>
              </a:rPr>
              <a:t>!</a:t>
            </a:r>
            <a:endParaRPr lang="ru-RU" sz="8800" b="1" dirty="0">
              <a:solidFill>
                <a:schemeClr val="bg1"/>
              </a:solidFill>
            </a:endParaRPr>
          </a:p>
        </p:txBody>
      </p:sp>
      <p:sp>
        <p:nvSpPr>
          <p:cNvPr id="10242" name="AutoShape 2" descr="https://s3.amazonaws.com/thumbnails.illustrationsource.com/huge.7.388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https://s3.amazonaws.com/thumbnails.illustrationsource.com/huge.7.388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s://s3.amazonaws.com/thumbnails.illustrationsource.com/huge.7.3888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5" name="Группа 8"/>
          <p:cNvGrpSpPr/>
          <p:nvPr/>
        </p:nvGrpSpPr>
        <p:grpSpPr>
          <a:xfrm>
            <a:off x="5436096" y="2198007"/>
            <a:ext cx="3600400" cy="1303001"/>
            <a:chOff x="4219161" y="5520832"/>
            <a:chExt cx="3960440" cy="1368152"/>
          </a:xfrm>
        </p:grpSpPr>
        <p:sp>
          <p:nvSpPr>
            <p:cNvPr id="16" name="Скругленная прямоугольная выноска 15"/>
            <p:cNvSpPr/>
            <p:nvPr/>
          </p:nvSpPr>
          <p:spPr>
            <a:xfrm>
              <a:off x="4219161" y="5520832"/>
              <a:ext cx="3960440" cy="1368152"/>
            </a:xfrm>
            <a:prstGeom prst="wedgeRoundRectCallout">
              <a:avLst>
                <a:gd name="adj1" fmla="val -22340"/>
                <a:gd name="adj2" fmla="val 43050"/>
                <a:gd name="adj3" fmla="val 16667"/>
              </a:avLst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ru-RU" sz="2000" dirty="0" smtClean="0"/>
                <a:t>Разные политики доступа к разным данным</a:t>
              </a:r>
              <a:endParaRPr lang="ru-RU" sz="20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679545" y="5553029"/>
              <a:ext cx="420847" cy="12603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7200" b="1" dirty="0" smtClean="0">
                  <a:solidFill>
                    <a:schemeClr val="bg1"/>
                  </a:solidFill>
                </a:rPr>
                <a:t>!</a:t>
              </a:r>
              <a:endParaRPr lang="ru-RU" sz="8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Цель:</a:t>
            </a:r>
            <a:br>
              <a:rPr lang="ru-RU" sz="2400" dirty="0" smtClean="0"/>
            </a:br>
            <a:r>
              <a:rPr lang="ru-RU" sz="2000" dirty="0" smtClean="0"/>
              <a:t>Доказательство возможности построения системы контроля доступа</a:t>
            </a:r>
            <a:r>
              <a:rPr lang="en-US" sz="2000" dirty="0" smtClean="0"/>
              <a:t> (</a:t>
            </a:r>
            <a:r>
              <a:rPr lang="ru-RU" sz="2000" dirty="0" smtClean="0"/>
              <a:t>СКД) на базе универсальной модели, средствами которой могут быть выражены основные политики безопасности</a:t>
            </a:r>
          </a:p>
          <a:p>
            <a:endParaRPr lang="ru-RU" sz="2400" dirty="0" smtClean="0"/>
          </a:p>
          <a:p>
            <a:r>
              <a:rPr lang="ru-RU" sz="2400" dirty="0" smtClean="0"/>
              <a:t>Задачи:</a:t>
            </a:r>
          </a:p>
          <a:p>
            <a:pPr lvl="1"/>
            <a:r>
              <a:rPr lang="ru-RU" sz="2000" dirty="0" smtClean="0"/>
              <a:t>Обзор нормативных документов, касающихся требований к безопасности и защите данных</a:t>
            </a:r>
          </a:p>
          <a:p>
            <a:pPr lvl="1"/>
            <a:r>
              <a:rPr lang="ru-RU" sz="2000" dirty="0" smtClean="0"/>
              <a:t>Исследование моделей контроля доступа и их взаимосвязей</a:t>
            </a:r>
          </a:p>
          <a:p>
            <a:pPr lvl="1"/>
            <a:r>
              <a:rPr lang="ru-RU" sz="2000" dirty="0" smtClean="0"/>
              <a:t>Разработка прототипа инструмента управления политиками на базе универсальной модели</a:t>
            </a:r>
          </a:p>
          <a:p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Обзор нормативных документов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Autofit/>
          </a:bodyPr>
          <a:lstStyle/>
          <a:p>
            <a:r>
              <a:rPr lang="ru-RU" sz="2000" dirty="0" smtClean="0"/>
              <a:t>Уровни секретности информации в РФ</a:t>
            </a:r>
          </a:p>
          <a:p>
            <a:pPr lvl="1"/>
            <a:r>
              <a:rPr lang="ru-RU" sz="1800" dirty="0" err="1" smtClean="0"/>
              <a:t>Гос.Тайна</a:t>
            </a:r>
            <a:endParaRPr lang="ru-RU" sz="1800" dirty="0" smtClean="0"/>
          </a:p>
          <a:p>
            <a:pPr lvl="2"/>
            <a:r>
              <a:rPr lang="ru-RU" sz="1600" dirty="0" smtClean="0"/>
              <a:t>Особой Важности</a:t>
            </a:r>
          </a:p>
          <a:p>
            <a:pPr lvl="2"/>
            <a:r>
              <a:rPr lang="ru-RU" sz="1600" dirty="0" smtClean="0"/>
              <a:t>Совершенно Секретно</a:t>
            </a:r>
          </a:p>
          <a:p>
            <a:pPr lvl="2"/>
            <a:r>
              <a:rPr lang="ru-RU" sz="1600" dirty="0" smtClean="0"/>
              <a:t>Секретно</a:t>
            </a:r>
          </a:p>
          <a:p>
            <a:pPr lvl="1"/>
            <a:r>
              <a:rPr lang="ru-RU" sz="1800" dirty="0" smtClean="0"/>
              <a:t>Конфиденциальная</a:t>
            </a:r>
          </a:p>
          <a:p>
            <a:pPr lvl="1"/>
            <a:endParaRPr lang="en-US" sz="1800" dirty="0" smtClean="0"/>
          </a:p>
          <a:p>
            <a:r>
              <a:rPr lang="ru-RU" sz="2000" dirty="0" smtClean="0"/>
              <a:t>Основные </a:t>
            </a:r>
            <a:r>
              <a:rPr lang="ru-RU" sz="2000" dirty="0" smtClean="0"/>
              <a:t>классы автоматизированных систем: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ru-RU" sz="2000" dirty="0" smtClean="0"/>
              <a:t>1А-1Д, 2А-2Б, </a:t>
            </a:r>
            <a:r>
              <a:rPr lang="ru-RU" sz="2000" dirty="0" smtClean="0"/>
              <a:t>3А-3Б</a:t>
            </a:r>
          </a:p>
          <a:p>
            <a:endParaRPr lang="en-US" sz="2000" dirty="0" smtClean="0"/>
          </a:p>
          <a:p>
            <a:r>
              <a:rPr lang="ru-RU" sz="2000" dirty="0" smtClean="0"/>
              <a:t>Уровни </a:t>
            </a:r>
            <a:r>
              <a:rPr lang="ru-RU" sz="2000" dirty="0" smtClean="0"/>
              <a:t>контроля </a:t>
            </a:r>
            <a:r>
              <a:rPr lang="ru-RU" sz="2000" dirty="0" smtClean="0"/>
              <a:t>отсутствия</a:t>
            </a:r>
            <a:br>
              <a:rPr lang="ru-RU" sz="2000" dirty="0" smtClean="0"/>
            </a:br>
            <a:r>
              <a:rPr lang="ru-RU" sz="2000" dirty="0" err="1" smtClean="0"/>
              <a:t>недекларированных</a:t>
            </a:r>
            <a:r>
              <a:rPr lang="ru-RU" sz="2000" dirty="0" smtClean="0"/>
              <a:t> возможностей</a:t>
            </a:r>
            <a:r>
              <a:rPr lang="en-US" sz="2000" dirty="0" smtClean="0"/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1 </a:t>
            </a:r>
            <a:r>
              <a:rPr lang="ru-RU" sz="2000" dirty="0" smtClean="0"/>
              <a:t>(высокий) – 4 (</a:t>
            </a:r>
            <a:r>
              <a:rPr lang="ru-RU" sz="2000" dirty="0" smtClean="0"/>
              <a:t>низкий)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  <p:sp>
        <p:nvSpPr>
          <p:cNvPr id="6" name="Правая круглая скобка 5"/>
          <p:cNvSpPr/>
          <p:nvPr/>
        </p:nvSpPr>
        <p:spPr>
          <a:xfrm>
            <a:off x="5292080" y="1628800"/>
            <a:ext cx="72008" cy="2016224"/>
          </a:xfrm>
          <a:prstGeom prst="righ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авая круглая скобка 6"/>
          <p:cNvSpPr/>
          <p:nvPr/>
        </p:nvSpPr>
        <p:spPr>
          <a:xfrm>
            <a:off x="6084168" y="3962673"/>
            <a:ext cx="45719" cy="576064"/>
          </a:xfrm>
          <a:prstGeom prst="righ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авая круглая скобка 7"/>
          <p:cNvSpPr/>
          <p:nvPr/>
        </p:nvSpPr>
        <p:spPr>
          <a:xfrm>
            <a:off x="5292080" y="4941168"/>
            <a:ext cx="45719" cy="936104"/>
          </a:xfrm>
          <a:prstGeom prst="rightBracket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496655" y="2313747"/>
            <a:ext cx="26473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Закон о  государственной тайне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156176" y="3789040"/>
            <a:ext cx="2987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РД </a:t>
            </a:r>
            <a:r>
              <a:rPr lang="ru-RU" dirty="0" smtClean="0"/>
              <a:t>«Классификация АС и требования </a:t>
            </a:r>
            <a:r>
              <a:rPr lang="ru-RU" dirty="0" smtClean="0"/>
              <a:t>по </a:t>
            </a:r>
            <a:r>
              <a:rPr lang="ru-RU" dirty="0" smtClean="0"/>
              <a:t>защите информации»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496655" y="5086055"/>
            <a:ext cx="2647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РД </a:t>
            </a:r>
            <a:r>
              <a:rPr lang="ru-RU" dirty="0" smtClean="0"/>
              <a:t>№</a:t>
            </a:r>
            <a:r>
              <a:rPr lang="ru-RU" dirty="0" smtClean="0"/>
              <a:t>114 от 4 июня 1999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Модели контроля доступа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Дискреционная (</a:t>
            </a:r>
            <a:r>
              <a:rPr lang="en-US" dirty="0" smtClean="0"/>
              <a:t>DAC)</a:t>
            </a:r>
          </a:p>
          <a:p>
            <a:r>
              <a:rPr lang="en-US" dirty="0" smtClean="0"/>
              <a:t>Graham-Denning</a:t>
            </a:r>
          </a:p>
          <a:p>
            <a:r>
              <a:rPr lang="en-US" dirty="0" smtClean="0"/>
              <a:t>HRU</a:t>
            </a:r>
          </a:p>
          <a:p>
            <a:r>
              <a:rPr lang="en-US" dirty="0" smtClean="0"/>
              <a:t>Take-Grant</a:t>
            </a:r>
          </a:p>
          <a:p>
            <a:r>
              <a:rPr lang="ru-RU" dirty="0" smtClean="0"/>
              <a:t>Мандатная </a:t>
            </a:r>
            <a:r>
              <a:rPr lang="en-US" dirty="0" smtClean="0"/>
              <a:t>(MAC)</a:t>
            </a:r>
          </a:p>
          <a:p>
            <a:pPr lvl="1"/>
            <a:r>
              <a:rPr lang="en-US" dirty="0" smtClean="0"/>
              <a:t>Bell-</a:t>
            </a:r>
            <a:r>
              <a:rPr lang="en-US" dirty="0" err="1" smtClean="0"/>
              <a:t>LaPadula</a:t>
            </a:r>
            <a:endParaRPr lang="en-US" dirty="0" smtClean="0"/>
          </a:p>
          <a:p>
            <a:pPr lvl="1"/>
            <a:r>
              <a:rPr lang="en-US" dirty="0" err="1" smtClean="0"/>
              <a:t>Biba</a:t>
            </a:r>
            <a:endParaRPr lang="en-US" dirty="0" smtClean="0"/>
          </a:p>
          <a:p>
            <a:r>
              <a:rPr lang="en-US" dirty="0" smtClean="0"/>
              <a:t>Chinese Wall</a:t>
            </a:r>
          </a:p>
          <a:p>
            <a:r>
              <a:rPr lang="en-US" dirty="0" smtClean="0"/>
              <a:t>Clark-Wilson</a:t>
            </a:r>
          </a:p>
          <a:p>
            <a:r>
              <a:rPr lang="ru-RU" dirty="0" smtClean="0"/>
              <a:t>Ролевая </a:t>
            </a:r>
            <a:r>
              <a:rPr lang="en-US" dirty="0" smtClean="0"/>
              <a:t>(RBAC)</a:t>
            </a:r>
            <a:endParaRPr lang="ru-RU" dirty="0" smtClean="0"/>
          </a:p>
          <a:p>
            <a:r>
              <a:rPr lang="en-US" dirty="0" smtClean="0"/>
              <a:t>ABAC</a:t>
            </a:r>
          </a:p>
          <a:p>
            <a:r>
              <a:rPr lang="en-US" dirty="0" err="1" smtClean="0"/>
              <a:t>RAdAC</a:t>
            </a:r>
            <a:endParaRPr lang="ru-RU" dirty="0" smtClean="0"/>
          </a:p>
          <a:p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dirty="0" smtClean="0"/>
              <a:t>Модели контроля доступа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Дискреционная (</a:t>
            </a:r>
            <a:r>
              <a:rPr lang="en-US" b="1" dirty="0" smtClean="0">
                <a:solidFill>
                  <a:srgbClr val="C00000"/>
                </a:solidFill>
              </a:rPr>
              <a:t>DAC)</a:t>
            </a:r>
          </a:p>
          <a:p>
            <a:r>
              <a:rPr lang="en-US" dirty="0" smtClean="0"/>
              <a:t>Graham-Denning</a:t>
            </a:r>
          </a:p>
          <a:p>
            <a:r>
              <a:rPr lang="en-US" dirty="0" smtClean="0"/>
              <a:t>HRU</a:t>
            </a:r>
          </a:p>
          <a:p>
            <a:r>
              <a:rPr lang="en-US" dirty="0" smtClean="0"/>
              <a:t>Take-Grant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Мандатная </a:t>
            </a:r>
            <a:r>
              <a:rPr lang="en-US" b="1" dirty="0" smtClean="0">
                <a:solidFill>
                  <a:srgbClr val="C00000"/>
                </a:solidFill>
              </a:rPr>
              <a:t>(MAC)</a:t>
            </a:r>
          </a:p>
          <a:p>
            <a:pPr lvl="1"/>
            <a:r>
              <a:rPr lang="en-US" dirty="0" smtClean="0"/>
              <a:t>Bell-</a:t>
            </a:r>
            <a:r>
              <a:rPr lang="en-US" dirty="0" err="1" smtClean="0"/>
              <a:t>LaPadula</a:t>
            </a:r>
            <a:endParaRPr lang="en-US" dirty="0" smtClean="0"/>
          </a:p>
          <a:p>
            <a:pPr lvl="1"/>
            <a:r>
              <a:rPr lang="en-US" dirty="0" err="1" smtClean="0"/>
              <a:t>Biba</a:t>
            </a:r>
            <a:endParaRPr lang="en-US" dirty="0" smtClean="0"/>
          </a:p>
          <a:p>
            <a:r>
              <a:rPr lang="en-US" dirty="0" smtClean="0"/>
              <a:t>Chinese Wall</a:t>
            </a:r>
          </a:p>
          <a:p>
            <a:r>
              <a:rPr lang="en-US" dirty="0" smtClean="0"/>
              <a:t>Clark-Wilson</a:t>
            </a:r>
          </a:p>
          <a:p>
            <a:r>
              <a:rPr lang="ru-RU" b="1" dirty="0" smtClean="0">
                <a:solidFill>
                  <a:srgbClr val="008A3E"/>
                </a:solidFill>
              </a:rPr>
              <a:t>Ролевая </a:t>
            </a:r>
            <a:r>
              <a:rPr lang="en-US" b="1" dirty="0" smtClean="0">
                <a:solidFill>
                  <a:srgbClr val="008A3E"/>
                </a:solidFill>
              </a:rPr>
              <a:t>(RBAC)</a:t>
            </a:r>
          </a:p>
          <a:p>
            <a:r>
              <a:rPr lang="en-US" dirty="0" smtClean="0"/>
              <a:t>ABAC</a:t>
            </a:r>
          </a:p>
          <a:p>
            <a:r>
              <a:rPr lang="en-US" dirty="0" err="1" smtClean="0"/>
              <a:t>RAdAC</a:t>
            </a:r>
            <a:endParaRPr lang="ru-RU" dirty="0" smtClean="0"/>
          </a:p>
          <a:p>
            <a:endParaRPr lang="en-US" b="1" dirty="0" smtClean="0">
              <a:solidFill>
                <a:srgbClr val="008A3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Дискреционная модель (</a:t>
            </a:r>
            <a:r>
              <a:rPr lang="en-US" dirty="0" smtClean="0"/>
              <a:t>DAC)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Избирательное управление доступом</a:t>
            </a:r>
            <a:br>
              <a:rPr lang="ru-RU" sz="2400" dirty="0" smtClean="0"/>
            </a:br>
            <a:r>
              <a:rPr lang="en-US" sz="2400" dirty="0" smtClean="0"/>
              <a:t>Discretionary Access Control</a:t>
            </a:r>
          </a:p>
          <a:p>
            <a:endParaRPr lang="en-US" sz="2400" dirty="0" smtClean="0"/>
          </a:p>
          <a:p>
            <a:r>
              <a:rPr lang="en-US" sz="2400" dirty="0" smtClean="0"/>
              <a:t>ACL</a:t>
            </a:r>
            <a:br>
              <a:rPr lang="en-US" sz="2400" dirty="0" smtClean="0"/>
            </a:br>
            <a:r>
              <a:rPr lang="en-US" sz="2400" dirty="0" smtClean="0"/>
              <a:t>Access Control List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ACM</a:t>
            </a:r>
            <a:br>
              <a:rPr lang="en-US" sz="2400" dirty="0" smtClean="0"/>
            </a:br>
            <a:r>
              <a:rPr lang="en-US" sz="2400" dirty="0" smtClean="0"/>
              <a:t>Access Control Matrix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292080" y="2914144"/>
          <a:ext cx="3528396" cy="3708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292080" y="3418200"/>
          <a:ext cx="3528396" cy="3708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  <a:gridCol w="39204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5" name="Группа 14"/>
          <p:cNvGrpSpPr/>
          <p:nvPr/>
        </p:nvGrpSpPr>
        <p:grpSpPr>
          <a:xfrm>
            <a:off x="4139952" y="2431574"/>
            <a:ext cx="4680520" cy="1325180"/>
            <a:chOff x="2195736" y="2946430"/>
            <a:chExt cx="4680520" cy="1325180"/>
          </a:xfrm>
        </p:grpSpPr>
        <p:grpSp>
          <p:nvGrpSpPr>
            <p:cNvPr id="14" name="Группа 13"/>
            <p:cNvGrpSpPr/>
            <p:nvPr/>
          </p:nvGrpSpPr>
          <p:grpSpPr>
            <a:xfrm>
              <a:off x="3491880" y="2946430"/>
              <a:ext cx="3384376" cy="482570"/>
              <a:chOff x="3491880" y="2946430"/>
              <a:chExt cx="3384376" cy="482570"/>
            </a:xfrm>
          </p:grpSpPr>
          <p:sp>
            <p:nvSpPr>
              <p:cNvPr id="6" name="Левая фигурная скобка 5"/>
              <p:cNvSpPr/>
              <p:nvPr/>
            </p:nvSpPr>
            <p:spPr>
              <a:xfrm rot="5400000">
                <a:off x="3887924" y="2816932"/>
                <a:ext cx="216024" cy="1008112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7" name="Левая фигурная скобка 6"/>
              <p:cNvSpPr/>
              <p:nvPr/>
            </p:nvSpPr>
            <p:spPr>
              <a:xfrm rot="5400000">
                <a:off x="5040052" y="2816932"/>
                <a:ext cx="216024" cy="1008112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8" name="Левая фигурная скобка 7"/>
              <p:cNvSpPr/>
              <p:nvPr/>
            </p:nvSpPr>
            <p:spPr>
              <a:xfrm rot="5400000">
                <a:off x="6264188" y="2816932"/>
                <a:ext cx="216024" cy="1008112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3639240" y="2946430"/>
                <a:ext cx="72244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owner</a:t>
                </a:r>
                <a:endParaRPr lang="ru-RU" sz="1600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4863376" y="2946430"/>
                <a:ext cx="67345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group</a:t>
                </a:r>
                <a:endParaRPr lang="ru-RU" sz="1600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087512" y="2946430"/>
                <a:ext cx="64472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 smtClean="0"/>
                  <a:t>other</a:t>
                </a:r>
                <a:endParaRPr lang="ru-RU" sz="1600" dirty="0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195736" y="3933056"/>
              <a:ext cx="11875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/>
                <a:t>filename.txt</a:t>
              </a:r>
              <a:endParaRPr lang="ru-RU" sz="1600" dirty="0"/>
            </a:p>
          </p:txBody>
        </p:sp>
      </p:grp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427984" y="4116061"/>
          <a:ext cx="4392491" cy="2337275"/>
        </p:xfrm>
        <a:graphic>
          <a:graphicData uri="http://schemas.openxmlformats.org/drawingml/2006/table">
            <a:tbl>
              <a:tblPr/>
              <a:tblGrid>
                <a:gridCol w="936104"/>
                <a:gridCol w="792088"/>
                <a:gridCol w="648072"/>
                <a:gridCol w="1008112"/>
                <a:gridCol w="1008115"/>
              </a:tblGrid>
              <a:tr h="3266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File 1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File 2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Process 1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Process 2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9545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Process 1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 Write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Own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Write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Own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Execute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Write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53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+mn-lt"/>
                          <a:ea typeface="Times New Roman"/>
                          <a:cs typeface="Times New Roman"/>
                        </a:rPr>
                        <a:t>Process 2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Append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Write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Own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Read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Write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Own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+mn-lt"/>
                          <a:ea typeface="Times New Roman"/>
                          <a:cs typeface="Times New Roman"/>
                        </a:rPr>
                        <a:t>Execute</a:t>
                      </a:r>
                      <a:endParaRPr lang="ru-RU" sz="16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57232" t="28955" b="19231"/>
          <a:stretch>
            <a:fillRect/>
          </a:stretch>
        </p:blipFill>
        <p:spPr bwMode="auto">
          <a:xfrm>
            <a:off x="5364088" y="2780928"/>
            <a:ext cx="3744416" cy="2621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Мандатная модель (</a:t>
            </a:r>
            <a:r>
              <a:rPr lang="en-US" dirty="0" smtClean="0"/>
              <a:t>MAC)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smtClean="0"/>
              <a:t>Mandatory Access Control</a:t>
            </a:r>
            <a:br>
              <a:rPr lang="en-US" sz="2000" dirty="0" smtClean="0"/>
            </a:br>
            <a:r>
              <a:rPr lang="en-US" sz="2000" dirty="0" smtClean="0"/>
              <a:t>MLS (Multi-level security)</a:t>
            </a:r>
            <a:endParaRPr lang="ru-RU" sz="2000" dirty="0" smtClean="0"/>
          </a:p>
          <a:p>
            <a:pPr>
              <a:buNone/>
            </a:pPr>
            <a:endParaRPr lang="en-US" sz="2000" dirty="0" smtClean="0"/>
          </a:p>
          <a:p>
            <a:r>
              <a:rPr lang="ru-RU" sz="2000" b="1" dirty="0" smtClean="0"/>
              <a:t>Метки конфиденциальности </a:t>
            </a:r>
            <a:r>
              <a:rPr lang="ru-RU" sz="2000" dirty="0" smtClean="0"/>
              <a:t>(уровни безопасности)</a:t>
            </a:r>
            <a:endParaRPr lang="en-US" sz="2000" dirty="0" smtClean="0"/>
          </a:p>
          <a:p>
            <a:pPr lvl="1"/>
            <a:r>
              <a:rPr lang="en-US" sz="1800" dirty="0" smtClean="0"/>
              <a:t>Secret  (S) &lt; </a:t>
            </a:r>
            <a:r>
              <a:rPr lang="en-US" sz="1800" dirty="0" err="1" smtClean="0"/>
              <a:t>TopSecret</a:t>
            </a:r>
            <a:r>
              <a:rPr lang="en-US" sz="1800" dirty="0" smtClean="0"/>
              <a:t> (TS)</a:t>
            </a:r>
          </a:p>
          <a:p>
            <a:r>
              <a:rPr lang="ru-RU" sz="2000" b="1" dirty="0" smtClean="0"/>
              <a:t>Множество категорий</a:t>
            </a:r>
            <a:endParaRPr lang="en-US" sz="2000" b="1" dirty="0" smtClean="0"/>
          </a:p>
          <a:p>
            <a:pPr lvl="1"/>
            <a:r>
              <a:rPr lang="en-US" sz="1800" dirty="0" smtClean="0"/>
              <a:t>{Nuclear, Army}</a:t>
            </a:r>
            <a:endParaRPr lang="ru-RU" sz="1800" dirty="0" smtClean="0"/>
          </a:p>
          <a:p>
            <a:r>
              <a:rPr lang="ru-RU" sz="2100" dirty="0" smtClean="0"/>
              <a:t>Метка + </a:t>
            </a:r>
            <a:r>
              <a:rPr lang="ru-RU" sz="2100" dirty="0" err="1" smtClean="0"/>
              <a:t>мн-во</a:t>
            </a:r>
            <a:r>
              <a:rPr lang="ru-RU" sz="2100" dirty="0" smtClean="0"/>
              <a:t> категорий = </a:t>
            </a:r>
            <a:r>
              <a:rPr lang="ru-RU" sz="2100" b="1" dirty="0" smtClean="0"/>
              <a:t>класс доступа</a:t>
            </a:r>
          </a:p>
          <a:p>
            <a:endParaRPr lang="ru-RU" sz="2100" b="1" dirty="0" smtClean="0"/>
          </a:p>
          <a:p>
            <a:r>
              <a:rPr lang="ru-RU" sz="2000" b="1" dirty="0" smtClean="0"/>
              <a:t>Частичное</a:t>
            </a:r>
            <a:r>
              <a:rPr lang="ru-RU" sz="2000" dirty="0" smtClean="0"/>
              <a:t> </a:t>
            </a:r>
            <a:r>
              <a:rPr lang="ru-RU" sz="2000" b="1" dirty="0" smtClean="0"/>
              <a:t>отношение</a:t>
            </a:r>
            <a:r>
              <a:rPr lang="ru-RU" sz="2000" dirty="0" smtClean="0"/>
              <a:t> </a:t>
            </a:r>
            <a:r>
              <a:rPr lang="ru-RU" sz="2000" b="1" dirty="0" smtClean="0"/>
              <a:t>доминирования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dirty="0" smtClean="0"/>
              <a:t>(</a:t>
            </a:r>
            <a:r>
              <a:rPr lang="en-US" sz="2000" dirty="0" err="1" smtClean="0"/>
              <a:t>dom</a:t>
            </a:r>
            <a:r>
              <a:rPr lang="en-US" sz="2000" dirty="0" smtClean="0"/>
              <a:t>, ≥)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Классы образуют </a:t>
            </a:r>
            <a:r>
              <a:rPr lang="ru-RU" sz="2000" b="1" dirty="0" smtClean="0"/>
              <a:t>решетку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sz="2000" dirty="0" smtClean="0"/>
              <a:t>Защита</a:t>
            </a:r>
          </a:p>
          <a:p>
            <a:pPr lvl="1"/>
            <a:r>
              <a:rPr lang="ru-RU" sz="1800" dirty="0" smtClean="0"/>
              <a:t>Конфиденциальности. </a:t>
            </a:r>
            <a:r>
              <a:rPr lang="en-US" sz="1800" b="1" dirty="0" smtClean="0"/>
              <a:t>Bell-La </a:t>
            </a:r>
            <a:r>
              <a:rPr lang="en-US" sz="1800" b="1" dirty="0" err="1" smtClean="0"/>
              <a:t>Padula</a:t>
            </a:r>
            <a:r>
              <a:rPr lang="en-US" sz="1800" b="1" dirty="0" smtClean="0"/>
              <a:t> Model</a:t>
            </a:r>
            <a:endParaRPr lang="ru-RU" sz="1800" b="1" dirty="0" smtClean="0"/>
          </a:p>
          <a:p>
            <a:pPr lvl="1"/>
            <a:r>
              <a:rPr lang="ru-RU" sz="1800" dirty="0" smtClean="0"/>
              <a:t>Целостности</a:t>
            </a:r>
            <a:r>
              <a:rPr lang="en-US" sz="1800" dirty="0" smtClean="0"/>
              <a:t>. </a:t>
            </a:r>
            <a:r>
              <a:rPr lang="en-US" sz="1800" b="1" dirty="0" err="1" smtClean="0"/>
              <a:t>Biba</a:t>
            </a:r>
            <a:r>
              <a:rPr lang="en-US" sz="1800" b="1" dirty="0" smtClean="0"/>
              <a:t> Model</a:t>
            </a:r>
            <a:endParaRPr lang="ru-RU" sz="1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8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996952"/>
            <a:ext cx="618930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en-US" sz="2000" b="1" dirty="0" smtClean="0"/>
              <a:t>User</a:t>
            </a:r>
            <a:r>
              <a:rPr lang="en-US" sz="2000" dirty="0" smtClean="0"/>
              <a:t> – </a:t>
            </a:r>
            <a:r>
              <a:rPr lang="ru-RU" sz="2000" dirty="0" smtClean="0"/>
              <a:t>человек, машина, процесс и </a:t>
            </a:r>
            <a:r>
              <a:rPr lang="ru-RU" sz="2000" dirty="0" err="1" smtClean="0"/>
              <a:t>т.п</a:t>
            </a:r>
            <a:r>
              <a:rPr lang="en-US" sz="2000" dirty="0" smtClean="0"/>
              <a:t>.</a:t>
            </a:r>
          </a:p>
          <a:p>
            <a:r>
              <a:rPr lang="en-US" sz="2000" b="1" dirty="0" smtClean="0"/>
              <a:t>Role</a:t>
            </a:r>
            <a:r>
              <a:rPr lang="en-US" sz="2000" dirty="0" smtClean="0"/>
              <a:t> – </a:t>
            </a:r>
            <a:r>
              <a:rPr lang="ru-RU" sz="2000" dirty="0" smtClean="0"/>
              <a:t>функция в контексте организации с соответствующей семантикой</a:t>
            </a:r>
          </a:p>
          <a:p>
            <a:r>
              <a:rPr lang="en-US" sz="2000" b="1" dirty="0" smtClean="0"/>
              <a:t>Permission</a:t>
            </a:r>
            <a:r>
              <a:rPr lang="en-US" sz="2000" dirty="0" smtClean="0"/>
              <a:t> – </a:t>
            </a:r>
            <a:r>
              <a:rPr lang="ru-RU" sz="2000" dirty="0" smtClean="0"/>
              <a:t>способ доступа к объектам в системе</a:t>
            </a:r>
            <a:endParaRPr lang="en-US" sz="2000" dirty="0" smtClean="0"/>
          </a:p>
          <a:p>
            <a:r>
              <a:rPr lang="en-US" sz="2000" b="1" dirty="0" smtClean="0"/>
              <a:t>Session</a:t>
            </a:r>
            <a:r>
              <a:rPr lang="en-US" sz="2000" dirty="0" smtClean="0"/>
              <a:t> – </a:t>
            </a:r>
            <a:r>
              <a:rPr lang="ru-RU" sz="2000" dirty="0" smtClean="0"/>
              <a:t>сеанс подключения пользователя (</a:t>
            </a:r>
            <a:r>
              <a:rPr lang="en-US" sz="2000" dirty="0" smtClean="0"/>
              <a:t>User) </a:t>
            </a:r>
            <a:r>
              <a:rPr lang="ru-RU" sz="2000" dirty="0" smtClean="0"/>
              <a:t>к системе</a:t>
            </a:r>
            <a:r>
              <a:rPr lang="en-US" sz="2000" dirty="0" smtClean="0"/>
              <a:t>, </a:t>
            </a:r>
            <a:r>
              <a:rPr lang="ru-RU" sz="2000" dirty="0" smtClean="0"/>
              <a:t>определяющий набор активных ролей</a:t>
            </a:r>
            <a:endParaRPr lang="en-US" sz="20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en-US" sz="1800" dirty="0" smtClean="0"/>
          </a:p>
          <a:p>
            <a:r>
              <a:rPr lang="ru-RU" sz="2000" dirty="0" smtClean="0"/>
              <a:t>Расширения модели:</a:t>
            </a:r>
          </a:p>
          <a:p>
            <a:pPr lvl="1"/>
            <a:r>
              <a:rPr lang="en-US" sz="1900" dirty="0" smtClean="0"/>
              <a:t>RBAC</a:t>
            </a:r>
            <a:r>
              <a:rPr lang="ru-RU" sz="1900" baseline="-25000" dirty="0" smtClean="0"/>
              <a:t>1</a:t>
            </a:r>
            <a:r>
              <a:rPr lang="ru-RU" sz="1900" dirty="0" smtClean="0"/>
              <a:t> – иерархии ролей</a:t>
            </a:r>
          </a:p>
          <a:p>
            <a:pPr lvl="1"/>
            <a:r>
              <a:rPr lang="en-US" sz="1900" dirty="0" smtClean="0"/>
              <a:t>RBAC</a:t>
            </a:r>
            <a:r>
              <a:rPr lang="en-US" sz="1900" baseline="-25000" dirty="0" smtClean="0"/>
              <a:t>2</a:t>
            </a:r>
            <a:r>
              <a:rPr lang="en-US" sz="1900" dirty="0" smtClean="0"/>
              <a:t> – </a:t>
            </a:r>
            <a:r>
              <a:rPr lang="ru-RU" sz="1900" dirty="0" smtClean="0"/>
              <a:t>ограничения</a:t>
            </a:r>
            <a:endParaRPr lang="en-US" sz="1900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Ролевая модель (</a:t>
            </a:r>
            <a:r>
              <a:rPr lang="en-US" dirty="0" smtClean="0"/>
              <a:t>RBAC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509120"/>
            <a:ext cx="328030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88424" y="64533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9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DAC</a:t>
            </a:r>
            <a:r>
              <a:rPr lang="ru-RU" dirty="0" smtClean="0"/>
              <a:t> и </a:t>
            </a:r>
            <a:r>
              <a:rPr lang="en-US" dirty="0" smtClean="0"/>
              <a:t>MAC </a:t>
            </a:r>
            <a:r>
              <a:rPr lang="ru-RU" dirty="0" smtClean="0"/>
              <a:t>через </a:t>
            </a:r>
            <a:r>
              <a:rPr lang="en-US" dirty="0" smtClean="0"/>
              <a:t>RBAC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DAC</a:t>
            </a:r>
          </a:p>
          <a:p>
            <a:r>
              <a:rPr lang="en-US" sz="2400" dirty="0" smtClean="0"/>
              <a:t>MAC</a:t>
            </a:r>
            <a:endParaRPr lang="en-US" sz="1600" dirty="0" smtClean="0"/>
          </a:p>
          <a:p>
            <a:pPr>
              <a:buNone/>
            </a:pPr>
            <a:r>
              <a:rPr lang="en-US" sz="1800" i="1" dirty="0" smtClean="0"/>
              <a:t>	RBAC </a:t>
            </a:r>
            <a:r>
              <a:rPr lang="ru-RU" sz="1800" i="1" dirty="0" smtClean="0"/>
              <a:t>можно выразить через </a:t>
            </a:r>
            <a:r>
              <a:rPr lang="en-US" sz="1800" i="1" dirty="0" smtClean="0"/>
              <a:t>MAC, </a:t>
            </a:r>
            <a:r>
              <a:rPr lang="ru-RU" sz="1800" i="1" dirty="0" smtClean="0"/>
              <a:t>но с ограничениями на ролевую модель.</a:t>
            </a:r>
            <a:endParaRPr lang="ru-RU" sz="1800" i="1" dirty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1619672" y="1523925"/>
            <a:ext cx="144016" cy="720080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863777" y="1611902"/>
            <a:ext cx="3932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можно выразить через </a:t>
            </a:r>
            <a:r>
              <a:rPr lang="en-US" sz="2400" dirty="0" smtClean="0"/>
              <a:t>RBAC</a:t>
            </a:r>
            <a:endParaRPr lang="ru-RU" sz="2400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1527" y="3175188"/>
            <a:ext cx="6860946" cy="1261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" name="Группа 31"/>
          <p:cNvGrpSpPr/>
          <p:nvPr/>
        </p:nvGrpSpPr>
        <p:grpSpPr>
          <a:xfrm>
            <a:off x="1487765" y="5157192"/>
            <a:ext cx="6168470" cy="1754460"/>
            <a:chOff x="1917890" y="4967436"/>
            <a:chExt cx="5983761" cy="1701924"/>
          </a:xfrm>
        </p:grpSpPr>
        <p:cxnSp>
          <p:nvCxnSpPr>
            <p:cNvPr id="12" name="Прямая со стрелкой 11"/>
            <p:cNvCxnSpPr>
              <a:stCxn id="3078" idx="3"/>
              <a:endCxn id="3077" idx="1"/>
            </p:cNvCxnSpPr>
            <p:nvPr/>
          </p:nvCxnSpPr>
          <p:spPr>
            <a:xfrm flipV="1">
              <a:off x="3574074" y="5818398"/>
              <a:ext cx="781901" cy="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55976" y="4967436"/>
              <a:ext cx="3545675" cy="17019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917890" y="5078051"/>
              <a:ext cx="1656184" cy="1480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" name="TextBox 32"/>
          <p:cNvSpPr txBox="1"/>
          <p:nvPr/>
        </p:nvSpPr>
        <p:spPr>
          <a:xfrm>
            <a:off x="3865012" y="2843644"/>
            <a:ext cx="1413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DAC → RBAC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3122404" y="4869160"/>
            <a:ext cx="2899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 (Liberal Write) → RBAC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10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MyTestProjects\MCD\diploma\Безопасность\text\images\3modules.png"/>
          <p:cNvPicPr>
            <a:picLocks noChangeAspect="1" noChangeArrowheads="1"/>
          </p:cNvPicPr>
          <p:nvPr/>
        </p:nvPicPr>
        <p:blipFill>
          <a:blip r:embed="rId3" cstate="print"/>
          <a:srcRect b="4350"/>
          <a:stretch>
            <a:fillRect/>
          </a:stretch>
        </p:blipFill>
        <p:spPr bwMode="auto">
          <a:xfrm>
            <a:off x="1151620" y="1400174"/>
            <a:ext cx="6840760" cy="526918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Основные компоненты </a:t>
            </a:r>
            <a:r>
              <a:rPr lang="en-US" dirty="0" smtClean="0"/>
              <a:t>MCD</a:t>
            </a:r>
            <a:endParaRPr lang="ru-RU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24528" y="1628800"/>
            <a:ext cx="447428" cy="540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трелка вправо 5"/>
          <p:cNvSpPr/>
          <p:nvPr/>
        </p:nvSpPr>
        <p:spPr>
          <a:xfrm rot="12622256">
            <a:off x="4979011" y="2898740"/>
            <a:ext cx="1172529" cy="50405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3059832" y="1340768"/>
            <a:ext cx="1800200" cy="576064"/>
          </a:xfrm>
          <a:prstGeom prst="wedgeRoundRectCallout">
            <a:avLst>
              <a:gd name="adj1" fmla="val 7386"/>
              <a:gd name="adj2" fmla="val 8234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Подсистема безопасности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11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MCD Policy Management Tool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Инструмент управления политиками контроля доступа</a:t>
            </a:r>
            <a:br>
              <a:rPr lang="ru-RU" sz="2400" dirty="0" smtClean="0"/>
            </a:br>
            <a:r>
              <a:rPr lang="ru-RU" sz="2400" dirty="0" smtClean="0"/>
              <a:t>на основе </a:t>
            </a:r>
            <a:r>
              <a:rPr lang="en-US" sz="2400" dirty="0" smtClean="0"/>
              <a:t>RBAC </a:t>
            </a:r>
            <a:r>
              <a:rPr lang="ru-RU" sz="2400" dirty="0" smtClean="0"/>
              <a:t>модели</a:t>
            </a:r>
          </a:p>
          <a:p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0892" y="2516024"/>
            <a:ext cx="6922216" cy="422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756" y="1268760"/>
            <a:ext cx="8964488" cy="553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Схема БД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13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Основная структура </a:t>
            </a:r>
            <a:r>
              <a:rPr lang="en-US" dirty="0" smtClean="0"/>
              <a:t>XML</a:t>
            </a:r>
            <a:endParaRPr lang="ru-RU" dirty="0"/>
          </a:p>
        </p:txBody>
      </p:sp>
      <p:grpSp>
        <p:nvGrpSpPr>
          <p:cNvPr id="6" name="Группа 5"/>
          <p:cNvGrpSpPr/>
          <p:nvPr/>
        </p:nvGrpSpPr>
        <p:grpSpPr>
          <a:xfrm>
            <a:off x="9468544" y="1484784"/>
            <a:ext cx="9289032" cy="4896544"/>
            <a:chOff x="107504" y="1628800"/>
            <a:chExt cx="8333428" cy="4248472"/>
          </a:xfrm>
        </p:grpSpPr>
        <p:pic>
          <p:nvPicPr>
            <p:cNvPr id="4" name="Рисунок 3"/>
            <p:cNvPicPr/>
            <p:nvPr/>
          </p:nvPicPr>
          <p:blipFill>
            <a:blip r:embed="rId3" cstate="print"/>
            <a:srcRect r="3043" b="49421"/>
            <a:stretch>
              <a:fillRect/>
            </a:stretch>
          </p:blipFill>
          <p:spPr bwMode="auto">
            <a:xfrm>
              <a:off x="107504" y="1628800"/>
              <a:ext cx="4589012" cy="4248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Рисунок 4"/>
            <p:cNvPicPr/>
            <p:nvPr/>
          </p:nvPicPr>
          <p:blipFill>
            <a:blip r:embed="rId3" cstate="print"/>
            <a:srcRect t="50578" r="19778"/>
            <a:stretch>
              <a:fillRect/>
            </a:stretch>
          </p:blipFill>
          <p:spPr bwMode="auto">
            <a:xfrm>
              <a:off x="4644008" y="1628800"/>
              <a:ext cx="3796924" cy="41512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284984" y="1196752"/>
            <a:ext cx="4015147" cy="558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Группа 18"/>
          <p:cNvGrpSpPr/>
          <p:nvPr/>
        </p:nvGrpSpPr>
        <p:grpSpPr>
          <a:xfrm>
            <a:off x="0" y="1484784"/>
            <a:ext cx="9144000" cy="4761820"/>
            <a:chOff x="0" y="1484784"/>
            <a:chExt cx="9144000" cy="4761820"/>
          </a:xfrm>
        </p:grpSpPr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b="44243"/>
            <a:stretch>
              <a:fillRect/>
            </a:stretch>
          </p:blipFill>
          <p:spPr bwMode="auto">
            <a:xfrm>
              <a:off x="0" y="1564948"/>
              <a:ext cx="5040560" cy="4456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t="55757" r="20890"/>
            <a:stretch>
              <a:fillRect/>
            </a:stretch>
          </p:blipFill>
          <p:spPr bwMode="auto">
            <a:xfrm>
              <a:off x="5076056" y="1989407"/>
              <a:ext cx="4067944" cy="3607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2" name="Прямая соединительная линия 11"/>
            <p:cNvCxnSpPr/>
            <p:nvPr/>
          </p:nvCxnSpPr>
          <p:spPr>
            <a:xfrm>
              <a:off x="5076056" y="1484784"/>
              <a:ext cx="0" cy="4680520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971600" y="5877272"/>
              <a:ext cx="343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…</a:t>
              </a:r>
              <a:endParaRPr lang="ru-RU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084168" y="1628800"/>
              <a:ext cx="3433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dirty="0" smtClean="0"/>
                <a:t>…</a:t>
              </a:r>
              <a:endParaRPr lang="ru-RU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14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Визуализация политик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902" y="1988840"/>
            <a:ext cx="6876196" cy="42484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3121" y="2420888"/>
            <a:ext cx="4117759" cy="3769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15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48148E-6 L -0.21267 -0.173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" y="-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2.22222E-6 L 0.25208 0.0717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3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200" dirty="0" smtClean="0"/>
              <a:t>Проведен обзор нормативных документов, касающихся информационной безопасности (международные стандарты, законы РФ, </a:t>
            </a:r>
            <a:r>
              <a:rPr lang="ru-RU" sz="2200" dirty="0" err="1" smtClean="0"/>
              <a:t>ГОСТы</a:t>
            </a:r>
            <a:r>
              <a:rPr lang="ru-RU" sz="2200" dirty="0" smtClean="0"/>
              <a:t> и руководящие документы…)</a:t>
            </a:r>
          </a:p>
          <a:p>
            <a:pPr algn="just"/>
            <a:endParaRPr lang="ru-RU" sz="2200" dirty="0" smtClean="0"/>
          </a:p>
          <a:p>
            <a:pPr algn="just"/>
            <a:r>
              <a:rPr lang="ru-RU" sz="2200" dirty="0" smtClean="0"/>
              <a:t>Исследованы различные модели и их взаимосвязь; установлена возможность построения СКД на базе </a:t>
            </a:r>
            <a:r>
              <a:rPr lang="en-US" sz="2200" dirty="0" smtClean="0"/>
              <a:t>RBAC</a:t>
            </a:r>
            <a:r>
              <a:rPr lang="ru-RU" sz="2200" dirty="0" smtClean="0"/>
              <a:t> с поддержкой основных моделей </a:t>
            </a:r>
            <a:r>
              <a:rPr lang="en-US" sz="2200" dirty="0" smtClean="0"/>
              <a:t>MAC </a:t>
            </a:r>
            <a:r>
              <a:rPr lang="ru-RU" sz="2200" dirty="0" smtClean="0"/>
              <a:t>и </a:t>
            </a:r>
            <a:r>
              <a:rPr lang="en-US" sz="2200" dirty="0" smtClean="0"/>
              <a:t>DAC</a:t>
            </a:r>
            <a:endParaRPr lang="ru-RU" sz="2200" dirty="0" smtClean="0"/>
          </a:p>
          <a:p>
            <a:pPr algn="just"/>
            <a:endParaRPr lang="ru-RU" sz="2200" dirty="0" smtClean="0"/>
          </a:p>
          <a:p>
            <a:pPr algn="just"/>
            <a:r>
              <a:rPr lang="ru-RU" sz="2200" dirty="0" smtClean="0"/>
              <a:t>Разработан </a:t>
            </a:r>
            <a:r>
              <a:rPr lang="ru-RU" sz="2200" dirty="0" smtClean="0"/>
              <a:t>прототип инструмента управления политиками на базе </a:t>
            </a:r>
            <a:r>
              <a:rPr lang="en-US" sz="2200" dirty="0" smtClean="0"/>
              <a:t>RBAC</a:t>
            </a:r>
            <a:r>
              <a:rPr lang="ru-RU" sz="2200" dirty="0" smtClean="0"/>
              <a:t> для интеграции </a:t>
            </a:r>
            <a:r>
              <a:rPr lang="ru-RU" sz="2200" dirty="0" smtClean="0"/>
              <a:t>с системой </a:t>
            </a:r>
            <a:r>
              <a:rPr lang="en-US" sz="2200" dirty="0" smtClean="0"/>
              <a:t>MCD</a:t>
            </a:r>
            <a:endParaRPr lang="ru-RU" sz="2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16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Апробация результатов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lnSpcReduction="10000"/>
          </a:bodyPr>
          <a:lstStyle/>
          <a:p>
            <a:r>
              <a:rPr lang="ru-RU" sz="2400" dirty="0" smtClean="0"/>
              <a:t>Семинар кафедры системного программирования // СПбГУ, Мат-Мех; март 2014</a:t>
            </a:r>
          </a:p>
          <a:p>
            <a:endParaRPr lang="ru-RU" sz="2400" dirty="0" smtClean="0"/>
          </a:p>
          <a:p>
            <a:r>
              <a:rPr lang="ru-RU" sz="2400" dirty="0" smtClean="0"/>
              <a:t>Конференция СПИСОК-2014 // Санкт-Петербург; апрель 2014</a:t>
            </a:r>
          </a:p>
          <a:p>
            <a:endParaRPr lang="ru-RU" sz="2400" dirty="0" smtClean="0"/>
          </a:p>
          <a:p>
            <a:r>
              <a:rPr lang="ru-RU" sz="2400" dirty="0" smtClean="0"/>
              <a:t>Научно-практическая конференция «Студенческая научная весна» // Москва, МГТУ им. Баумана; апрель 2014</a:t>
            </a:r>
          </a:p>
          <a:p>
            <a:endParaRPr lang="ru-RU" sz="2400" dirty="0" smtClean="0"/>
          </a:p>
          <a:p>
            <a:r>
              <a:rPr lang="ru-RU" sz="2400" dirty="0" smtClean="0"/>
              <a:t>3-я международная научно-техническая конференция «Аэрокосмические технологии» // Москва, ОАО «ВПК «НПО Машиностроения», МГТУ им. Баумана; май 2014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17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Дальнейшие планы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Расширение до </a:t>
            </a:r>
            <a:r>
              <a:rPr lang="en-US" sz="2400" dirty="0" smtClean="0"/>
              <a:t>RBAC</a:t>
            </a:r>
            <a:r>
              <a:rPr lang="en-US" sz="2400" baseline="-25000" dirty="0" smtClean="0"/>
              <a:t>3</a:t>
            </a:r>
            <a:endParaRPr lang="ru-RU" sz="2400" baseline="-25000" dirty="0" smtClean="0"/>
          </a:p>
          <a:p>
            <a:r>
              <a:rPr lang="ru-RU" sz="2400" dirty="0" smtClean="0"/>
              <a:t>Шаблоны </a:t>
            </a:r>
            <a:r>
              <a:rPr lang="en-US" sz="2400" dirty="0" smtClean="0"/>
              <a:t>DAC/MAC</a:t>
            </a:r>
            <a:endParaRPr lang="ru-RU" sz="2400" dirty="0" smtClean="0"/>
          </a:p>
          <a:p>
            <a:r>
              <a:rPr lang="ru-RU" sz="2400" dirty="0" smtClean="0"/>
              <a:t>Расширение возможностей</a:t>
            </a:r>
            <a:r>
              <a:rPr lang="en-US" sz="2400" dirty="0" smtClean="0"/>
              <a:t> </a:t>
            </a:r>
            <a:r>
              <a:rPr lang="ru-RU" sz="2400" dirty="0" smtClean="0"/>
              <a:t>визуального моделирования. Переход на платформу </a:t>
            </a:r>
            <a:r>
              <a:rPr lang="en-US" sz="2400" dirty="0" err="1" smtClean="0"/>
              <a:t>QReal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Контроль безопасного состояния системы</a:t>
            </a:r>
          </a:p>
          <a:p>
            <a:r>
              <a:rPr lang="ru-RU" sz="2400" dirty="0" smtClean="0"/>
              <a:t>Встраивание в систему </a:t>
            </a:r>
            <a:r>
              <a:rPr lang="en-US" sz="2400" dirty="0" smtClean="0"/>
              <a:t>MCD</a:t>
            </a:r>
            <a:endParaRPr lang="ru-RU" sz="2400" dirty="0" smtClean="0"/>
          </a:p>
          <a:p>
            <a:endParaRPr lang="en-US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388424" y="645333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18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672039" y="6453336"/>
            <a:ext cx="508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/18</a:t>
            </a:r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Сравнение затрат на моделирование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MAC via RBAC</a:t>
            </a:r>
            <a:endParaRPr lang="ru-RU" dirty="0" smtClean="0"/>
          </a:p>
          <a:p>
            <a:pPr lvl="1"/>
            <a:r>
              <a:rPr lang="ru-RU" dirty="0" smtClean="0"/>
              <a:t>Конфиденциальные метки:</a:t>
            </a:r>
            <a:endParaRPr lang="en-US" dirty="0" smtClean="0"/>
          </a:p>
          <a:p>
            <a:pPr lvl="2"/>
            <a:r>
              <a:rPr lang="ru-RU" dirty="0" smtClean="0"/>
              <a:t>Кол-во ролей ≈ 2 * Кол-во меток</a:t>
            </a:r>
          </a:p>
          <a:p>
            <a:pPr lvl="2"/>
            <a:r>
              <a:rPr lang="ru-RU" dirty="0" smtClean="0"/>
              <a:t>Кол-во </a:t>
            </a:r>
            <a:r>
              <a:rPr lang="en-US" dirty="0" smtClean="0"/>
              <a:t>Permissions </a:t>
            </a:r>
            <a:r>
              <a:rPr lang="ru-RU" dirty="0" smtClean="0"/>
              <a:t>≈ 2 * Кол-во объектов</a:t>
            </a:r>
          </a:p>
          <a:p>
            <a:pPr lvl="2"/>
            <a:r>
              <a:rPr lang="ru-RU" dirty="0" smtClean="0"/>
              <a:t>Пользователю присваивается не 1 метка, а 2 роли</a:t>
            </a:r>
          </a:p>
          <a:p>
            <a:pPr lvl="1"/>
            <a:r>
              <a:rPr lang="ru-RU" dirty="0" smtClean="0"/>
              <a:t>Конфиденциальные + целостные:</a:t>
            </a:r>
          </a:p>
          <a:p>
            <a:pPr lvl="2"/>
            <a:r>
              <a:rPr lang="ru-RU" dirty="0" smtClean="0"/>
              <a:t>Разделенные иерархии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ru-RU" dirty="0" smtClean="0"/>
              <a:t>Кол-во ролей ≈ 2 * (</a:t>
            </a:r>
            <a:r>
              <a:rPr lang="ru-RU" dirty="0" err="1" smtClean="0"/>
              <a:t>Кол-во_конф.меток</a:t>
            </a:r>
            <a:r>
              <a:rPr lang="ru-RU" dirty="0" smtClean="0"/>
              <a:t> + </a:t>
            </a:r>
            <a:r>
              <a:rPr lang="ru-RU" dirty="0" err="1" smtClean="0"/>
              <a:t>Кол-во_целост.меток</a:t>
            </a:r>
            <a:r>
              <a:rPr lang="ru-RU" dirty="0" smtClean="0"/>
              <a:t>)</a:t>
            </a:r>
          </a:p>
          <a:p>
            <a:pPr lvl="2"/>
            <a:r>
              <a:rPr lang="ru-RU" dirty="0" smtClean="0"/>
              <a:t>Пользователю присваивается не 2 метки, а 4 роли</a:t>
            </a:r>
            <a:endParaRPr lang="en-US" dirty="0" smtClean="0"/>
          </a:p>
          <a:p>
            <a:pPr lvl="2"/>
            <a:r>
              <a:rPr lang="ru-RU" dirty="0" smtClean="0"/>
              <a:t>Совмещенные иерархии</a:t>
            </a:r>
            <a:r>
              <a:rPr lang="en-US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Кол-во ролей ≈ 2 * </a:t>
            </a:r>
            <a:r>
              <a:rPr lang="ru-RU" dirty="0" err="1" smtClean="0"/>
              <a:t>Кол-во_конф.меток</a:t>
            </a:r>
            <a:r>
              <a:rPr lang="ru-RU" dirty="0" smtClean="0"/>
              <a:t> * </a:t>
            </a:r>
            <a:r>
              <a:rPr lang="ru-RU" dirty="0" err="1" smtClean="0"/>
              <a:t>Кол-во_целост.меток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Пользователю присваивается не 1 метка, а 2 роли</a:t>
            </a:r>
            <a:endParaRPr lang="en-US" dirty="0" smtClean="0"/>
          </a:p>
          <a:p>
            <a:r>
              <a:rPr lang="en-US" dirty="0" smtClean="0"/>
              <a:t>DAC via RBAC</a:t>
            </a:r>
          </a:p>
          <a:p>
            <a:pPr lvl="1"/>
            <a:r>
              <a:rPr lang="ru-RU" dirty="0" smtClean="0"/>
              <a:t>В простом случае (</a:t>
            </a:r>
            <a:r>
              <a:rPr lang="en-US" dirty="0" smtClean="0"/>
              <a:t>Strict DAC</a:t>
            </a:r>
            <a:r>
              <a:rPr lang="ru-RU" dirty="0" smtClean="0"/>
              <a:t>):</a:t>
            </a:r>
            <a:endParaRPr lang="en-US" dirty="0" smtClean="0"/>
          </a:p>
          <a:p>
            <a:pPr lvl="2"/>
            <a:r>
              <a:rPr lang="ru-RU" dirty="0" smtClean="0"/>
              <a:t>Кол-во ролей ≈ Кол-во объектов * 4</a:t>
            </a:r>
          </a:p>
          <a:p>
            <a:pPr lvl="2"/>
            <a:r>
              <a:rPr lang="ru-RU" dirty="0" smtClean="0"/>
              <a:t>Кол-во </a:t>
            </a:r>
            <a:r>
              <a:rPr lang="en-US" dirty="0" smtClean="0"/>
              <a:t>Permissions </a:t>
            </a:r>
            <a:r>
              <a:rPr lang="ru-RU" dirty="0" smtClean="0"/>
              <a:t>≈ 8 * Кол-во объектов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ru-RU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96536" y="3429000"/>
            <a:ext cx="3024336" cy="117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92879" y="2862585"/>
            <a:ext cx="3081193" cy="1746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1668</Words>
  <Application>Microsoft Office PowerPoint</Application>
  <PresentationFormat>Экран (4:3)</PresentationFormat>
  <Paragraphs>569</Paragraphs>
  <Slides>20</Slides>
  <Notes>20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Управление политиками контроля доступа на основе ролевой модели</vt:lpstr>
      <vt:lpstr>Проблема</vt:lpstr>
      <vt:lpstr>Multi-Cloud Desktop</vt:lpstr>
      <vt:lpstr>Постановка задачи</vt:lpstr>
      <vt:lpstr>Обзор нормативных документов</vt:lpstr>
      <vt:lpstr>Модели контроля доступа</vt:lpstr>
      <vt:lpstr>Модели контроля доступа</vt:lpstr>
      <vt:lpstr>Дискреционная модель (DAC)</vt:lpstr>
      <vt:lpstr>Мандатная модель (MAC)</vt:lpstr>
      <vt:lpstr>Ролевая модель (RBAC)</vt:lpstr>
      <vt:lpstr>DAC и MAC через RBAC</vt:lpstr>
      <vt:lpstr>Основные компоненты MCD</vt:lpstr>
      <vt:lpstr>MCD Policy Management Tool</vt:lpstr>
      <vt:lpstr>Схема БД</vt:lpstr>
      <vt:lpstr>Основная структура XML</vt:lpstr>
      <vt:lpstr>Визуализация политик</vt:lpstr>
      <vt:lpstr>Результаты</vt:lpstr>
      <vt:lpstr>Апробация результатов</vt:lpstr>
      <vt:lpstr>Дальнейшие планы</vt:lpstr>
      <vt:lpstr>Сравнение затрат на моделирование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политиками контроля доступа на основе ролевой модели</dc:title>
  <dc:creator>Рома</dc:creator>
  <cp:lastModifiedBy>Рома</cp:lastModifiedBy>
  <cp:revision>289</cp:revision>
  <dcterms:created xsi:type="dcterms:W3CDTF">2014-05-24T07:39:13Z</dcterms:created>
  <dcterms:modified xsi:type="dcterms:W3CDTF">2014-05-30T15:00:04Z</dcterms:modified>
</cp:coreProperties>
</file>