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4" r:id="rId2"/>
    <p:sldId id="258" r:id="rId3"/>
    <p:sldId id="268" r:id="rId4"/>
    <p:sldId id="269" r:id="rId5"/>
    <p:sldId id="277" r:id="rId6"/>
    <p:sldId id="266" r:id="rId7"/>
    <p:sldId id="279" r:id="rId8"/>
    <p:sldId id="261" r:id="rId9"/>
    <p:sldId id="276" r:id="rId10"/>
    <p:sldId id="264" r:id="rId11"/>
    <p:sldId id="265" r:id="rId12"/>
    <p:sldId id="273" r:id="rId13"/>
    <p:sldId id="278" r:id="rId14"/>
    <p:sldId id="275" r:id="rId15"/>
    <p:sldId id="267" r:id="rId16"/>
    <p:sldId id="28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62" autoAdjust="0"/>
    <p:restoredTop sz="78505" autoAdjust="0"/>
  </p:normalViewPr>
  <p:slideViewPr>
    <p:cSldViewPr>
      <p:cViewPr>
        <p:scale>
          <a:sx n="69" d="100"/>
          <a:sy n="69" d="100"/>
        </p:scale>
        <p:origin x="-1308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41369-85B6-40E7-80CD-60298B853D8D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7C9B8-5CC3-4B38-BCC4-4BD97B54194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133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Здравствуйте, меня зовут Филатов Владимир и тема</a:t>
            </a:r>
            <a:r>
              <a:rPr lang="ru-RU" baseline="0" dirty="0" smtClean="0"/>
              <a:t> моей работы «Алгоритм ориентирования сверхлегкого БПЛА по данным бортового фото-видеорегистратора.</a:t>
            </a:r>
          </a:p>
          <a:p>
            <a:r>
              <a:rPr lang="ru-RU" baseline="0" dirty="0" smtClean="0"/>
              <a:t> </a:t>
            </a:r>
          </a:p>
          <a:p>
            <a:r>
              <a:rPr lang="ru-RU" baseline="0" dirty="0" smtClean="0"/>
              <a:t>Первые беспилотные летательные аппараты были военными и решали ряд задач таких так: слежение за объектом, разведка территорий,</a:t>
            </a:r>
          </a:p>
          <a:p>
            <a:r>
              <a:rPr lang="ru-RU" baseline="0" dirty="0" smtClean="0"/>
              <a:t>Удар по цели и др. задачи, но со временем, технологии стали удешевляться и </a:t>
            </a:r>
            <a:r>
              <a:rPr lang="ru-RU" baseline="0" dirty="0" err="1" smtClean="0"/>
              <a:t>беспилотники</a:t>
            </a:r>
            <a:r>
              <a:rPr lang="ru-RU" baseline="0" dirty="0" smtClean="0"/>
              <a:t> стали применять в гражданских целях. Их задачи были схожи с первоначальными: «слежение за видами животных, разведка лесных территорий, поиск </a:t>
            </a:r>
            <a:r>
              <a:rPr lang="ru-RU" baseline="0" dirty="0" err="1" smtClean="0"/>
              <a:t>браконеьеров</a:t>
            </a:r>
            <a:r>
              <a:rPr lang="ru-RU" baseline="0" dirty="0" smtClean="0"/>
              <a:t> и др. задачи»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96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Основные</a:t>
            </a:r>
            <a:r>
              <a:rPr lang="ru-RU" baseline="0" dirty="0" smtClean="0"/>
              <a:t> устройства ориентирования БПЛА на данный момент являются датчики систем спутникового наведения, такие как </a:t>
            </a:r>
            <a:r>
              <a:rPr lang="en-US" baseline="0" dirty="0" smtClean="0"/>
              <a:t>GPS </a:t>
            </a:r>
            <a:r>
              <a:rPr lang="ru-RU" baseline="0" dirty="0" smtClean="0"/>
              <a:t>датчики и датчики системы ГЛОНАСС. На БПЛА также для удержания курса и равновесия ставятся различные акселерометры и датчики. Для связи с центром может устанавливаться различное оборудование связи, для решения задач стоит фото-видеорегистратор и др. дополнит. Оборудование.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9575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Какие</a:t>
            </a:r>
            <a:r>
              <a:rPr lang="ru-RU" baseline="0" dirty="0" smtClean="0"/>
              <a:t> на данный момент есть проблемы, связанные с БПЛА.</a:t>
            </a:r>
          </a:p>
          <a:p>
            <a:r>
              <a:rPr lang="ru-RU" baseline="0" dirty="0" smtClean="0"/>
              <a:t>Первое – это то что все БПЛА завязаны на координаты. Доказано, что координаты можно подменить, заменить или модуль </a:t>
            </a:r>
            <a:r>
              <a:rPr lang="ru-RU" baseline="0" dirty="0" err="1" smtClean="0"/>
              <a:t>ситстемы</a:t>
            </a:r>
            <a:r>
              <a:rPr lang="ru-RU" baseline="0" dirty="0" smtClean="0"/>
              <a:t> связи может </a:t>
            </a:r>
            <a:r>
              <a:rPr lang="ru-RU" baseline="0" dirty="0" err="1" smtClean="0"/>
              <a:t>перезагрзиться</a:t>
            </a:r>
            <a:r>
              <a:rPr lang="ru-RU" baseline="0" dirty="0" smtClean="0"/>
              <a:t> или потерять сигнал. В результате этого </a:t>
            </a:r>
            <a:r>
              <a:rPr lang="ru-RU" baseline="0" dirty="0" err="1" smtClean="0"/>
              <a:t>беспилотник</a:t>
            </a:r>
            <a:r>
              <a:rPr lang="ru-RU" baseline="0" dirty="0" smtClean="0"/>
              <a:t> теряет свою ориентацию в пространстве.</a:t>
            </a:r>
          </a:p>
          <a:p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Есть БПЛА, которые летают по снимкам, снятых со спутника,  но быстрое изменение местности и отсутствие систем спутникового наведения может привести к тому, что БПЛА не сможет пролететь второй раз по своему маршруту, он не сможет определять, где он находится, так как местность  может не </a:t>
            </a:r>
            <a:r>
              <a:rPr lang="ru-RU" baseline="0" dirty="0" err="1" smtClean="0"/>
              <a:t>соответсвтвовать</a:t>
            </a:r>
            <a:r>
              <a:rPr lang="ru-RU" baseline="0" dirty="0" smtClean="0"/>
              <a:t> снимкам, которые можно было взять из различных источников. Поэтому ему необходимо составлять свою карту маршрута.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На некоторых территориях отсутствуют хорошие снимки, что приводит к тому, что БПЛА опять должен лететь по </a:t>
            </a:r>
            <a:r>
              <a:rPr lang="en-US" baseline="0" dirty="0" smtClean="0"/>
              <a:t>GPS</a:t>
            </a:r>
          </a:p>
          <a:p>
            <a:endParaRPr lang="en-US" baseline="0" dirty="0" smtClean="0"/>
          </a:p>
          <a:p>
            <a:r>
              <a:rPr lang="ru-RU" baseline="0" dirty="0" smtClean="0"/>
              <a:t>Также нет «языка ориентирования» для БПЛА. Все используют </a:t>
            </a:r>
            <a:r>
              <a:rPr lang="en-US" baseline="0" dirty="0" err="1" smtClean="0"/>
              <a:t>Gps</a:t>
            </a:r>
            <a:r>
              <a:rPr lang="en-US" baseline="0" dirty="0" smtClean="0"/>
              <a:t> </a:t>
            </a:r>
            <a:r>
              <a:rPr lang="ru-RU" baseline="0" dirty="0" smtClean="0"/>
              <a:t>координаты, но никто не использует понятия в терминах объектов. Нельзя сказать лететь БПЛА лететь между объектами, к красному дому и т.п., непонятно, как </a:t>
            </a:r>
            <a:r>
              <a:rPr lang="ru-RU" baseline="0" dirty="0" err="1" smtClean="0"/>
              <a:t>беспилотник</a:t>
            </a:r>
            <a:r>
              <a:rPr lang="ru-RU" baseline="0" dirty="0" smtClean="0"/>
              <a:t> может сам себе формулировать задание в с </a:t>
            </a:r>
            <a:r>
              <a:rPr lang="ru-RU" baseline="0" dirty="0" err="1" smtClean="0"/>
              <a:t>лучае</a:t>
            </a:r>
            <a:r>
              <a:rPr lang="ru-RU" baseline="0" dirty="0" smtClean="0"/>
              <a:t> отсутствия </a:t>
            </a:r>
            <a:r>
              <a:rPr lang="en-US" baseline="0" dirty="0" smtClean="0"/>
              <a:t>GPs</a:t>
            </a:r>
            <a:endParaRPr lang="ru-RU" baseline="0" dirty="0" smtClean="0"/>
          </a:p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120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Какие</a:t>
            </a:r>
            <a:r>
              <a:rPr lang="ru-RU" baseline="0" dirty="0" smtClean="0"/>
              <a:t> сейчас существуют решения ориентирования БПЛА.</a:t>
            </a:r>
          </a:p>
          <a:p>
            <a:r>
              <a:rPr lang="ru-RU" baseline="0" dirty="0" smtClean="0"/>
              <a:t>Первое – это конечно усовершенствование датчиков </a:t>
            </a:r>
            <a:r>
              <a:rPr lang="en-US" baseline="0" dirty="0" smtClean="0"/>
              <a:t>GPS </a:t>
            </a:r>
            <a:r>
              <a:rPr lang="ru-RU" baseline="0" dirty="0" err="1" smtClean="0"/>
              <a:t>Глонасс</a:t>
            </a:r>
            <a:r>
              <a:rPr lang="ru-RU" baseline="0" dirty="0" smtClean="0"/>
              <a:t>. Но эксперты </a:t>
            </a:r>
            <a:r>
              <a:rPr lang="ru-RU" baseline="0" dirty="0" err="1" smtClean="0"/>
              <a:t>полагют</a:t>
            </a:r>
            <a:r>
              <a:rPr lang="ru-RU" baseline="0" dirty="0" smtClean="0"/>
              <a:t>, что сигнал можно подделать.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В 2012 группой исследователей был сделан модуль, который дает координаты и направление </a:t>
            </a:r>
            <a:r>
              <a:rPr lang="ru-RU" baseline="0" dirty="0" err="1" smtClean="0"/>
              <a:t>беспилотника</a:t>
            </a:r>
            <a:r>
              <a:rPr lang="ru-RU" baseline="0" dirty="0" smtClean="0"/>
              <a:t> по известным объектам, но вопрос, кто и как будет определять эти объекты непонятен.</a:t>
            </a:r>
            <a:endParaRPr lang="ru-RU" dirty="0" smtClean="0"/>
          </a:p>
          <a:p>
            <a:endParaRPr lang="ru-RU" baseline="0" dirty="0" smtClean="0"/>
          </a:p>
          <a:p>
            <a:r>
              <a:rPr lang="ru-RU" dirty="0" smtClean="0"/>
              <a:t>Третьим </a:t>
            </a:r>
            <a:r>
              <a:rPr lang="ru-RU" baseline="0" dirty="0" smtClean="0"/>
              <a:t>решением является построение карт с БПЛА путем создания «большой» растровой карты и сравнение снимков с БПЛА со всей местностью карты. Минусом такого решения является то, что сопоставление снимка с картой необходимо делать на отдельном компьютере, так как на процессоре </a:t>
            </a:r>
            <a:r>
              <a:rPr lang="ru-RU" baseline="0" dirty="0" err="1" smtClean="0"/>
              <a:t>беспилотника</a:t>
            </a:r>
            <a:r>
              <a:rPr lang="ru-RU" baseline="0" dirty="0" smtClean="0"/>
              <a:t> это будет происходить долго, так как они летают на маленькой высоте и карта может быть огромной. Поиск по такой карте тоже может быть очень долгим.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Следующее решение – это передача координат с Земли. </a:t>
            </a:r>
            <a:r>
              <a:rPr lang="ru-RU" baseline="0" dirty="0" err="1" smtClean="0"/>
              <a:t>Беспилотник</a:t>
            </a:r>
            <a:r>
              <a:rPr lang="ru-RU" baseline="0" dirty="0" smtClean="0"/>
              <a:t> снимает местность и отсылает снимок на станцию, откуда ему приходит ответ в виде координат.</a:t>
            </a:r>
          </a:p>
          <a:p>
            <a:r>
              <a:rPr lang="ru-RU" baseline="0" dirty="0" smtClean="0"/>
              <a:t>И последнее - ориентирование с помощью цифровой карты высот – получение цифровой карты высот, когда аппарат снижается ниже какой-то высоты.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7681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ru-RU" baseline="0" dirty="0" smtClean="0"/>
              <a:t>Планируем,  что полет осуществляется по одной и той же территории, и такая система должна применяться как вспомогательная система</a:t>
            </a:r>
          </a:p>
          <a:p>
            <a:pPr marL="228600" indent="-228600">
              <a:buAutoNum type="arabicParenR"/>
            </a:pPr>
            <a:r>
              <a:rPr lang="ru-RU" baseline="0" dirty="0" smtClean="0"/>
              <a:t>В отличии от других решений мы планируем обработку данных на борту ( энергопотреблению и количество обрабатываемых данных) </a:t>
            </a:r>
          </a:p>
          <a:p>
            <a:pPr marL="228600" indent="-228600">
              <a:buAutoNum type="arabicParenR"/>
            </a:pPr>
            <a:r>
              <a:rPr lang="ru-RU" dirty="0" smtClean="0"/>
              <a:t>Рассматривая эту задачу, пришли к выводу, что </a:t>
            </a:r>
            <a:r>
              <a:rPr lang="ru-RU" baseline="0" dirty="0" smtClean="0"/>
              <a:t> эта система может помогать уточнять координаты карты.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7895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754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 анализу системы, мною</a:t>
            </a:r>
            <a:r>
              <a:rPr lang="ru-RU" baseline="0" dirty="0" smtClean="0"/>
              <a:t> была предложена возможная система ориентирования БПЛА.</a:t>
            </a:r>
          </a:p>
          <a:p>
            <a:r>
              <a:rPr lang="ru-RU" baseline="0" dirty="0" smtClean="0"/>
              <a:t>Изначально БПЛА летает по маршруту на территории и делает фотографии с привязкой к </a:t>
            </a:r>
            <a:r>
              <a:rPr lang="en-US" baseline="0" dirty="0" smtClean="0"/>
              <a:t>GPS </a:t>
            </a:r>
            <a:r>
              <a:rPr lang="ru-RU" baseline="0" dirty="0" smtClean="0"/>
              <a:t>координатам</a:t>
            </a:r>
          </a:p>
          <a:p>
            <a:r>
              <a:rPr lang="ru-RU" baseline="0" dirty="0" smtClean="0"/>
              <a:t>Дальше мы обрабатываем фотографии и выделяем ярко выраженные четкие </a:t>
            </a:r>
            <a:r>
              <a:rPr lang="ru-RU" baseline="0" dirty="0" err="1" smtClean="0"/>
              <a:t>элемнты</a:t>
            </a:r>
            <a:r>
              <a:rPr lang="ru-RU" baseline="0" dirty="0" smtClean="0"/>
              <a:t>. (озера, </a:t>
            </a:r>
            <a:r>
              <a:rPr lang="ru-RU" baseline="0" dirty="0" err="1" smtClean="0"/>
              <a:t>ручь</a:t>
            </a:r>
            <a:r>
              <a:rPr lang="ru-RU" baseline="0" dirty="0" smtClean="0"/>
              <a:t>, дороги, дома, и </a:t>
            </a:r>
            <a:r>
              <a:rPr lang="ru-RU" baseline="0" dirty="0" err="1" smtClean="0"/>
              <a:t>пр</a:t>
            </a:r>
            <a:r>
              <a:rPr lang="ru-RU" baseline="0" dirty="0" smtClean="0"/>
              <a:t>).</a:t>
            </a:r>
          </a:p>
          <a:p>
            <a:r>
              <a:rPr lang="ru-RU" dirty="0" smtClean="0"/>
              <a:t>Мы</a:t>
            </a:r>
            <a:r>
              <a:rPr lang="ru-RU" baseline="0" dirty="0" smtClean="0"/>
              <a:t> ставим на поле точки, которые мы знаем и составляем таблицу азимутов на ближайшие точки.</a:t>
            </a:r>
          </a:p>
          <a:p>
            <a:r>
              <a:rPr lang="ru-RU" baseline="0" dirty="0" smtClean="0"/>
              <a:t>Эти три пункта являются подготовительной частью системы. Карту можно обновлять раз в период.</a:t>
            </a:r>
          </a:p>
          <a:p>
            <a:r>
              <a:rPr lang="ru-RU" baseline="0" dirty="0" smtClean="0"/>
              <a:t>Работа системы – поиск характерного элемента и после нахождения выбирается один из азимутов и поэтому азимуту мы прибыли к объекту, то мы можем уточнить координаты.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9710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Считаем, что поверхность</a:t>
            </a:r>
            <a:r>
              <a:rPr lang="ru-RU" baseline="0" dirty="0" smtClean="0"/>
              <a:t> Земли параллельна плоскости движения БПЛА. 90 градусов к несущей плоскости крыла.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01084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Координаты объектов</a:t>
            </a:r>
            <a:r>
              <a:rPr lang="ru-RU" baseline="0" dirty="0" smtClean="0"/>
              <a:t> можно определить с помощью методов фотограмметрии, когда на одинаковых снимках </a:t>
            </a:r>
            <a:r>
              <a:rPr lang="ru-RU" baseline="0" dirty="0" err="1" smtClean="0"/>
              <a:t>опеределяются</a:t>
            </a:r>
            <a:r>
              <a:rPr lang="ru-RU" baseline="0" dirty="0" smtClean="0"/>
              <a:t> одинаковые точки объектов. Также при нахождении координат учитываются координаты снимков, углы съемки, характеристики камеры. Для стабилизации полета БПЛА вычисляет эти углы, что можно использовать для решения задачи.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926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Когда мы выделили объекты, необходимо понять, как хранить эти объекты. В основном многие ГИС</a:t>
            </a:r>
            <a:r>
              <a:rPr lang="ru-RU" baseline="0" dirty="0" smtClean="0"/>
              <a:t> хранят данные в следующих форматах:</a:t>
            </a:r>
          </a:p>
          <a:p>
            <a:r>
              <a:rPr lang="ru-RU" baseline="0" dirty="0" smtClean="0"/>
              <a:t>   Растровые данные – обычные таблицы данных в ячейках – они занимают больше места и их необходимо долго обрабатывать, так как приходится перебирать всю таблицу</a:t>
            </a:r>
          </a:p>
          <a:p>
            <a:r>
              <a:rPr lang="ru-RU" baseline="0" dirty="0" smtClean="0"/>
              <a:t>   Векторные данные – хранятся в виде набора точек, они наоборот занимают меньше места.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В качестве системы хранения были выбраны </a:t>
            </a:r>
            <a:r>
              <a:rPr lang="ru-RU" baseline="0" dirty="0" err="1" smtClean="0"/>
              <a:t>шейп</a:t>
            </a:r>
            <a:r>
              <a:rPr lang="ru-RU" baseline="0" dirty="0" smtClean="0"/>
              <a:t>-файлы, это по сути векторный формат хранения, где к каждому объекту можно добавить и такие файлы можно открыть в различных редакторах описание объекта.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760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Здесь про структура</a:t>
            </a:r>
            <a:r>
              <a:rPr lang="ru-RU" baseline="0" dirty="0" smtClean="0"/>
              <a:t> файла.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5661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Также</a:t>
            </a:r>
            <a:r>
              <a:rPr lang="ru-RU" baseline="0" dirty="0" smtClean="0"/>
              <a:t> был описан начальный язык ориентирования БПЛА.</a:t>
            </a:r>
          </a:p>
          <a:p>
            <a:r>
              <a:rPr lang="ru-RU" baseline="0" dirty="0" smtClean="0"/>
              <a:t>Основным понятием является объект – объект, который имеет контур, уникальное название (или набор данных), различный набор дополнительных данных. Маршрут описывался в терминах объектов – Объект азимут на объект №2, объект №2 – азимут на объект №3 и т.д.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84577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ходе</a:t>
            </a:r>
            <a:r>
              <a:rPr lang="ru-RU" baseline="0" dirty="0" smtClean="0"/>
              <a:t> работы был написан эмулятор движения по заданному маршруту, описанному на предыдущем слайде. В качестве входных данных были взяты изображения простых объектов отличающихся друг от друга.  Также был сформировано «полетное задание» в виде крест – азимут на прямоугольник, </a:t>
            </a:r>
            <a:r>
              <a:rPr lang="ru-RU" baseline="0" dirty="0" err="1" smtClean="0"/>
              <a:t>прямугольник</a:t>
            </a:r>
            <a:r>
              <a:rPr lang="ru-RU" baseline="0" dirty="0" smtClean="0"/>
              <a:t> – азимут на треугольник и т.д. В режиме реального времени, компьютер обрабатывал информацию, </a:t>
            </a:r>
            <a:r>
              <a:rPr lang="ru-RU" baseline="0" dirty="0" err="1" smtClean="0"/>
              <a:t>поступаемую</a:t>
            </a:r>
            <a:r>
              <a:rPr lang="ru-RU" baseline="0" dirty="0" smtClean="0"/>
              <a:t> с камеры, и ждал </a:t>
            </a:r>
            <a:r>
              <a:rPr lang="ru-RU" baseline="0" dirty="0" err="1" smtClean="0"/>
              <a:t>появляение</a:t>
            </a:r>
            <a:r>
              <a:rPr lang="ru-RU" baseline="0" dirty="0" smtClean="0"/>
              <a:t> нужного контура и после этого выводил на консоль азимут на следующий объект.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6256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r>
              <a:rPr lang="ru-RU" baseline="0" dirty="0" smtClean="0"/>
              <a:t> на слайде.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C9B8-5CC3-4B38-BCC4-4BD97B54194E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971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2280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85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0293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8398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8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756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9425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737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3063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5597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3038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B1592-CAA1-463B-A762-5F116584BFB5}" type="datetimeFigureOut">
              <a:rPr lang="ru-RU" smtClean="0"/>
              <a:pPr/>
              <a:t>01.06.2014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CBFDA-7DBD-4C6D-BEA0-202605EC684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05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799" y="1556792"/>
            <a:ext cx="8319655" cy="1470025"/>
          </a:xfrm>
        </p:spPr>
        <p:txBody>
          <a:bodyPr>
            <a:noAutofit/>
          </a:bodyPr>
          <a:lstStyle/>
          <a:p>
            <a:r>
              <a:rPr lang="ru-RU" sz="4000" dirty="0"/>
              <a:t>Алгоритм ориентирования </a:t>
            </a:r>
            <a:r>
              <a:rPr lang="ru-RU" sz="4000" dirty="0" smtClean="0"/>
              <a:t>сверхлёгкого </a:t>
            </a:r>
            <a:r>
              <a:rPr lang="ru-RU" sz="4000" dirty="0"/>
              <a:t>БПЛА по данным бортового фото-видеорегистратора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Филатов Владимир, 545 гр.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Научный руководитель: 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стажер-исследователь каф. СП , </a:t>
            </a:r>
            <a:r>
              <a:rPr lang="ru-RU" sz="2400" dirty="0" err="1" smtClean="0">
                <a:solidFill>
                  <a:schemeClr val="tx1"/>
                </a:solidFill>
              </a:rPr>
              <a:t>к.ф-м.н</a:t>
            </a:r>
            <a:r>
              <a:rPr lang="ru-RU" sz="2400" dirty="0" smtClean="0">
                <a:solidFill>
                  <a:schemeClr val="tx1"/>
                </a:solidFill>
              </a:rPr>
              <a:t>. </a:t>
            </a:r>
            <a:r>
              <a:rPr lang="ru-RU" sz="2400" dirty="0" err="1" smtClean="0">
                <a:solidFill>
                  <a:schemeClr val="tx1"/>
                </a:solidFill>
              </a:rPr>
              <a:t>Амелин</a:t>
            </a:r>
            <a:r>
              <a:rPr lang="ru-RU" sz="2400" dirty="0" smtClean="0">
                <a:solidFill>
                  <a:schemeClr val="tx1"/>
                </a:solidFill>
              </a:rPr>
              <a:t> К.С.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Рецензент: 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аспирант кафедры СП, Григорьев А.В.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75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Оборудование для ориентирования БПЛА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r>
              <a:rPr lang="ru-RU" sz="3300" dirty="0" smtClean="0"/>
              <a:t>Основные устройства ориентирования легкого БПЛА</a:t>
            </a:r>
          </a:p>
          <a:p>
            <a:pPr marL="457200" lvl="1" indent="0">
              <a:buNone/>
            </a:pPr>
            <a:r>
              <a:rPr lang="ru-RU" dirty="0" smtClean="0"/>
              <a:t>Система навигации</a:t>
            </a:r>
            <a:endParaRPr lang="en-US" dirty="0" smtClean="0"/>
          </a:p>
          <a:p>
            <a:pPr lvl="1"/>
            <a:r>
              <a:rPr lang="en-US" sz="2400" dirty="0" smtClean="0"/>
              <a:t>GPS </a:t>
            </a:r>
            <a:r>
              <a:rPr lang="ru-RU" sz="2400" dirty="0" smtClean="0"/>
              <a:t>приемник</a:t>
            </a:r>
          </a:p>
          <a:p>
            <a:pPr lvl="1"/>
            <a:r>
              <a:rPr lang="ru-RU" sz="2400" dirty="0" smtClean="0"/>
              <a:t>ГЛОНАСС приемник</a:t>
            </a:r>
            <a:endParaRPr lang="ru-RU" dirty="0" smtClean="0"/>
          </a:p>
          <a:p>
            <a:pPr marL="57150" indent="0">
              <a:buNone/>
            </a:pPr>
            <a:r>
              <a:rPr lang="ru-RU" sz="2600" dirty="0"/>
              <a:t> </a:t>
            </a:r>
            <a:r>
              <a:rPr lang="ru-RU" sz="2600" dirty="0" smtClean="0"/>
              <a:t>    </a:t>
            </a:r>
            <a:r>
              <a:rPr lang="ru-RU" sz="2800" dirty="0" smtClean="0"/>
              <a:t>Инерциальная система</a:t>
            </a:r>
            <a:endParaRPr lang="en-US" sz="2800" dirty="0" smtClean="0"/>
          </a:p>
          <a:p>
            <a:pPr lvl="1"/>
            <a:r>
              <a:rPr lang="ru-RU" sz="2400" dirty="0" smtClean="0"/>
              <a:t>Высотомер</a:t>
            </a:r>
          </a:p>
          <a:p>
            <a:pPr lvl="1"/>
            <a:r>
              <a:rPr lang="ru-RU" sz="2400" dirty="0" smtClean="0"/>
              <a:t>Гироскоп</a:t>
            </a:r>
          </a:p>
          <a:p>
            <a:pPr lvl="1"/>
            <a:r>
              <a:rPr lang="ru-RU" sz="2400" dirty="0" smtClean="0"/>
              <a:t>Акселерометр</a:t>
            </a:r>
          </a:p>
          <a:p>
            <a:pPr lvl="1"/>
            <a:r>
              <a:rPr lang="ru-RU" sz="2400" dirty="0" smtClean="0"/>
              <a:t>Магнитометр</a:t>
            </a:r>
          </a:p>
          <a:p>
            <a:r>
              <a:rPr lang="ru-RU" sz="3300" dirty="0" smtClean="0"/>
              <a:t>Доп. оборудование</a:t>
            </a:r>
          </a:p>
          <a:p>
            <a:pPr lvl="1"/>
            <a:r>
              <a:rPr lang="ru-RU" dirty="0"/>
              <a:t>Оборудование </a:t>
            </a:r>
            <a:r>
              <a:rPr lang="ru-RU" dirty="0" smtClean="0"/>
              <a:t>связи</a:t>
            </a:r>
          </a:p>
          <a:p>
            <a:pPr lvl="1"/>
            <a:r>
              <a:rPr lang="ru-RU" dirty="0" smtClean="0"/>
              <a:t>Фото-видеорегистратор 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ru-RU" dirty="0" smtClean="0"/>
          </a:p>
          <a:p>
            <a:pPr lvl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91891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Проблемы позиционирования БПЛА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Выход из строя приемника ГЛОНАСС</a:t>
            </a:r>
            <a:r>
              <a:rPr lang="en-US" sz="2800" dirty="0" smtClean="0"/>
              <a:t>/GPS; </a:t>
            </a:r>
            <a:endParaRPr lang="ru-RU" sz="2800" dirty="0" smtClean="0"/>
          </a:p>
          <a:p>
            <a:r>
              <a:rPr lang="ru-RU" sz="2800" dirty="0" smtClean="0"/>
              <a:t>Получение данных ГЛОНАСС</a:t>
            </a:r>
            <a:r>
              <a:rPr lang="en-US" sz="2800" dirty="0" smtClean="0"/>
              <a:t>/GPS </a:t>
            </a:r>
            <a:r>
              <a:rPr lang="ru-RU" sz="2800" dirty="0" smtClean="0"/>
              <a:t>с ошибками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Подмена или потеря сигнала спутниковой системы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Отсутствие актуальных снимков местности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Не точная привязка местности к координатам (актуальна при полете на низкой высоте)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Отсутствие видимых </a:t>
            </a:r>
            <a:r>
              <a:rPr lang="ru-RU" sz="2800" dirty="0"/>
              <a:t>наземных опорных </a:t>
            </a:r>
            <a:r>
              <a:rPr lang="ru-RU" sz="2800" dirty="0" smtClean="0"/>
              <a:t>точек 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69901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Существующие варианты увеличения точности позиционирования БПЛА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Введение поправок в сигнал ГЛОНАСС</a:t>
            </a:r>
            <a:r>
              <a:rPr lang="en-US" sz="2800" dirty="0" smtClean="0"/>
              <a:t>/GPS;</a:t>
            </a:r>
            <a:endParaRPr lang="ru-RU" sz="2800" dirty="0" smtClean="0"/>
          </a:p>
          <a:p>
            <a:r>
              <a:rPr lang="ru-RU" sz="2800" dirty="0" smtClean="0"/>
              <a:t>Ориентирование по трем </a:t>
            </a:r>
            <a:r>
              <a:rPr lang="ru-RU" sz="2800" dirty="0"/>
              <a:t>объектам с известными </a:t>
            </a:r>
            <a:r>
              <a:rPr lang="ru-RU" sz="2800" dirty="0" smtClean="0"/>
              <a:t>координатами;</a:t>
            </a:r>
          </a:p>
          <a:p>
            <a:r>
              <a:rPr lang="ru-RU" sz="2800" dirty="0" smtClean="0"/>
              <a:t>Построение карт по фотографиям, сделанным с борта БПЛА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Уточнение координат</a:t>
            </a:r>
            <a:r>
              <a:rPr lang="en-US" sz="2800" dirty="0" smtClean="0"/>
              <a:t> </a:t>
            </a:r>
            <a:r>
              <a:rPr lang="ru-RU" sz="2800" dirty="0" smtClean="0"/>
              <a:t>местоположения БПЛА по снимку с бортовой камеры и последующей обработкой их на базовой станции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/>
              <a:t>Ориентирование </a:t>
            </a:r>
            <a:r>
              <a:rPr lang="ru-RU" sz="2800" dirty="0" smtClean="0"/>
              <a:t>с помощью карт рельефа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098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Постановка задачи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sz="2800" dirty="0" smtClean="0"/>
              <a:t>	Разработка системы, обеспечивающей ориентирование легких БПЛА с помощью бортового фото-видеорегистратора</a:t>
            </a:r>
            <a:r>
              <a:rPr lang="ru-RU" sz="2800" dirty="0"/>
              <a:t> </a:t>
            </a:r>
            <a:r>
              <a:rPr lang="ru-RU" sz="2800" dirty="0" smtClean="0"/>
              <a:t>с обработкой данных на борту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24047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1872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Методы ориентирования человека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81" y="1052736"/>
            <a:ext cx="2948994" cy="1819951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07" y="2276872"/>
            <a:ext cx="3808947" cy="316835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492896"/>
            <a:ext cx="3024336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1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Предложенная система ориентирования БПЛА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/>
              <a:t>Облет территории для получения актуальных снимков и выделения на них характерных объектов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Привязка выделенных объектов к топографическим данным местности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Составление карты местности с нанесением выделенных объектов</a:t>
            </a:r>
            <a:r>
              <a:rPr lang="en-US" sz="2800" dirty="0" smtClean="0"/>
              <a:t>;</a:t>
            </a:r>
          </a:p>
          <a:p>
            <a:r>
              <a:rPr lang="ru-RU" sz="2800" dirty="0" smtClean="0"/>
              <a:t>Составление таблицы азимутов для направлений от одних выделенных объектов до других</a:t>
            </a:r>
            <a:r>
              <a:rPr lang="en-US" sz="2800" dirty="0" smtClean="0"/>
              <a:t>;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Запуск алгоритма поиска выделенных объектов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r>
              <a:rPr lang="ru-RU" sz="2800" dirty="0" smtClean="0"/>
              <a:t>Создание маршрутов на основе разработанной карты и таблицы азимутов </a:t>
            </a:r>
            <a:endParaRPr lang="en-US" sz="28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55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Составление карты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Съемка под углом 90 градусов к поверхности </a:t>
            </a:r>
            <a:r>
              <a:rPr lang="ru-RU" sz="2800" dirty="0" smtClean="0"/>
              <a:t>земли	</a:t>
            </a:r>
            <a:endParaRPr lang="ru-RU" sz="2800" dirty="0" smtClean="0"/>
          </a:p>
          <a:p>
            <a:r>
              <a:rPr lang="ru-RU" sz="2800" dirty="0" smtClean="0"/>
              <a:t>Ориентирование фотографий на север</a:t>
            </a:r>
          </a:p>
          <a:p>
            <a:r>
              <a:rPr lang="ru-RU" sz="2800" dirty="0" smtClean="0"/>
              <a:t>Выделение</a:t>
            </a:r>
            <a:r>
              <a:rPr lang="en-US" sz="2800" dirty="0" smtClean="0"/>
              <a:t> </a:t>
            </a:r>
            <a:r>
              <a:rPr lang="ru-RU" sz="2800" dirty="0" smtClean="0"/>
              <a:t>интересующих областей </a:t>
            </a:r>
            <a:r>
              <a:rPr lang="en-US" sz="2800" dirty="0" smtClean="0"/>
              <a:t> </a:t>
            </a:r>
            <a:r>
              <a:rPr lang="ru-RU" sz="2800" dirty="0" smtClean="0"/>
              <a:t>на снимках (дома, дороги, выжженные поля, и др. выделяющиеся объекты)</a:t>
            </a:r>
          </a:p>
          <a:p>
            <a:r>
              <a:rPr lang="ru-RU" sz="2800" dirty="0" smtClean="0"/>
              <a:t>Создание обучающего множества шаблонов с помощью </a:t>
            </a:r>
            <a:r>
              <a:rPr lang="en-US" sz="2800" dirty="0" err="1" smtClean="0"/>
              <a:t>OpenCV</a:t>
            </a:r>
            <a:endParaRPr lang="ru-RU" sz="2800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148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7728"/>
            <a:ext cx="5024090" cy="360540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5760"/>
            <a:ext cx="864096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Координаты объектов</a:t>
            </a:r>
            <a:endParaRPr lang="ru-RU" sz="3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097229"/>
            <a:ext cx="3588534" cy="362791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297428" y="2459849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Рис 2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23528" y="2644515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Рис 1.</a:t>
            </a:r>
            <a:endParaRPr lang="ru-RU" dirty="0"/>
          </a:p>
        </p:txBody>
      </p:sp>
      <p:pic>
        <p:nvPicPr>
          <p:cNvPr id="1030" name="Picture 6" descr="Снимок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25144"/>
            <a:ext cx="7817856" cy="1963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098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Хранение объектов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Растровые данные</a:t>
            </a:r>
          </a:p>
          <a:p>
            <a:pPr lvl="1"/>
            <a:r>
              <a:rPr lang="ru-RU" sz="2400" dirty="0" smtClean="0"/>
              <a:t>Занимают больше места</a:t>
            </a:r>
          </a:p>
          <a:p>
            <a:pPr lvl="1"/>
            <a:r>
              <a:rPr lang="ru-RU" sz="2400" dirty="0" smtClean="0"/>
              <a:t>Долго обрабатывать</a:t>
            </a:r>
          </a:p>
          <a:p>
            <a:r>
              <a:rPr lang="ru-RU" sz="2800" dirty="0" smtClean="0"/>
              <a:t>Векторные данные</a:t>
            </a:r>
          </a:p>
          <a:p>
            <a:pPr lvl="1"/>
            <a:r>
              <a:rPr lang="ru-RU" sz="2400" dirty="0" smtClean="0"/>
              <a:t>Занимают меньше места</a:t>
            </a:r>
          </a:p>
          <a:p>
            <a:pPr lvl="1"/>
            <a:r>
              <a:rPr lang="ru-RU" sz="2400" dirty="0" smtClean="0"/>
              <a:t>Быстро обрабатывать</a:t>
            </a:r>
          </a:p>
          <a:p>
            <a:r>
              <a:rPr lang="en-US" sz="2800" dirty="0" err="1" smtClean="0"/>
              <a:t>Shapefiles</a:t>
            </a:r>
            <a:r>
              <a:rPr lang="en-US" dirty="0" smtClean="0"/>
              <a:t>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62688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/>
          <a:lstStyle/>
          <a:p>
            <a:r>
              <a:rPr lang="en-US" dirty="0" err="1" smtClean="0"/>
              <a:t>Shapefile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.</a:t>
            </a:r>
            <a:r>
              <a:rPr lang="en-US" sz="2800" dirty="0" err="1"/>
              <a:t>shp</a:t>
            </a:r>
            <a:r>
              <a:rPr lang="en-US" sz="2800" dirty="0"/>
              <a:t> </a:t>
            </a:r>
            <a:r>
              <a:rPr lang="en-US" sz="2800" dirty="0" smtClean="0"/>
              <a:t>—</a:t>
            </a:r>
            <a:r>
              <a:rPr lang="ru-RU" sz="2800" dirty="0" smtClean="0"/>
              <a:t> формат для хранения геометрии</a:t>
            </a:r>
          </a:p>
          <a:p>
            <a:r>
              <a:rPr lang="en-US" sz="2800" dirty="0" smtClean="0"/>
              <a:t>.</a:t>
            </a:r>
            <a:r>
              <a:rPr lang="en-US" sz="2800" dirty="0" err="1" smtClean="0"/>
              <a:t>shx</a:t>
            </a:r>
            <a:r>
              <a:rPr lang="en-US" sz="2800" dirty="0"/>
              <a:t> — </a:t>
            </a:r>
            <a:r>
              <a:rPr lang="ru-RU" sz="2800" dirty="0" smtClean="0"/>
              <a:t>файл связи между </a:t>
            </a:r>
            <a:r>
              <a:rPr lang="en-US" sz="2800" dirty="0" smtClean="0"/>
              <a:t>.dbf </a:t>
            </a:r>
            <a:r>
              <a:rPr lang="ru-RU" sz="2800" dirty="0" smtClean="0"/>
              <a:t>и </a:t>
            </a:r>
            <a:r>
              <a:rPr lang="en-US" sz="2800" dirty="0" smtClean="0"/>
              <a:t>.</a:t>
            </a:r>
            <a:r>
              <a:rPr lang="en-US" sz="2800" dirty="0" err="1" smtClean="0"/>
              <a:t>shp</a:t>
            </a:r>
            <a:endParaRPr lang="en-US" sz="2800" dirty="0"/>
          </a:p>
          <a:p>
            <a:r>
              <a:rPr lang="en-US" sz="2800" dirty="0"/>
              <a:t>.dbf — </a:t>
            </a:r>
            <a:r>
              <a:rPr lang="ru-RU" sz="2800" dirty="0" smtClean="0"/>
              <a:t>файл для хранения информации об атрибутах объекта геометрии из файла </a:t>
            </a:r>
            <a:r>
              <a:rPr lang="en-US" sz="2800" dirty="0" smtClean="0"/>
              <a:t>.</a:t>
            </a:r>
            <a:r>
              <a:rPr lang="en-US" sz="2800" dirty="0" err="1" smtClean="0"/>
              <a:t>shp</a:t>
            </a:r>
            <a:endParaRPr lang="en-US" sz="2800" dirty="0"/>
          </a:p>
          <a:p>
            <a:r>
              <a:rPr lang="ru-RU" sz="2800" dirty="0" smtClean="0"/>
              <a:t>Хранение геометрии объектов в файле:</a:t>
            </a:r>
          </a:p>
          <a:p>
            <a:pPr marL="971550" lvl="1" indent="-514350">
              <a:buAutoNum type="arabicParenR"/>
            </a:pPr>
            <a:r>
              <a:rPr lang="ru-RU" dirty="0" smtClean="0"/>
              <a:t>В виде набора геометрических фигур</a:t>
            </a:r>
          </a:p>
          <a:p>
            <a:pPr marL="971550" lvl="1" indent="-514350">
              <a:buAutoNum type="arabicParenR"/>
            </a:pPr>
            <a:r>
              <a:rPr lang="ru-RU" dirty="0" smtClean="0"/>
              <a:t>В виде выпуклой (или невыпуклой) оболочки точек </a:t>
            </a:r>
          </a:p>
          <a:p>
            <a:r>
              <a:rPr lang="ru-RU" dirty="0" smtClean="0"/>
              <a:t>Готовые библиотеки: </a:t>
            </a:r>
            <a:r>
              <a:rPr lang="en-US" b="1" dirty="0" err="1"/>
              <a:t>Shapefile</a:t>
            </a:r>
            <a:r>
              <a:rPr lang="en-US" b="1" dirty="0"/>
              <a:t> C Library</a:t>
            </a:r>
          </a:p>
        </p:txBody>
      </p:sp>
    </p:spTree>
    <p:extLst>
      <p:ext uri="{BB962C8B-B14F-4D97-AF65-F5344CB8AC3E}">
        <p14:creationId xmlns:p14="http://schemas.microsoft.com/office/powerpoint/2010/main" val="168640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Язык составления маршрута по шаблону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ru-RU" dirty="0" smtClean="0"/>
              <a:t>Каждый объект имеет уникальное название</a:t>
            </a:r>
          </a:p>
          <a:p>
            <a:pPr marL="457200" lvl="1" indent="0">
              <a:buNone/>
            </a:pPr>
            <a:r>
              <a:rPr lang="ru-RU" dirty="0" smtClean="0"/>
              <a:t>Таблица азимутов:</a:t>
            </a:r>
          </a:p>
          <a:p>
            <a:pPr lvl="1"/>
            <a:r>
              <a:rPr lang="ru-RU" dirty="0" smtClean="0"/>
              <a:t>Объект №1 – азимут на объект №2</a:t>
            </a:r>
          </a:p>
          <a:p>
            <a:pPr lvl="1"/>
            <a:r>
              <a:rPr lang="ru-RU" dirty="0" smtClean="0"/>
              <a:t>Объект №2 – азимут на объект №3</a:t>
            </a:r>
          </a:p>
          <a:p>
            <a:pPr lvl="1"/>
            <a:r>
              <a:rPr lang="ru-RU" dirty="0" smtClean="0"/>
              <a:t>…</a:t>
            </a:r>
          </a:p>
          <a:p>
            <a:pPr lvl="1"/>
            <a:r>
              <a:rPr lang="ru-RU" dirty="0" smtClean="0"/>
              <a:t>Аварийный  азимут</a:t>
            </a:r>
          </a:p>
          <a:p>
            <a:pPr marL="0" indent="0">
              <a:buNone/>
            </a:pPr>
            <a:r>
              <a:rPr lang="ru-RU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05026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Поиск по карте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82833"/>
            <a:ext cx="2952328" cy="247995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448" y="4064683"/>
            <a:ext cx="2764904" cy="2532669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457200" y="1052736"/>
            <a:ext cx="8507288" cy="525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Вычисляем азимут на ближайший ориентир</a:t>
            </a:r>
          </a:p>
          <a:p>
            <a:r>
              <a:rPr lang="ru-RU" sz="2800" dirty="0" smtClean="0"/>
              <a:t>Достаем нужный шаблон</a:t>
            </a:r>
          </a:p>
          <a:p>
            <a:r>
              <a:rPr lang="ru-RU" sz="2800" dirty="0" smtClean="0"/>
              <a:t>Ориентируем снимки «на север»</a:t>
            </a:r>
          </a:p>
          <a:p>
            <a:r>
              <a:rPr lang="ru-RU" sz="2800" dirty="0" smtClean="0"/>
              <a:t>Преобразуем фотографии как шаблон</a:t>
            </a:r>
          </a:p>
          <a:p>
            <a:r>
              <a:rPr lang="ru-RU" sz="2800" dirty="0" smtClean="0"/>
              <a:t>С помощью каскадного классификатора ищем соответствие на фотографии	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6667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 Эмуляция работы алгоритма</a:t>
            </a:r>
            <a:endParaRPr lang="ru-RU" sz="36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6291829" cy="3965910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921" y="1556792"/>
            <a:ext cx="1800200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247" y="3440519"/>
            <a:ext cx="1800200" cy="1708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714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Результат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Разработана система для ориентирования БПЛА по данным бортового фото-видеорегистратора</a:t>
            </a:r>
            <a:r>
              <a:rPr lang="en-US" sz="2800" dirty="0" smtClean="0"/>
              <a:t>:</a:t>
            </a:r>
            <a:endParaRPr lang="ru-RU" sz="2800" dirty="0" smtClean="0"/>
          </a:p>
          <a:p>
            <a:r>
              <a:rPr lang="ru-RU" sz="2800" dirty="0"/>
              <a:t>А</a:t>
            </a:r>
            <a:r>
              <a:rPr lang="ru-RU" sz="2800" dirty="0" smtClean="0"/>
              <a:t>лгоритм составления карты шаблонов</a:t>
            </a:r>
          </a:p>
          <a:p>
            <a:r>
              <a:rPr lang="ru-RU" sz="2800" dirty="0" smtClean="0"/>
              <a:t>Исследованы методы хранения данных в ГИС</a:t>
            </a:r>
          </a:p>
          <a:p>
            <a:r>
              <a:rPr lang="ru-RU" sz="2800" dirty="0" smtClean="0"/>
              <a:t>Алгоритм поиска </a:t>
            </a:r>
            <a:r>
              <a:rPr lang="ru-RU" sz="2800" dirty="0"/>
              <a:t>ш</a:t>
            </a:r>
            <a:r>
              <a:rPr lang="ru-RU" sz="2800" dirty="0" smtClean="0"/>
              <a:t>аблонов на фотоснимках</a:t>
            </a:r>
          </a:p>
          <a:p>
            <a:r>
              <a:rPr lang="ru-RU" sz="2800" dirty="0" smtClean="0"/>
              <a:t>Алгоритм составления маршрутов по ориентирам</a:t>
            </a:r>
          </a:p>
          <a:p>
            <a:r>
              <a:rPr lang="ru-RU" sz="2800" dirty="0" smtClean="0"/>
              <a:t>Разработан прототип системы для навигации полета легкого БПЛА в ручном режиме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18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Заключение</a:t>
            </a:r>
            <a:endParaRPr lang="ru-RU" sz="3600" dirty="0"/>
          </a:p>
        </p:txBody>
      </p:sp>
      <p:pic>
        <p:nvPicPr>
          <p:cNvPr id="4" name="Мой фильм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 cstate="print"/>
          <a:srcRect l="373" t="2" r="18702" b="27615"/>
          <a:stretch/>
        </p:blipFill>
        <p:spPr>
          <a:xfrm>
            <a:off x="467545" y="906333"/>
            <a:ext cx="8455004" cy="4970939"/>
          </a:xfrm>
        </p:spPr>
      </p:pic>
    </p:spTree>
    <p:extLst>
      <p:ext uri="{BB962C8B-B14F-4D97-AF65-F5344CB8AC3E}">
        <p14:creationId xmlns:p14="http://schemas.microsoft.com/office/powerpoint/2010/main" val="50079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8562</TotalTime>
  <Words>1377</Words>
  <Application>Microsoft Office PowerPoint</Application>
  <PresentationFormat>Экран (4:3)</PresentationFormat>
  <Paragraphs>148</Paragraphs>
  <Slides>16</Slides>
  <Notes>14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Алгоритм ориентирования сверхлёгкого БПЛА по данным бортового фото-видеорегистратора</vt:lpstr>
      <vt:lpstr>Оборудование для ориентирования БПЛА</vt:lpstr>
      <vt:lpstr>Проблемы позиционирования БПЛА</vt:lpstr>
      <vt:lpstr>Существующие варианты увеличения точности позиционирования БПЛА</vt:lpstr>
      <vt:lpstr>Постановка задачи</vt:lpstr>
      <vt:lpstr>Методы ориентирования человека</vt:lpstr>
      <vt:lpstr>Предложенная система ориентирования БПЛА</vt:lpstr>
      <vt:lpstr>Составление карты</vt:lpstr>
      <vt:lpstr>Координаты объектов</vt:lpstr>
      <vt:lpstr>Хранение объектов</vt:lpstr>
      <vt:lpstr>Shapefile</vt:lpstr>
      <vt:lpstr>Язык составления маршрута по шаблону</vt:lpstr>
      <vt:lpstr>Поиск по карте</vt:lpstr>
      <vt:lpstr> Эмуляция работы алгоритма</vt:lpstr>
      <vt:lpstr>Результат</vt:lpstr>
      <vt:lpstr>Заключение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 ориентирования сверхлёгкого БПЛА по данным бортового фото-видеорегистратора</dc:title>
  <dc:creator>Dima</dc:creator>
  <cp:lastModifiedBy>vova</cp:lastModifiedBy>
  <cp:revision>108</cp:revision>
  <dcterms:created xsi:type="dcterms:W3CDTF">2014-03-28T09:43:53Z</dcterms:created>
  <dcterms:modified xsi:type="dcterms:W3CDTF">2014-06-01T10:55:17Z</dcterms:modified>
</cp:coreProperties>
</file>