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25"/>
  </p:notesMasterIdLst>
  <p:sldIdLst>
    <p:sldId id="256" r:id="rId2"/>
    <p:sldId id="257" r:id="rId3"/>
    <p:sldId id="258" r:id="rId4"/>
    <p:sldId id="264" r:id="rId5"/>
    <p:sldId id="265" r:id="rId6"/>
    <p:sldId id="270" r:id="rId7"/>
    <p:sldId id="271" r:id="rId8"/>
    <p:sldId id="272" r:id="rId9"/>
    <p:sldId id="273" r:id="rId10"/>
    <p:sldId id="260" r:id="rId11"/>
    <p:sldId id="274" r:id="rId12"/>
    <p:sldId id="261" r:id="rId13"/>
    <p:sldId id="275" r:id="rId14"/>
    <p:sldId id="266" r:id="rId15"/>
    <p:sldId id="276" r:id="rId16"/>
    <p:sldId id="267" r:id="rId17"/>
    <p:sldId id="279" r:id="rId18"/>
    <p:sldId id="277" r:id="rId19"/>
    <p:sldId id="268" r:id="rId20"/>
    <p:sldId id="280" r:id="rId21"/>
    <p:sldId id="278" r:id="rId22"/>
    <p:sldId id="262" r:id="rId23"/>
    <p:sldId id="263" r:id="rId2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009" autoAdjust="0"/>
    <p:restoredTop sz="74651" autoAdjust="0"/>
  </p:normalViewPr>
  <p:slideViewPr>
    <p:cSldViewPr snapToGrid="0">
      <p:cViewPr varScale="1">
        <p:scale>
          <a:sx n="87" d="100"/>
          <a:sy n="87" d="100"/>
        </p:scale>
        <p:origin x="2286" y="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09B35C1-9D05-420A-97D0-DF883904A8EA}" type="datetimeFigureOut">
              <a:rPr lang="ru-RU" smtClean="0"/>
              <a:pPr/>
              <a:t>01.06.2014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0D4AAAE-DF9A-4761-A5DA-1968CA327F7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7500403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Приветствие.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Компиляторы решают задачу перевода языка высокого уровня в представление, которое может быть выполнено ЭВМ. Ошибки в компиляторах приводят к тому, что программы на исходном языке транслируются в исполняемые модули, поведение которых отличается от поведения, определяемого семантикой исходной программы. Такого рода ошибки очень сложно выявлять и исправлять, их наличие ставит под сомнение качество компонент, для генерации которых использовался компилятор. Можно с уверенностью утверждать, что корректность работы компилятора языка программирования является необходимым условием надежной работы любого программного обеспечения, реализованного с </a:t>
            </a:r>
            <a:r>
              <a:rPr lang="ru-RU" sz="1200" kern="120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его помощью.</a:t>
            </a:r>
            <a:endParaRPr lang="ru-RU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D4AAAE-DF9A-4761-A5DA-1968CA327F76}" type="slidenum">
              <a:rPr lang="ru-RU" smtClean="0"/>
              <a:pPr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3711511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В качестве инструментального компилятора мной использовался </a:t>
            </a:r>
            <a:r>
              <a:rPr lang="ru-RU" sz="1200" b="0" i="0" u="none" strike="noStrike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Codegen</a:t>
            </a:r>
            <a:r>
              <a:rPr lang="ru-RU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- продукт, разработанный сотрудниками ЗАО «Ланит-Терком» 22 года назад и представляющий собой </a:t>
            </a:r>
            <a:r>
              <a:rPr lang="ru-RU" sz="1200" b="0" i="0" u="none" strike="noStrike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многоплатформенный</a:t>
            </a:r>
            <a:r>
              <a:rPr lang="ru-RU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компилятор языка</a:t>
            </a:r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ru-RU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разработки бизнес-приложений </a:t>
            </a:r>
            <a:r>
              <a:rPr lang="ru-RU" sz="1200" b="0" i="0" u="none" strike="noStrike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RulesLanguage</a:t>
            </a:r>
            <a:r>
              <a:rPr lang="ru-RU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в языки C, </a:t>
            </a:r>
            <a:r>
              <a:rPr lang="ru-RU" sz="1200" b="0" i="0" u="none" strike="noStrike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Java</a:t>
            </a:r>
            <a:r>
              <a:rPr lang="ru-RU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</a:t>
            </a:r>
            <a:r>
              <a:rPr lang="ru-RU" sz="1200" b="0" i="0" u="none" strike="noStrike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Cobol</a:t>
            </a:r>
            <a:r>
              <a:rPr lang="ru-RU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C# и некоторые другие. Для этого компилятора большим числом людей было написано 14000 тестов и приложение </a:t>
            </a:r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Tester</a:t>
            </a:r>
            <a:r>
              <a:rPr lang="ru-RU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для его тестирования.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D4AAAE-DF9A-4761-A5DA-1968CA327F76}" type="slidenum">
              <a:rPr lang="ru-RU" smtClean="0"/>
              <a:pPr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5433259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Целью данной дипломной работы является разработка инструмента для анализа тестового покрытия компиляторов и автоматической генерации тестов.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D4AAAE-DF9A-4761-A5DA-1968CA327F76}" type="slidenum">
              <a:rPr lang="ru-RU" smtClean="0"/>
              <a:pPr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7294636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Перечислю</a:t>
            </a:r>
            <a:r>
              <a:rPr lang="ru-RU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используемые в своей работе термины.</a:t>
            </a:r>
            <a:endParaRPr lang="ru-RU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Граф потока управления - множество всех возможных путей исполнения программы, представленное в виде ориентированного 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графa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В графе потока управления каждый узел графа соответствует базовому блоку — прямолинейному участку кода, не содержащего в себе ни операций передачи управления, ни точек, на которое управление передается из других частей программы. В графе потока управления есть 2 выделенных узла: 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start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и 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stop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обозначающих входной и выходной узлы графа.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D4AAAE-DF9A-4761-A5DA-1968CA327F76}" type="slidenum">
              <a:rPr lang="ru-RU" smtClean="0"/>
              <a:pPr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4684050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Постдоминаторное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и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доминаторное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деревья.</a:t>
            </a:r>
          </a:p>
          <a:p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Узел M доминирует над узлом N, если любой путь от входного узла к узлу N проходит через узел M. Входной узел доминирует над всеми остальными узлами графа.</a:t>
            </a:r>
          </a:p>
          <a:p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Каждый узел 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имеет единственный непосредственный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доминатор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который представляет собой последний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доминатор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на любом пути от начального узла к 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</a:p>
          <a:p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Дерево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доминаторов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- вспомогательная структура данных, содержащая информацию об отношениях доминирования. Дуга от узла M к узлу N идет тогда и только тогда, если M является непосредственным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доминатором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N.</a:t>
            </a:r>
            <a:endParaRPr 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ru-RU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В работе для промежуточных данных используются DOT-файлы. DOT — популярный язык описания графов, позже будет подробный пример.</a:t>
            </a:r>
            <a:endParaRPr lang="ru-RU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D4AAAE-DF9A-4761-A5DA-1968CA327F76}" type="slidenum">
              <a:rPr lang="ru-RU" smtClean="0"/>
              <a:pPr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1176094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Предлагаемое</a:t>
            </a:r>
            <a:r>
              <a:rPr lang="ru-RU" baseline="0" dirty="0" smtClean="0"/>
              <a:t> мной решение состоит из 3 стадий. Первая стадия – подготовительная. Результатом этой стадии будут </a:t>
            </a:r>
            <a:r>
              <a:rPr lang="en-US" baseline="0" dirty="0" smtClean="0"/>
              <a:t>dot-</a:t>
            </a:r>
            <a:r>
              <a:rPr lang="ru-RU" baseline="0" dirty="0" smtClean="0"/>
              <a:t>файлы с графами потока управления для тестируемой и вызываемых функций.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D4AAAE-DF9A-4761-A5DA-1968CA327F76}" type="slidenum">
              <a:rPr lang="ru-RU" smtClean="0"/>
              <a:pPr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3839912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Результатом работы второй</a:t>
            </a:r>
            <a:r>
              <a:rPr lang="ru-RU" baseline="0" dirty="0" smtClean="0"/>
              <a:t> стадии является граф потока управления, который подлежит последующему анализу на третьей стадии.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D4AAAE-DF9A-4761-A5DA-1968CA327F76}" type="slidenum">
              <a:rPr lang="ru-RU" smtClean="0"/>
              <a:pPr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2212578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Результатом третьей стадии является множество тестов на языке </a:t>
            </a:r>
            <a:r>
              <a:rPr lang="en-US" dirty="0" err="1" smtClean="0"/>
              <a:t>RulesLanguage</a:t>
            </a:r>
            <a:r>
              <a:rPr lang="en-US" dirty="0" smtClean="0"/>
              <a:t>.</a:t>
            </a:r>
            <a:endParaRPr lang="ru-RU" dirty="0" smtClean="0"/>
          </a:p>
          <a:p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В основе предлагаемого алгоритма лежит построение графа потока управления, что позволяет учитывать все возможные варианты работы программы и обеспечить конечность процесса генерации тестов. </a:t>
            </a:r>
          </a:p>
          <a:p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Идея использования деревьев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доминаторов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и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постдоминаторов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заключается в следующем: тестовый сценарий, тестирующий какой-то узел в графе потока управления, автоматически тестирует все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доминаторы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этого узла. Эта идея позволяет значительно сократить набор тестов, требуемых для достижения наилучшего покрытия. Объединение в компоненты сильной связности позволяет еще больше сократить этот набор. 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D4AAAE-DF9A-4761-A5DA-1968CA327F76}" type="slidenum">
              <a:rPr lang="ru-RU" smtClean="0"/>
              <a:pPr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3606904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Рассмотрим стадии более</a:t>
            </a:r>
            <a:r>
              <a:rPr lang="ru-RU" baseline="0" dirty="0" smtClean="0"/>
              <a:t> детально. Первая стадия – подготовительная. Выбираем тестируемую функцию и вызываемые функции.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D4AAAE-DF9A-4761-A5DA-1968CA327F76}" type="slidenum">
              <a:rPr lang="ru-RU" smtClean="0"/>
              <a:pPr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5265089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В своей работе я использовала инструмент под названием </a:t>
            </a:r>
            <a:r>
              <a:rPr lang="ru-RU" sz="1200" b="0" i="0" u="none" strike="noStrike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Understand</a:t>
            </a:r>
            <a:r>
              <a:rPr lang="ru-RU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 Это инструмент статического анализа кода проектов на </a:t>
            </a:r>
            <a:r>
              <a:rPr lang="ru-RU" sz="1200" b="0" i="0" u="none" strike="noStrike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Ada</a:t>
            </a:r>
            <a:r>
              <a:rPr lang="ru-RU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</a:t>
            </a:r>
            <a:r>
              <a:rPr lang="ru-RU" sz="1200" b="0" i="0" u="none" strike="noStrike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Cobol</a:t>
            </a:r>
            <a:r>
              <a:rPr lang="ru-RU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C#, </a:t>
            </a:r>
            <a:r>
              <a:rPr lang="ru-RU" sz="1200" b="0" i="0" u="none" strike="noStrike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Fortran</a:t>
            </a:r>
            <a:r>
              <a:rPr lang="ru-RU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</a:t>
            </a:r>
            <a:r>
              <a:rPr lang="ru-RU" sz="1200" b="0" i="0" u="none" strike="noStrike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Java</a:t>
            </a:r>
            <a:r>
              <a:rPr lang="ru-RU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</a:t>
            </a:r>
            <a:r>
              <a:rPr lang="ru-RU" sz="1200" b="0" i="0" u="none" strike="noStrike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Delphi</a:t>
            </a:r>
            <a:r>
              <a:rPr lang="ru-RU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/</a:t>
            </a:r>
            <a:r>
              <a:rPr lang="ru-RU" sz="1200" b="0" i="0" u="none" strike="noStrike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Pascal</a:t>
            </a:r>
            <a:r>
              <a:rPr lang="ru-RU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VHDL, </a:t>
            </a:r>
            <a:r>
              <a:rPr lang="ru-RU" sz="1200" b="0" i="0" u="none" strike="noStrike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Python</a:t>
            </a:r>
            <a:r>
              <a:rPr lang="ru-RU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C/C++. Одной из его возможностей является генерация графа потока управления функции и экспорт этого графа в </a:t>
            </a:r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dot-</a:t>
            </a:r>
            <a:r>
              <a:rPr lang="ru-RU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файл. Пример сгенерированного графа и </a:t>
            </a:r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dot-</a:t>
            </a:r>
            <a:r>
              <a:rPr lang="ru-RU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файла Вы можете увидеть на слайде.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D4AAAE-DF9A-4761-A5DA-1968CA327F76}" type="slidenum">
              <a:rPr lang="ru-RU" smtClean="0"/>
              <a:pPr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9062503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На второй стадии</a:t>
            </a:r>
            <a:r>
              <a:rPr lang="ru-RU" baseline="0" dirty="0" smtClean="0"/>
              <a:t> сгенерированные </a:t>
            </a:r>
            <a:r>
              <a:rPr lang="en-US" baseline="0" dirty="0" smtClean="0"/>
              <a:t>dot-</a:t>
            </a:r>
            <a:r>
              <a:rPr lang="ru-RU" baseline="0" dirty="0" smtClean="0"/>
              <a:t>файлы обрабатываются разработанным мной </a:t>
            </a:r>
            <a:r>
              <a:rPr lang="ru-RU" baseline="0" dirty="0" err="1" smtClean="0"/>
              <a:t>парсером</a:t>
            </a:r>
            <a:r>
              <a:rPr lang="ru-RU" baseline="0" dirty="0" smtClean="0"/>
              <a:t>, и из них получаются матрицы смежности и списки узлов для каждого графа потока управления. Рассмотрим более подробно процесс получения итогового (пополняемого) графа потока управления.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D4AAAE-DF9A-4761-A5DA-1968CA327F76}" type="slidenum">
              <a:rPr lang="ru-RU" smtClean="0"/>
              <a:pPr/>
              <a:t>11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8093659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Объясню термин «Пополняемый граф потока управления». Пусть нам даны графы потока управления для тестируемой и вызываемых функций. В каждом узле графа потока управления</a:t>
            </a:r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ru-RU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тестируемой функции ищется вызов функции, и если таковой имеется, данный узел замещается графом потока управления вызываемой функции. Уровень раскрытия функций задается пользователем, что позволяет корректно обработать рекурсивные вызовы. Пример процедуры замещения Вы видите на слайде.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D4AAAE-DF9A-4761-A5DA-1968CA327F76}" type="slidenum">
              <a:rPr lang="ru-RU" smtClean="0"/>
              <a:pPr/>
              <a:t>12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8571000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Рассмотрим третью стадию</a:t>
            </a:r>
            <a:r>
              <a:rPr lang="ru-RU" baseline="0" dirty="0" smtClean="0"/>
              <a:t> – генератор тестов, а именно процесс получения графа </a:t>
            </a:r>
            <a:r>
              <a:rPr lang="ru-RU" baseline="0" dirty="0" err="1" smtClean="0"/>
              <a:t>доминаторов</a:t>
            </a:r>
            <a:r>
              <a:rPr lang="ru-RU" baseline="0" dirty="0" smtClean="0"/>
              <a:t>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D4AAAE-DF9A-4761-A5DA-1968CA327F76}" type="slidenum">
              <a:rPr lang="ru-RU" smtClean="0"/>
              <a:pPr/>
              <a:t>13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300379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По пополняемому графу потока управления, полученному на второй стадии, строятся </a:t>
            </a:r>
            <a:r>
              <a:rPr lang="ru-RU" dirty="0" err="1" smtClean="0"/>
              <a:t>доминаторное</a:t>
            </a:r>
            <a:r>
              <a:rPr lang="ru-RU" dirty="0" smtClean="0"/>
              <a:t> и </a:t>
            </a:r>
            <a:r>
              <a:rPr lang="ru-RU" dirty="0" err="1" smtClean="0"/>
              <a:t>постдоминаторное</a:t>
            </a:r>
            <a:r>
              <a:rPr lang="ru-RU" dirty="0" smtClean="0"/>
              <a:t> деревья. Эти деревья сливаются и получается т.н.</a:t>
            </a:r>
            <a:r>
              <a:rPr lang="ru-RU" baseline="0" dirty="0" smtClean="0"/>
              <a:t> граф </a:t>
            </a:r>
            <a:r>
              <a:rPr lang="ru-RU" baseline="0" dirty="0" err="1" smtClean="0"/>
              <a:t>доминаторов</a:t>
            </a:r>
            <a:r>
              <a:rPr lang="ru-RU" baseline="0" dirty="0" smtClean="0"/>
              <a:t>. Пример такого слияния Вы видите на слайде.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D4AAAE-DF9A-4761-A5DA-1968CA327F76}" type="slidenum">
              <a:rPr lang="ru-RU" smtClean="0"/>
              <a:pPr/>
              <a:t>14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7698740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Теперь рассмотрим процесс получения</a:t>
            </a:r>
            <a:r>
              <a:rPr lang="ru-RU" baseline="0" dirty="0" smtClean="0"/>
              <a:t> графа компонент сильной связности.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D4AAAE-DF9A-4761-A5DA-1968CA327F76}" type="slidenum">
              <a:rPr lang="ru-RU" smtClean="0"/>
              <a:pPr/>
              <a:t>15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3030973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В</a:t>
            </a:r>
            <a:r>
              <a:rPr lang="ru-RU" baseline="0" dirty="0" smtClean="0"/>
              <a:t> полученном на предыдущем шаге графе </a:t>
            </a:r>
            <a:r>
              <a:rPr lang="ru-RU" baseline="0" dirty="0" err="1" smtClean="0"/>
              <a:t>доминаторов</a:t>
            </a:r>
            <a:r>
              <a:rPr lang="ru-RU" baseline="0" dirty="0" smtClean="0"/>
              <a:t> с использованием алгоритма </a:t>
            </a:r>
            <a:r>
              <a:rPr lang="ru-RU" baseline="0" dirty="0" err="1" smtClean="0"/>
              <a:t>Флойда-Уоршелла</a:t>
            </a:r>
            <a:r>
              <a:rPr lang="ru-RU" baseline="0" dirty="0" smtClean="0"/>
              <a:t> выделяются компоненты сильной связности. Пример Вы видите на слайде.</a:t>
            </a:r>
            <a:endParaRPr lang="ru-R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D4AAAE-DF9A-4761-A5DA-1968CA327F76}" type="slidenum">
              <a:rPr lang="ru-RU" smtClean="0"/>
              <a:pPr/>
              <a:t>16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3698259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Из</a:t>
            </a:r>
            <a:r>
              <a:rPr lang="ru-RU" baseline="0" dirty="0" smtClean="0"/>
              <a:t> полученного графа удаляются все лишнее дуги следующим образом: </a:t>
            </a:r>
          </a:p>
          <a:p>
            <a:r>
              <a:rPr lang="ru-RU" baseline="0" dirty="0" smtClean="0"/>
              <a:t>Пусть дана дуга е, соединяющая узлы А и В. Если узел В достижим из узла А без прохождения по дуге е, то эта дуга удаляется. К примеру, на слайде видно, что удаляется дублированная дуга из А в </a:t>
            </a:r>
            <a:r>
              <a:rPr lang="ru-RU" baseline="0" dirty="0" err="1" smtClean="0"/>
              <a:t>В</a:t>
            </a:r>
            <a:r>
              <a:rPr lang="ru-RU" baseline="0" dirty="0" smtClean="0"/>
              <a:t> и дуга из А в Н, т.к. из А в Н существует другой путь: А -</a:t>
            </a:r>
            <a:r>
              <a:rPr lang="en-US" baseline="0" dirty="0" smtClean="0"/>
              <a:t>&gt; B -&gt; H</a:t>
            </a:r>
            <a:r>
              <a:rPr lang="ru-RU" baseline="0" dirty="0" smtClean="0"/>
              <a:t>.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D4AAAE-DF9A-4761-A5DA-1968CA327F76}" type="slidenum">
              <a:rPr lang="ru-RU" smtClean="0"/>
              <a:pPr/>
              <a:t>17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7648568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Теперь</a:t>
            </a:r>
            <a:r>
              <a:rPr lang="ru-RU" baseline="0" dirty="0" smtClean="0"/>
              <a:t> рассмотрим следующий этап – получение множества маршрутов.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D4AAAE-DF9A-4761-A5DA-1968CA327F76}" type="slidenum">
              <a:rPr lang="ru-RU" smtClean="0"/>
              <a:pPr/>
              <a:t>18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8105226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Для полученного на предыдущем шаге графа генерируется множество путей с использованием обхода</a:t>
            </a:r>
            <a:r>
              <a:rPr lang="ru-RU" baseline="0" dirty="0" smtClean="0"/>
              <a:t> графа в глубину. Пример генерации Вы видите на слайде</a:t>
            </a:r>
            <a:endParaRPr lang="ru-R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D4AAAE-DF9A-4761-A5DA-1968CA327F76}" type="slidenum">
              <a:rPr lang="ru-RU" smtClean="0"/>
              <a:pPr/>
              <a:t>19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62840984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И остался последний этап –</a:t>
            </a:r>
            <a:r>
              <a:rPr lang="ru-RU" baseline="0" dirty="0" smtClean="0"/>
              <a:t> генерация множества тестов на языке </a:t>
            </a:r>
            <a:r>
              <a:rPr lang="en-US" baseline="0" dirty="0" err="1" smtClean="0"/>
              <a:t>RulesLanguage</a:t>
            </a:r>
            <a:r>
              <a:rPr lang="en-US" baseline="0" dirty="0" smtClean="0"/>
              <a:t>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D4AAAE-DF9A-4761-A5DA-1968CA327F76}" type="slidenum">
              <a:rPr lang="ru-RU" smtClean="0"/>
              <a:pPr/>
              <a:t>20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1392695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Для</a:t>
            </a:r>
            <a:r>
              <a:rPr lang="ru-RU" baseline="0" dirty="0" smtClean="0"/>
              <a:t> каждого сгенерированного на предыдущем этапе маршрута выполняется следующий алгоритм:</a:t>
            </a:r>
          </a:p>
          <a:p>
            <a:r>
              <a:rPr lang="ru-RU" baseline="0" dirty="0" smtClean="0"/>
              <a:t>В каждом узле маршрута ищется процедура создания узла с некоторой меткой. Если такая процедура имеется, то в генерируемый тест записывается конструкция на языке </a:t>
            </a:r>
            <a:r>
              <a:rPr lang="en-US" baseline="0" dirty="0" err="1" smtClean="0"/>
              <a:t>RulesLanguage</a:t>
            </a:r>
            <a:r>
              <a:rPr lang="ru-RU" baseline="0" dirty="0" smtClean="0"/>
              <a:t>, соответствующая метке. Пример работы алгоритма Вы видите на слайде.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D4AAAE-DF9A-4761-A5DA-1968CA327F76}" type="slidenum">
              <a:rPr lang="ru-RU" smtClean="0"/>
              <a:pPr/>
              <a:t>21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84163722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Генератор тестов представляет собой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WinForms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приложение, генерирующее набор тестов по заранее заданной тестируемой функции. Пользователь вводит в поле “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Functions disclosure level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” значение, обозначающее уровень раскрытия функций, нажимает на кнопку “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Generate tests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!” и получает список уникальных тестов. Тесты можно посмотреть с помощью встроенного в приложение визуализатора. Внешний вид генератора показан на слайде.</a:t>
            </a:r>
            <a:endParaRPr lang="ru-RU" sz="1200" b="0" i="0" u="none" strike="noStrike" kern="1200" baseline="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Для выявления набора уникальных тестов я использую инструмент, разработанный мной в рамках курсовой работы. Этот инструмент использует в качестве представления тестов линейную скобочную запись </a:t>
            </a:r>
            <a:r>
              <a:rPr lang="ru-RU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парсерных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деревьев, которые умеет строить </a:t>
            </a:r>
            <a:r>
              <a:rPr lang="en-US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Codegen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а в качестве алгоритма сравнения – подсчет схожести между деревьями по матрице различия.</a:t>
            </a:r>
          </a:p>
          <a:p>
            <a:endParaRPr lang="ru-RU" sz="1200" b="0" i="0" u="none" strike="noStrike" kern="1200" baseline="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D4AAAE-DF9A-4761-A5DA-1968CA327F76}" type="slidenum">
              <a:rPr lang="ru-RU" smtClean="0"/>
              <a:pPr/>
              <a:t>22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10881016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В ходе данной работы были достигнуты следующие результаты: 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Изучены и проанализированы метрики и методы анализа тестового покрытия.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Разработан и реализован на языке С# инструмент построения пополняемого графа потока управления и дерева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доминаторов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Разработан и реализован на языке С# генератор тестов и анализатор тестового покрытия.</a:t>
            </a:r>
          </a:p>
          <a:p>
            <a:endParaRPr lang="ru-RU" sz="1200" b="0" i="0" u="none" strike="noStrike" kern="1200" baseline="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ru-RU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На сегодняшний день аналогов разработанного инструмента нет, есть отдельные инструменты для семантического и синтаксического анализа. </a:t>
            </a:r>
          </a:p>
          <a:p>
            <a:r>
              <a:rPr lang="ru-RU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В качестве дальнейшего развития может выступать разработка инструмента, позволяющего варьировать долю покрытия. 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D4AAAE-DF9A-4761-A5DA-1968CA327F76}" type="slidenum">
              <a:rPr lang="ru-RU" smtClean="0"/>
              <a:pPr/>
              <a:t>23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2551466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22960" y="758952"/>
            <a:ext cx="75438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25038" y="4455621"/>
            <a:ext cx="75438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1D2311-DD3D-4AE9-A8D3-2623994AD602}" type="datetimeFigureOut">
              <a:rPr lang="ru-RU" smtClean="0"/>
              <a:pPr/>
              <a:t>01.06.2014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86063A-A059-4AD3-BDB5-653C06AE3783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9" name="Straight Connector 8"/>
          <p:cNvCxnSpPr/>
          <p:nvPr/>
        </p:nvCxnSpPr>
        <p:spPr>
          <a:xfrm>
            <a:off x="905744" y="4343400"/>
            <a:ext cx="740664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631889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1D2311-DD3D-4AE9-A8D3-2623994AD602}" type="datetimeFigureOut">
              <a:rPr lang="ru-RU" smtClean="0"/>
              <a:pPr/>
              <a:t>01.06.2014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86063A-A059-4AD3-BDB5-653C06AE378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080626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960" y="758952"/>
            <a:ext cx="75438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4453128"/>
            <a:ext cx="75438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1D2311-DD3D-4AE9-A8D3-2623994AD602}" type="datetimeFigureOut">
              <a:rPr lang="ru-RU" smtClean="0"/>
              <a:pPr/>
              <a:t>01.06.2014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86063A-A059-4AD3-BDB5-653C06AE3783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9" name="Straight Connector 8"/>
          <p:cNvCxnSpPr/>
          <p:nvPr/>
        </p:nvCxnSpPr>
        <p:spPr>
          <a:xfrm>
            <a:off x="905744" y="4343400"/>
            <a:ext cx="740664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717502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822960" y="286604"/>
            <a:ext cx="7543800" cy="145075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2960" y="1845734"/>
            <a:ext cx="3703320" cy="402336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440" y="1845736"/>
            <a:ext cx="3703320" cy="4023359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1D2311-DD3D-4AE9-A8D3-2623994AD602}" type="datetimeFigureOut">
              <a:rPr lang="ru-RU" smtClean="0"/>
              <a:pPr/>
              <a:t>01.06.2014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86063A-A059-4AD3-BDB5-653C06AE378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166002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822960" y="286604"/>
            <a:ext cx="7543800" cy="145075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846052"/>
            <a:ext cx="370332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22960" y="2582334"/>
            <a:ext cx="3703320" cy="328676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63440" y="1846052"/>
            <a:ext cx="370332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2582334"/>
            <a:ext cx="3703320" cy="328676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1D2311-DD3D-4AE9-A8D3-2623994AD602}" type="datetimeFigureOut">
              <a:rPr lang="ru-RU" smtClean="0"/>
              <a:pPr/>
              <a:t>01.06.2014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86063A-A059-4AD3-BDB5-653C06AE378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592294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1D2311-DD3D-4AE9-A8D3-2623994AD602}" type="datetimeFigureOut">
              <a:rPr lang="ru-RU" smtClean="0"/>
              <a:pPr/>
              <a:t>01.06.2014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86063A-A059-4AD3-BDB5-653C06AE378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352372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1D2311-DD3D-4AE9-A8D3-2623994AD602}" type="datetimeFigureOut">
              <a:rPr lang="ru-RU" smtClean="0"/>
              <a:pPr/>
              <a:t>01.06.2014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86063A-A059-4AD3-BDB5-653C06AE378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445173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3" y="0"/>
            <a:ext cx="3038093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3030053" y="0"/>
            <a:ext cx="48006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594359"/>
            <a:ext cx="24003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60237" y="731520"/>
            <a:ext cx="5009393" cy="52578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2900" y="2926080"/>
            <a:ext cx="24003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349134" y="6459786"/>
            <a:ext cx="1963883" cy="365125"/>
          </a:xfrm>
        </p:spPr>
        <p:txBody>
          <a:bodyPr/>
          <a:lstStyle>
            <a:lvl1pPr algn="l">
              <a:defRPr/>
            </a:lvl1pPr>
          </a:lstStyle>
          <a:p>
            <a:fld id="{6D1D2311-DD3D-4AE9-A8D3-2623994AD602}" type="datetimeFigureOut">
              <a:rPr lang="ru-RU" smtClean="0"/>
              <a:pPr/>
              <a:t>01.06.2014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600450" y="6459786"/>
            <a:ext cx="348615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F286063A-A059-4AD3-BDB5-653C06AE378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70415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9141619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2" y="491507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960" y="5074920"/>
            <a:ext cx="7589520" cy="822960"/>
          </a:xfrm>
        </p:spPr>
        <p:txBody>
          <a:bodyPr tIns="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2" y="0"/>
            <a:ext cx="9143989" cy="4915076"/>
          </a:xfrm>
          <a:blipFill>
            <a:blip r:embed="rId2"/>
            <a:stretch>
              <a:fillRect/>
            </a:stretch>
          </a:blipFill>
        </p:spPr>
        <p:txBody>
          <a:bodyPr lIns="457200" tIns="457200" anchor="t"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22959" y="5907024"/>
            <a:ext cx="7589520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1D2311-DD3D-4AE9-A8D3-2623994AD602}" type="datetimeFigureOut">
              <a:rPr lang="ru-RU" smtClean="0"/>
              <a:pPr/>
              <a:t>01.06.2014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86063A-A059-4AD3-BDB5-653C06AE378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273938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1D2311-DD3D-4AE9-A8D3-2623994AD602}" type="datetimeFigureOut">
              <a:rPr lang="ru-RU" smtClean="0"/>
              <a:pPr/>
              <a:t>01.06.2014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86063A-A059-4AD3-BDB5-653C06AE378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580730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414779"/>
            <a:ext cx="1971675" cy="5757421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414779"/>
            <a:ext cx="5800725" cy="5757420"/>
          </a:xfrm>
        </p:spPr>
        <p:txBody>
          <a:bodyPr vert="eaVert" lIns="45720" tIns="0" rIns="45720" bIns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1D2311-DD3D-4AE9-A8D3-2623994AD602}" type="datetimeFigureOut">
              <a:rPr lang="ru-RU" smtClean="0"/>
              <a:pPr/>
              <a:t>01.06.2014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86063A-A059-4AD3-BDB5-653C06AE378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334683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6400800"/>
            <a:ext cx="9144001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0" y="6334315"/>
            <a:ext cx="9144001" cy="6599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22960" y="286604"/>
            <a:ext cx="75438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59" y="1845734"/>
            <a:ext cx="7543801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22961" y="6459786"/>
            <a:ext cx="185420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6D1D2311-DD3D-4AE9-A8D3-2623994AD602}" type="datetimeFigureOut">
              <a:rPr lang="ru-RU" smtClean="0"/>
              <a:pPr/>
              <a:t>01.06.2014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764639" y="6459786"/>
            <a:ext cx="361710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425344" y="6459786"/>
            <a:ext cx="98401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F286063A-A059-4AD3-BDB5-653C06AE3783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0" name="Straight Connector 9"/>
          <p:cNvCxnSpPr/>
          <p:nvPr/>
        </p:nvCxnSpPr>
        <p:spPr>
          <a:xfrm>
            <a:off x="895149" y="1737845"/>
            <a:ext cx="74752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223129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ru-RU" dirty="0" smtClean="0"/>
              <a:t>Анализ тестового покрытия компиляторов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825038" y="4474385"/>
            <a:ext cx="7543800" cy="971389"/>
          </a:xfrm>
        </p:spPr>
        <p:txBody>
          <a:bodyPr>
            <a:normAutofit fontScale="62500" lnSpcReduction="20000"/>
          </a:bodyPr>
          <a:lstStyle/>
          <a:p>
            <a:pPr algn="r"/>
            <a:r>
              <a:rPr lang="ru-RU" cap="none" dirty="0" smtClean="0">
                <a:solidFill>
                  <a:schemeClr val="tx1"/>
                </a:solidFill>
                <a:latin typeface="+mn-lt"/>
              </a:rPr>
              <a:t>Выполнила: </a:t>
            </a:r>
            <a:r>
              <a:rPr lang="ru-RU" cap="none" dirty="0" err="1" smtClean="0">
                <a:solidFill>
                  <a:schemeClr val="tx1"/>
                </a:solidFill>
                <a:latin typeface="+mn-lt"/>
              </a:rPr>
              <a:t>Байцерова</a:t>
            </a:r>
            <a:r>
              <a:rPr lang="ru-RU" cap="none" dirty="0" smtClean="0">
                <a:solidFill>
                  <a:schemeClr val="tx1"/>
                </a:solidFill>
                <a:latin typeface="+mn-lt"/>
              </a:rPr>
              <a:t> Ю.С., 545 Гр.</a:t>
            </a:r>
          </a:p>
          <a:p>
            <a:pPr algn="r"/>
            <a:r>
              <a:rPr lang="ru-RU" cap="none" dirty="0" smtClean="0">
                <a:solidFill>
                  <a:schemeClr val="tx1"/>
                </a:solidFill>
                <a:latin typeface="+mn-lt"/>
              </a:rPr>
              <a:t>Научный руководитель: ст. преп. </a:t>
            </a:r>
            <a:r>
              <a:rPr lang="ru-RU" cap="none" dirty="0" err="1" smtClean="0">
                <a:solidFill>
                  <a:schemeClr val="tx1"/>
                </a:solidFill>
                <a:latin typeface="+mn-lt"/>
              </a:rPr>
              <a:t>Вояковская</a:t>
            </a:r>
            <a:r>
              <a:rPr lang="ru-RU" cap="none" dirty="0" smtClean="0">
                <a:solidFill>
                  <a:schemeClr val="tx1"/>
                </a:solidFill>
                <a:latin typeface="+mn-lt"/>
              </a:rPr>
              <a:t> Н. Н.</a:t>
            </a:r>
          </a:p>
          <a:p>
            <a:pPr algn="r"/>
            <a:r>
              <a:rPr lang="ru-RU" cap="none" dirty="0" smtClean="0">
                <a:solidFill>
                  <a:schemeClr val="tx1"/>
                </a:solidFill>
                <a:latin typeface="+mn-lt"/>
              </a:rPr>
              <a:t>Рецензент: ст. преп. </a:t>
            </a:r>
            <a:r>
              <a:rPr lang="ru-RU" cap="none" dirty="0" err="1" smtClean="0">
                <a:solidFill>
                  <a:schemeClr val="tx1"/>
                </a:solidFill>
                <a:latin typeface="+mn-lt"/>
              </a:rPr>
              <a:t>Луцив</a:t>
            </a:r>
            <a:r>
              <a:rPr lang="ru-RU" cap="none" dirty="0" smtClean="0">
                <a:solidFill>
                  <a:schemeClr val="tx1"/>
                </a:solidFill>
                <a:latin typeface="+mn-lt"/>
              </a:rPr>
              <a:t> Д.В.</a:t>
            </a:r>
            <a:endParaRPr lang="ru-RU" cap="none" dirty="0">
              <a:solidFill>
                <a:schemeClr val="tx1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7636313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/>
              <a:t>Контекст работы 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en-US" sz="3000" dirty="0"/>
              <a:t> </a:t>
            </a:r>
            <a:r>
              <a:rPr lang="en-US" sz="3000" dirty="0" err="1"/>
              <a:t>RulesLanguage</a:t>
            </a:r>
            <a:endParaRPr lang="en-US" sz="3000" dirty="0"/>
          </a:p>
          <a:p>
            <a:pPr>
              <a:buFont typeface="Arial" panose="020B0604020202020204" pitchFamily="34" charset="0"/>
              <a:buChar char="•"/>
            </a:pPr>
            <a:r>
              <a:rPr lang="en-US" sz="3000" dirty="0"/>
              <a:t> </a:t>
            </a:r>
            <a:r>
              <a:rPr lang="en-US" sz="3000" dirty="0" err="1"/>
              <a:t>Codegen</a:t>
            </a:r>
            <a:endParaRPr lang="en-US" sz="3000" dirty="0"/>
          </a:p>
          <a:p>
            <a:pPr>
              <a:buFont typeface="Arial" panose="020B0604020202020204" pitchFamily="34" charset="0"/>
              <a:buChar char="•"/>
            </a:pPr>
            <a:r>
              <a:rPr lang="en-US" sz="3000" dirty="0"/>
              <a:t> Tester</a:t>
            </a:r>
            <a:endParaRPr lang="ru-RU" sz="3000" dirty="0"/>
          </a:p>
        </p:txBody>
      </p:sp>
    </p:spTree>
    <p:extLst>
      <p:ext uri="{BB962C8B-B14F-4D97-AF65-F5344CB8AC3E}">
        <p14:creationId xmlns:p14="http://schemas.microsoft.com/office/powerpoint/2010/main" val="28463406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Постановка задачи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2100" dirty="0"/>
              <a:t>Цель</a:t>
            </a:r>
          </a:p>
          <a:p>
            <a:pPr lvl="1"/>
            <a:r>
              <a:rPr lang="ru-RU" sz="1800" dirty="0"/>
              <a:t>Разработка инструмента для анализа тестового покрытия компиляторов и автоматической генерации тестов на основе этого анализа</a:t>
            </a:r>
            <a:endParaRPr lang="en-US" sz="1800" dirty="0"/>
          </a:p>
          <a:p>
            <a:r>
              <a:rPr lang="ru-RU" sz="2100" dirty="0"/>
              <a:t>Задачи</a:t>
            </a:r>
          </a:p>
          <a:p>
            <a:pPr lvl="1"/>
            <a:r>
              <a:rPr lang="ru-RU" sz="1800" dirty="0"/>
              <a:t>Изучение существующих метрик и методов анализа тестового покрытия, их сравнение</a:t>
            </a:r>
          </a:p>
          <a:p>
            <a:pPr lvl="1"/>
            <a:r>
              <a:rPr lang="ru-RU" sz="1800" dirty="0"/>
              <a:t>Разработка инструмента для построения графа потока управления с заданной глубиной раскрытия функций</a:t>
            </a:r>
            <a:endParaRPr lang="en-US" sz="1800" dirty="0"/>
          </a:p>
          <a:p>
            <a:pPr lvl="1"/>
            <a:r>
              <a:rPr lang="ru-RU" sz="1800" dirty="0"/>
              <a:t>Разработка генератора тестов и анализатора тестового покрытия</a:t>
            </a:r>
            <a:endParaRPr lang="en-US" sz="1800" dirty="0"/>
          </a:p>
        </p:txBody>
      </p:sp>
    </p:spTree>
    <p:extLst>
      <p:ext uri="{BB962C8B-B14F-4D97-AF65-F5344CB8AC3E}">
        <p14:creationId xmlns:p14="http://schemas.microsoft.com/office/powerpoint/2010/main" val="39015306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Граф потока управления</a:t>
            </a:r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1278735" y="5778024"/>
            <a:ext cx="1898197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350" dirty="0"/>
              <a:t>Пример программы на языке С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380726" y="5794366"/>
            <a:ext cx="1898197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350" dirty="0"/>
              <a:t>Граф потока управления</a:t>
            </a:r>
          </a:p>
        </p:txBody>
      </p:sp>
      <p:pic>
        <p:nvPicPr>
          <p:cNvPr id="1027" name="Picture 3" descr="C:\Users\usersto\Desktop\Untitled.png"/>
          <p:cNvPicPr>
            <a:picLocks noChangeAspect="1" noChangeArrowheads="1"/>
          </p:cNvPicPr>
          <p:nvPr/>
        </p:nvPicPr>
        <p:blipFill rotWithShape="1">
          <a:blip r:embed="rId3" cstate="print"/>
          <a:srcRect r="75711"/>
          <a:stretch/>
        </p:blipFill>
        <p:spPr bwMode="auto">
          <a:xfrm>
            <a:off x="1084507" y="2228850"/>
            <a:ext cx="2286651" cy="3565516"/>
          </a:xfrm>
          <a:prstGeom prst="rect">
            <a:avLst/>
          </a:prstGeom>
          <a:noFill/>
        </p:spPr>
      </p:pic>
      <p:pic>
        <p:nvPicPr>
          <p:cNvPr id="8" name="Picture 3" descr="C:\Users\usersto\Desktop\Untitled.png"/>
          <p:cNvPicPr>
            <a:picLocks noChangeAspect="1" noChangeArrowheads="1"/>
          </p:cNvPicPr>
          <p:nvPr/>
        </p:nvPicPr>
        <p:blipFill rotWithShape="1">
          <a:blip r:embed="rId3" cstate="print"/>
          <a:srcRect l="56527"/>
          <a:stretch/>
        </p:blipFill>
        <p:spPr bwMode="auto">
          <a:xfrm>
            <a:off x="4292891" y="2228850"/>
            <a:ext cx="4073869" cy="354917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9008119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err="1" smtClean="0"/>
              <a:t>Постдоминаторное</a:t>
            </a:r>
            <a:r>
              <a:rPr lang="ru-RU" dirty="0" smtClean="0"/>
              <a:t> и </a:t>
            </a:r>
            <a:r>
              <a:rPr lang="ru-RU" dirty="0" err="1" smtClean="0"/>
              <a:t>доминаторное</a:t>
            </a:r>
            <a:r>
              <a:rPr lang="ru-RU" dirty="0" smtClean="0"/>
              <a:t> деревья</a:t>
            </a:r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1097562" y="5442666"/>
            <a:ext cx="246677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dirty="0" err="1"/>
              <a:t>Доминаторное</a:t>
            </a:r>
            <a:r>
              <a:rPr lang="ru-RU" sz="1600" dirty="0"/>
              <a:t> дерево</a:t>
            </a:r>
          </a:p>
        </p:txBody>
      </p:sp>
      <p:pic>
        <p:nvPicPr>
          <p:cNvPr id="2050" name="Picture 2" descr="C:\Users\usersto\Desktop\Untitled2.png"/>
          <p:cNvPicPr>
            <a:picLocks noChangeAspect="1" noChangeArrowheads="1"/>
          </p:cNvPicPr>
          <p:nvPr/>
        </p:nvPicPr>
        <p:blipFill rotWithShape="1">
          <a:blip r:embed="rId3" cstate="print"/>
          <a:srcRect r="62345"/>
          <a:stretch/>
        </p:blipFill>
        <p:spPr bwMode="auto">
          <a:xfrm>
            <a:off x="534166" y="2020471"/>
            <a:ext cx="3593567" cy="3289126"/>
          </a:xfrm>
          <a:prstGeom prst="rect">
            <a:avLst/>
          </a:prstGeom>
          <a:noFill/>
        </p:spPr>
      </p:pic>
      <p:sp>
        <p:nvSpPr>
          <p:cNvPr id="11" name="TextBox 10"/>
          <p:cNvSpPr txBox="1"/>
          <p:nvPr/>
        </p:nvSpPr>
        <p:spPr>
          <a:xfrm>
            <a:off x="5333272" y="5442666"/>
            <a:ext cx="272313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dirty="0" err="1"/>
              <a:t>Постдоминаторное</a:t>
            </a:r>
            <a:r>
              <a:rPr lang="ru-RU" sz="1600" dirty="0"/>
              <a:t> дерево</a:t>
            </a:r>
          </a:p>
        </p:txBody>
      </p:sp>
      <p:pic>
        <p:nvPicPr>
          <p:cNvPr id="6" name="Picture 2" descr="C:\Users\usersto\Desktop\Untitled2.png"/>
          <p:cNvPicPr>
            <a:picLocks noChangeAspect="1" noChangeArrowheads="1"/>
          </p:cNvPicPr>
          <p:nvPr/>
        </p:nvPicPr>
        <p:blipFill rotWithShape="1">
          <a:blip r:embed="rId3" cstate="print"/>
          <a:srcRect l="56897"/>
          <a:stretch/>
        </p:blipFill>
        <p:spPr bwMode="auto">
          <a:xfrm>
            <a:off x="4638099" y="2020470"/>
            <a:ext cx="4113485" cy="328912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8000760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Предлагаемое решение (1)</a:t>
            </a:r>
            <a:endParaRPr lang="ru-RU" dirty="0"/>
          </a:p>
        </p:txBody>
      </p:sp>
      <p:grpSp>
        <p:nvGrpSpPr>
          <p:cNvPr id="3" name="Группа 2"/>
          <p:cNvGrpSpPr/>
          <p:nvPr/>
        </p:nvGrpSpPr>
        <p:grpSpPr>
          <a:xfrm>
            <a:off x="476400" y="2305969"/>
            <a:ext cx="8236919" cy="3532971"/>
            <a:chOff x="892367" y="2328002"/>
            <a:chExt cx="7474393" cy="3205909"/>
          </a:xfrm>
        </p:grpSpPr>
        <p:sp>
          <p:nvSpPr>
            <p:cNvPr id="4" name="TextBox 3"/>
            <p:cNvSpPr txBox="1"/>
            <p:nvPr/>
          </p:nvSpPr>
          <p:spPr>
            <a:xfrm>
              <a:off x="1730317" y="2492968"/>
              <a:ext cx="2501066" cy="300082"/>
            </a:xfrm>
            <a:prstGeom prst="rect">
              <a:avLst/>
            </a:prstGeom>
            <a:noFill/>
            <a:ln w="12700"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1350" dirty="0"/>
                <a:t>тестируемая функция</a:t>
              </a:r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4879484" y="2492968"/>
              <a:ext cx="2501066" cy="300082"/>
            </a:xfrm>
            <a:prstGeom prst="rect">
              <a:avLst/>
            </a:prstGeom>
            <a:noFill/>
            <a:ln w="12700"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1350" dirty="0"/>
                <a:t>вызываемые функции</a:t>
              </a:r>
            </a:p>
          </p:txBody>
        </p:sp>
        <p:sp>
          <p:nvSpPr>
            <p:cNvPr id="6" name="TextBox 5"/>
            <p:cNvSpPr txBox="1"/>
            <p:nvPr/>
          </p:nvSpPr>
          <p:spPr>
            <a:xfrm>
              <a:off x="3085243" y="4271665"/>
              <a:ext cx="2957783" cy="300082"/>
            </a:xfrm>
            <a:prstGeom prst="rect">
              <a:avLst/>
            </a:prstGeom>
            <a:noFill/>
            <a:ln w="12700"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1350" dirty="0"/>
                <a:t>графы потока управления</a:t>
              </a:r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3642001" y="3441035"/>
              <a:ext cx="1844264" cy="30008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350" dirty="0"/>
                <a:t>Understand</a:t>
              </a:r>
              <a:endParaRPr lang="ru-RU" sz="1350" dirty="0"/>
            </a:p>
          </p:txBody>
        </p:sp>
        <p:cxnSp>
          <p:nvCxnSpPr>
            <p:cNvPr id="10" name="Прямая со стрелкой 9"/>
            <p:cNvCxnSpPr>
              <a:stCxn id="4" idx="2"/>
            </p:cNvCxnSpPr>
            <p:nvPr/>
          </p:nvCxnSpPr>
          <p:spPr>
            <a:xfrm>
              <a:off x="2980850" y="2793050"/>
              <a:ext cx="1260319" cy="550407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1" name="Прямая со стрелкой 10"/>
            <p:cNvCxnSpPr>
              <a:stCxn id="5" idx="2"/>
            </p:cNvCxnSpPr>
            <p:nvPr/>
          </p:nvCxnSpPr>
          <p:spPr>
            <a:xfrm flipH="1">
              <a:off x="4866435" y="2793050"/>
              <a:ext cx="1263582" cy="550407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2" name="Прямая со стрелкой 11"/>
            <p:cNvCxnSpPr>
              <a:endCxn id="6" idx="0"/>
            </p:cNvCxnSpPr>
            <p:nvPr/>
          </p:nvCxnSpPr>
          <p:spPr>
            <a:xfrm>
              <a:off x="4560070" y="3815280"/>
              <a:ext cx="4065" cy="456385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13" name="TextBox 12"/>
            <p:cNvSpPr txBox="1"/>
            <p:nvPr/>
          </p:nvSpPr>
          <p:spPr>
            <a:xfrm>
              <a:off x="3868186" y="5011684"/>
              <a:ext cx="1391894" cy="300082"/>
            </a:xfrm>
            <a:prstGeom prst="rect">
              <a:avLst/>
            </a:prstGeom>
            <a:noFill/>
            <a:ln w="12700"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350" dirty="0"/>
                <a:t>DOT-</a:t>
              </a:r>
              <a:r>
                <a:rPr lang="ru-RU" sz="1350" dirty="0"/>
                <a:t>файлы</a:t>
              </a:r>
            </a:p>
          </p:txBody>
        </p:sp>
        <p:cxnSp>
          <p:nvCxnSpPr>
            <p:cNvPr id="14" name="Прямая со стрелкой 13"/>
            <p:cNvCxnSpPr>
              <a:stCxn id="6" idx="2"/>
              <a:endCxn id="13" idx="0"/>
            </p:cNvCxnSpPr>
            <p:nvPr/>
          </p:nvCxnSpPr>
          <p:spPr>
            <a:xfrm flipH="1">
              <a:off x="4564133" y="4571747"/>
              <a:ext cx="2" cy="439937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15" name="TextBox 14"/>
            <p:cNvSpPr txBox="1"/>
            <p:nvPr/>
          </p:nvSpPr>
          <p:spPr>
            <a:xfrm>
              <a:off x="5806822" y="4696312"/>
              <a:ext cx="1652582" cy="30008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1350" dirty="0"/>
                <a:t>экспорт</a:t>
              </a:r>
            </a:p>
          </p:txBody>
        </p:sp>
        <p:cxnSp>
          <p:nvCxnSpPr>
            <p:cNvPr id="16" name="Прямая со стрелкой 15"/>
            <p:cNvCxnSpPr/>
            <p:nvPr/>
          </p:nvCxnSpPr>
          <p:spPr>
            <a:xfrm flipH="1">
              <a:off x="4564132" y="4836686"/>
              <a:ext cx="1721930" cy="0"/>
            </a:xfrm>
            <a:prstGeom prst="straightConnector1">
              <a:avLst/>
            </a:prstGeom>
            <a:ln>
              <a:prstDash val="dash"/>
              <a:tailEnd type="triangle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20" name="Прямоугольник 19"/>
            <p:cNvSpPr/>
            <p:nvPr/>
          </p:nvSpPr>
          <p:spPr>
            <a:xfrm>
              <a:off x="892367" y="2328002"/>
              <a:ext cx="7474393" cy="3205909"/>
            </a:xfrm>
            <a:prstGeom prst="rect">
              <a:avLst/>
            </a:prstGeom>
            <a:noFill/>
            <a:ln>
              <a:prstDash val="dash"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 sz="1350"/>
            </a:p>
          </p:txBody>
        </p:sp>
        <p:sp>
          <p:nvSpPr>
            <p:cNvPr id="21" name="TextBox 20"/>
            <p:cNvSpPr txBox="1"/>
            <p:nvPr/>
          </p:nvSpPr>
          <p:spPr>
            <a:xfrm>
              <a:off x="1026670" y="4887913"/>
              <a:ext cx="1668160" cy="5539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1500" dirty="0"/>
                <a:t>Подготовительная стадия</a:t>
              </a:r>
            </a:p>
          </p:txBody>
        </p:sp>
        <p:sp>
          <p:nvSpPr>
            <p:cNvPr id="22" name="Овал 21"/>
            <p:cNvSpPr/>
            <p:nvPr/>
          </p:nvSpPr>
          <p:spPr>
            <a:xfrm>
              <a:off x="3826871" y="3335194"/>
              <a:ext cx="1477751" cy="471823"/>
            </a:xfrm>
            <a:prstGeom prst="ellips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350"/>
            </a:p>
          </p:txBody>
        </p:sp>
      </p:grpSp>
    </p:spTree>
    <p:extLst>
      <p:ext uri="{BB962C8B-B14F-4D97-AF65-F5344CB8AC3E}">
        <p14:creationId xmlns:p14="http://schemas.microsoft.com/office/powerpoint/2010/main" val="1136185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Предлагаемое решение (2)</a:t>
            </a: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3890805" y="2513580"/>
            <a:ext cx="1146411" cy="300082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350" dirty="0"/>
              <a:t>DOT-</a:t>
            </a:r>
            <a:r>
              <a:rPr lang="ru-RU" sz="1350" dirty="0"/>
              <a:t>файлы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129985" y="3961123"/>
            <a:ext cx="2059962" cy="300082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1350" dirty="0"/>
              <a:t>матрицы смежности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704511" y="3251707"/>
            <a:ext cx="151899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dirty="0"/>
              <a:t>Parser</a:t>
            </a:r>
            <a:endParaRPr lang="ru-RU" sz="1200" dirty="0"/>
          </a:p>
        </p:txBody>
      </p:sp>
      <p:cxnSp>
        <p:nvCxnSpPr>
          <p:cNvPr id="9" name="Прямая со стрелкой 8"/>
          <p:cNvCxnSpPr>
            <a:stCxn id="4" idx="2"/>
          </p:cNvCxnSpPr>
          <p:nvPr/>
        </p:nvCxnSpPr>
        <p:spPr>
          <a:xfrm>
            <a:off x="4464011" y="2813662"/>
            <a:ext cx="0" cy="37446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4723744" y="3973033"/>
            <a:ext cx="2054591" cy="300082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1350" dirty="0"/>
              <a:t>списки узлов</a:t>
            </a:r>
          </a:p>
        </p:txBody>
      </p:sp>
      <p:cxnSp>
        <p:nvCxnSpPr>
          <p:cNvPr id="11" name="Прямая со стрелкой 10"/>
          <p:cNvCxnSpPr>
            <a:endCxn id="5" idx="0"/>
          </p:cNvCxnSpPr>
          <p:nvPr/>
        </p:nvCxnSpPr>
        <p:spPr>
          <a:xfrm flipH="1">
            <a:off x="3159966" y="3553338"/>
            <a:ext cx="945796" cy="40778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2" name="Прямая со стрелкой 11"/>
          <p:cNvCxnSpPr>
            <a:endCxn id="10" idx="0"/>
          </p:cNvCxnSpPr>
          <p:nvPr/>
        </p:nvCxnSpPr>
        <p:spPr>
          <a:xfrm>
            <a:off x="4807940" y="3546174"/>
            <a:ext cx="943100" cy="42685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3" name="TextBox 12"/>
          <p:cNvSpPr txBox="1"/>
          <p:nvPr/>
        </p:nvSpPr>
        <p:spPr>
          <a:xfrm>
            <a:off x="2899337" y="4592508"/>
            <a:ext cx="3129345" cy="300082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1350" dirty="0"/>
              <a:t>итоговый граф потока управления</a:t>
            </a:r>
          </a:p>
        </p:txBody>
      </p:sp>
      <p:cxnSp>
        <p:nvCxnSpPr>
          <p:cNvPr id="14" name="Прямая со стрелкой 13"/>
          <p:cNvCxnSpPr>
            <a:stCxn id="5" idx="2"/>
            <a:endCxn id="13" idx="0"/>
          </p:cNvCxnSpPr>
          <p:nvPr/>
        </p:nvCxnSpPr>
        <p:spPr>
          <a:xfrm>
            <a:off x="3159966" y="4261205"/>
            <a:ext cx="1304044" cy="33130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5" name="Прямая со стрелкой 14"/>
          <p:cNvCxnSpPr>
            <a:stCxn id="10" idx="2"/>
            <a:endCxn id="13" idx="0"/>
          </p:cNvCxnSpPr>
          <p:nvPr/>
        </p:nvCxnSpPr>
        <p:spPr>
          <a:xfrm flipH="1">
            <a:off x="4464010" y="4273115"/>
            <a:ext cx="1287030" cy="31939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6" name="TextBox 15"/>
          <p:cNvSpPr txBox="1"/>
          <p:nvPr/>
        </p:nvSpPr>
        <p:spPr>
          <a:xfrm>
            <a:off x="7161668" y="3996123"/>
            <a:ext cx="160856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350" dirty="0"/>
              <a:t>замещение узлов с вызовом на </a:t>
            </a:r>
            <a:r>
              <a:rPr lang="en-US" sz="1350" dirty="0"/>
              <a:t>CFG </a:t>
            </a:r>
            <a:r>
              <a:rPr lang="ru-RU" sz="1350" dirty="0"/>
              <a:t>вызываемой функции</a:t>
            </a:r>
          </a:p>
        </p:txBody>
      </p:sp>
      <p:cxnSp>
        <p:nvCxnSpPr>
          <p:cNvPr id="17" name="Прямая со стрелкой 16"/>
          <p:cNvCxnSpPr>
            <a:stCxn id="16" idx="1"/>
          </p:cNvCxnSpPr>
          <p:nvPr/>
        </p:nvCxnSpPr>
        <p:spPr>
          <a:xfrm flipH="1" flipV="1">
            <a:off x="5420299" y="4446246"/>
            <a:ext cx="1741369" cy="11542"/>
          </a:xfrm>
          <a:prstGeom prst="straightConnector1">
            <a:avLst/>
          </a:prstGeom>
          <a:ln>
            <a:prstDash val="dash"/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8" name="Прямоугольник 17"/>
          <p:cNvSpPr/>
          <p:nvPr/>
        </p:nvSpPr>
        <p:spPr>
          <a:xfrm>
            <a:off x="286938" y="2978949"/>
            <a:ext cx="8615844" cy="2095554"/>
          </a:xfrm>
          <a:prstGeom prst="rect">
            <a:avLst/>
          </a:prstGeom>
          <a:noFill/>
          <a:ln>
            <a:prstDash val="dash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1350"/>
          </a:p>
        </p:txBody>
      </p:sp>
      <p:sp>
        <p:nvSpPr>
          <p:cNvPr id="19" name="TextBox 18"/>
          <p:cNvSpPr txBox="1"/>
          <p:nvPr/>
        </p:nvSpPr>
        <p:spPr>
          <a:xfrm>
            <a:off x="336514" y="3569789"/>
            <a:ext cx="174828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350" dirty="0"/>
              <a:t>Инструмент для построения пополняемого графа потока управления</a:t>
            </a:r>
          </a:p>
        </p:txBody>
      </p:sp>
      <p:sp>
        <p:nvSpPr>
          <p:cNvPr id="22" name="Овал 21"/>
          <p:cNvSpPr/>
          <p:nvPr/>
        </p:nvSpPr>
        <p:spPr>
          <a:xfrm>
            <a:off x="3808177" y="3195291"/>
            <a:ext cx="1314664" cy="374498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350"/>
          </a:p>
        </p:txBody>
      </p:sp>
    </p:spTree>
    <p:extLst>
      <p:ext uri="{BB962C8B-B14F-4D97-AF65-F5344CB8AC3E}">
        <p14:creationId xmlns:p14="http://schemas.microsoft.com/office/powerpoint/2010/main" val="4686272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Предлагаемое решение (3)</a:t>
            </a:r>
            <a:endParaRPr lang="ru-RU" dirty="0"/>
          </a:p>
        </p:txBody>
      </p:sp>
      <p:grpSp>
        <p:nvGrpSpPr>
          <p:cNvPr id="34" name="Группа 33"/>
          <p:cNvGrpSpPr/>
          <p:nvPr/>
        </p:nvGrpSpPr>
        <p:grpSpPr>
          <a:xfrm>
            <a:off x="456807" y="2259837"/>
            <a:ext cx="8276106" cy="3446900"/>
            <a:chOff x="802001" y="2347972"/>
            <a:chExt cx="7528354" cy="3135470"/>
          </a:xfrm>
        </p:grpSpPr>
        <p:sp>
          <p:nvSpPr>
            <p:cNvPr id="4" name="TextBox 3"/>
            <p:cNvSpPr txBox="1"/>
            <p:nvPr/>
          </p:nvSpPr>
          <p:spPr>
            <a:xfrm>
              <a:off x="3153645" y="2347972"/>
              <a:ext cx="2698402" cy="300082"/>
            </a:xfrm>
            <a:prstGeom prst="rect">
              <a:avLst/>
            </a:prstGeom>
            <a:noFill/>
            <a:ln w="12700"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1350" dirty="0"/>
                <a:t>итоговый граф потока управления</a:t>
              </a:r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2266277" y="2914531"/>
              <a:ext cx="2000248" cy="300082"/>
            </a:xfrm>
            <a:prstGeom prst="rect">
              <a:avLst/>
            </a:prstGeom>
            <a:noFill/>
            <a:ln w="12700"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1350" dirty="0"/>
                <a:t>дерево </a:t>
              </a:r>
              <a:r>
                <a:rPr lang="ru-RU" sz="1350" dirty="0" err="1"/>
                <a:t>доминаторов</a:t>
              </a:r>
              <a:endParaRPr lang="ru-RU" sz="1350" dirty="0"/>
            </a:p>
          </p:txBody>
        </p:sp>
        <p:sp>
          <p:nvSpPr>
            <p:cNvPr id="6" name="TextBox 5"/>
            <p:cNvSpPr txBox="1"/>
            <p:nvPr/>
          </p:nvSpPr>
          <p:spPr>
            <a:xfrm>
              <a:off x="4726812" y="2914531"/>
              <a:ext cx="2097561" cy="300082"/>
            </a:xfrm>
            <a:prstGeom prst="rect">
              <a:avLst/>
            </a:prstGeom>
            <a:noFill/>
            <a:ln w="12700"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1350" dirty="0"/>
                <a:t>дерево </a:t>
              </a:r>
              <a:r>
                <a:rPr lang="ru-RU" sz="1350" dirty="0" err="1"/>
                <a:t>постдоминаторов</a:t>
              </a:r>
              <a:endParaRPr lang="ru-RU" sz="1350" dirty="0"/>
            </a:p>
          </p:txBody>
        </p:sp>
        <p:cxnSp>
          <p:nvCxnSpPr>
            <p:cNvPr id="7" name="Прямая со стрелкой 6"/>
            <p:cNvCxnSpPr>
              <a:stCxn id="4" idx="2"/>
              <a:endCxn id="5" idx="0"/>
            </p:cNvCxnSpPr>
            <p:nvPr/>
          </p:nvCxnSpPr>
          <p:spPr>
            <a:xfrm flipH="1">
              <a:off x="3266401" y="2648054"/>
              <a:ext cx="1236445" cy="266477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8" name="Прямая со стрелкой 7"/>
            <p:cNvCxnSpPr>
              <a:stCxn id="4" idx="2"/>
              <a:endCxn id="6" idx="0"/>
            </p:cNvCxnSpPr>
            <p:nvPr/>
          </p:nvCxnSpPr>
          <p:spPr>
            <a:xfrm>
              <a:off x="4502846" y="2648054"/>
              <a:ext cx="1272747" cy="266477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9" name="TextBox 8"/>
            <p:cNvSpPr txBox="1"/>
            <p:nvPr/>
          </p:nvSpPr>
          <p:spPr>
            <a:xfrm>
              <a:off x="3440553" y="3461745"/>
              <a:ext cx="2124586" cy="300082"/>
            </a:xfrm>
            <a:prstGeom prst="rect">
              <a:avLst/>
            </a:prstGeom>
            <a:noFill/>
            <a:ln w="12700"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1350" dirty="0"/>
                <a:t>граф </a:t>
              </a:r>
              <a:r>
                <a:rPr lang="ru-RU" sz="1350" dirty="0" err="1"/>
                <a:t>доминаторов</a:t>
              </a:r>
              <a:endParaRPr lang="ru-RU" sz="1350" dirty="0"/>
            </a:p>
          </p:txBody>
        </p:sp>
        <p:cxnSp>
          <p:nvCxnSpPr>
            <p:cNvPr id="10" name="Прямая со стрелкой 9"/>
            <p:cNvCxnSpPr>
              <a:stCxn id="5" idx="2"/>
              <a:endCxn id="9" idx="0"/>
            </p:cNvCxnSpPr>
            <p:nvPr/>
          </p:nvCxnSpPr>
          <p:spPr>
            <a:xfrm>
              <a:off x="3266401" y="3214613"/>
              <a:ext cx="1236445" cy="247132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1" name="Прямая со стрелкой 10"/>
            <p:cNvCxnSpPr>
              <a:stCxn id="6" idx="2"/>
              <a:endCxn id="9" idx="0"/>
            </p:cNvCxnSpPr>
            <p:nvPr/>
          </p:nvCxnSpPr>
          <p:spPr>
            <a:xfrm flipH="1">
              <a:off x="4502846" y="3214613"/>
              <a:ext cx="1272747" cy="247132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12" name="TextBox 11"/>
            <p:cNvSpPr txBox="1"/>
            <p:nvPr/>
          </p:nvSpPr>
          <p:spPr>
            <a:xfrm>
              <a:off x="6917146" y="3185864"/>
              <a:ext cx="1387047" cy="30008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1350" dirty="0"/>
                <a:t>слияние</a:t>
              </a:r>
            </a:p>
          </p:txBody>
        </p:sp>
        <p:cxnSp>
          <p:nvCxnSpPr>
            <p:cNvPr id="13" name="Прямая со стрелкой 12"/>
            <p:cNvCxnSpPr/>
            <p:nvPr/>
          </p:nvCxnSpPr>
          <p:spPr>
            <a:xfrm flipH="1">
              <a:off x="5301501" y="3332272"/>
              <a:ext cx="1760837" cy="0"/>
            </a:xfrm>
            <a:prstGeom prst="straightConnector1">
              <a:avLst/>
            </a:prstGeom>
            <a:ln>
              <a:prstDash val="dash"/>
              <a:tailEnd type="triangle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14" name="TextBox 13"/>
            <p:cNvSpPr txBox="1"/>
            <p:nvPr/>
          </p:nvSpPr>
          <p:spPr>
            <a:xfrm>
              <a:off x="2992330" y="4015864"/>
              <a:ext cx="3020358" cy="300082"/>
            </a:xfrm>
            <a:prstGeom prst="rect">
              <a:avLst/>
            </a:prstGeom>
            <a:noFill/>
            <a:ln w="12700"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1350" dirty="0"/>
                <a:t>граф компонент сильной связности</a:t>
              </a:r>
            </a:p>
          </p:txBody>
        </p:sp>
        <p:cxnSp>
          <p:nvCxnSpPr>
            <p:cNvPr id="15" name="Прямая со стрелкой 14"/>
            <p:cNvCxnSpPr>
              <a:stCxn id="9" idx="2"/>
              <a:endCxn id="14" idx="0"/>
            </p:cNvCxnSpPr>
            <p:nvPr/>
          </p:nvCxnSpPr>
          <p:spPr>
            <a:xfrm flipH="1">
              <a:off x="4502509" y="3761827"/>
              <a:ext cx="337" cy="254037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16" name="TextBox 15"/>
            <p:cNvSpPr txBox="1"/>
            <p:nvPr/>
          </p:nvSpPr>
          <p:spPr>
            <a:xfrm>
              <a:off x="6658180" y="3510382"/>
              <a:ext cx="1672175" cy="71558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1350" dirty="0"/>
                <a:t>объединение узлов в компоненты сильной связности</a:t>
              </a:r>
            </a:p>
          </p:txBody>
        </p:sp>
        <p:cxnSp>
          <p:nvCxnSpPr>
            <p:cNvPr id="17" name="Прямая со стрелкой 16"/>
            <p:cNvCxnSpPr>
              <a:stCxn id="16" idx="1"/>
            </p:cNvCxnSpPr>
            <p:nvPr/>
          </p:nvCxnSpPr>
          <p:spPr>
            <a:xfrm flipH="1" flipV="1">
              <a:off x="4546099" y="3866920"/>
              <a:ext cx="2112081" cy="1253"/>
            </a:xfrm>
            <a:prstGeom prst="straightConnector1">
              <a:avLst/>
            </a:prstGeom>
            <a:ln>
              <a:prstDash val="dash"/>
              <a:tailEnd type="triangle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18" name="TextBox 17"/>
            <p:cNvSpPr txBox="1"/>
            <p:nvPr/>
          </p:nvSpPr>
          <p:spPr>
            <a:xfrm>
              <a:off x="3409468" y="4569984"/>
              <a:ext cx="2186754" cy="300082"/>
            </a:xfrm>
            <a:prstGeom prst="rect">
              <a:avLst/>
            </a:prstGeom>
            <a:noFill/>
            <a:ln w="12700"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1350" dirty="0"/>
                <a:t>множество маршрутов</a:t>
              </a:r>
            </a:p>
          </p:txBody>
        </p:sp>
        <p:cxnSp>
          <p:nvCxnSpPr>
            <p:cNvPr id="19" name="Прямая со стрелкой 18"/>
            <p:cNvCxnSpPr>
              <a:stCxn id="14" idx="2"/>
              <a:endCxn id="18" idx="0"/>
            </p:cNvCxnSpPr>
            <p:nvPr/>
          </p:nvCxnSpPr>
          <p:spPr>
            <a:xfrm>
              <a:off x="4502509" y="4315946"/>
              <a:ext cx="336" cy="254038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20" name="TextBox 19"/>
            <p:cNvSpPr txBox="1"/>
            <p:nvPr/>
          </p:nvSpPr>
          <p:spPr>
            <a:xfrm>
              <a:off x="6751780" y="4298270"/>
              <a:ext cx="1578575" cy="30008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1350" dirty="0"/>
                <a:t>поиск маршрутов</a:t>
              </a:r>
            </a:p>
          </p:txBody>
        </p:sp>
        <p:cxnSp>
          <p:nvCxnSpPr>
            <p:cNvPr id="21" name="Прямая со стрелкой 20"/>
            <p:cNvCxnSpPr>
              <a:stCxn id="20" idx="1"/>
            </p:cNvCxnSpPr>
            <p:nvPr/>
          </p:nvCxnSpPr>
          <p:spPr>
            <a:xfrm flipH="1">
              <a:off x="4546099" y="4448311"/>
              <a:ext cx="2205681" cy="2503"/>
            </a:xfrm>
            <a:prstGeom prst="straightConnector1">
              <a:avLst/>
            </a:prstGeom>
            <a:ln>
              <a:prstDash val="dash"/>
              <a:tailEnd type="triangle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22" name="TextBox 21"/>
            <p:cNvSpPr txBox="1"/>
            <p:nvPr/>
          </p:nvSpPr>
          <p:spPr>
            <a:xfrm>
              <a:off x="2831689" y="5095038"/>
              <a:ext cx="3342311" cy="300082"/>
            </a:xfrm>
            <a:prstGeom prst="rect">
              <a:avLst/>
            </a:prstGeom>
            <a:noFill/>
            <a:ln w="12700"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1350" dirty="0"/>
                <a:t>множество тестов на языке </a:t>
              </a:r>
              <a:r>
                <a:rPr lang="en-US" sz="1350" dirty="0" err="1" smtClean="0"/>
                <a:t>RulesLanguage</a:t>
              </a:r>
              <a:endParaRPr lang="ru-RU" sz="1350" dirty="0"/>
            </a:p>
          </p:txBody>
        </p:sp>
        <p:cxnSp>
          <p:nvCxnSpPr>
            <p:cNvPr id="23" name="Прямая со стрелкой 22"/>
            <p:cNvCxnSpPr>
              <a:stCxn id="18" idx="2"/>
              <a:endCxn id="22" idx="0"/>
            </p:cNvCxnSpPr>
            <p:nvPr/>
          </p:nvCxnSpPr>
          <p:spPr>
            <a:xfrm>
              <a:off x="4502845" y="4870066"/>
              <a:ext cx="0" cy="224972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24" name="Прямоугольник 23"/>
            <p:cNvSpPr/>
            <p:nvPr/>
          </p:nvSpPr>
          <p:spPr>
            <a:xfrm>
              <a:off x="802001" y="2820148"/>
              <a:ext cx="7523718" cy="2663294"/>
            </a:xfrm>
            <a:prstGeom prst="rect">
              <a:avLst/>
            </a:prstGeom>
            <a:noFill/>
            <a:ln>
              <a:prstDash val="dash"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 sz="1350"/>
            </a:p>
          </p:txBody>
        </p:sp>
        <p:sp>
          <p:nvSpPr>
            <p:cNvPr id="25" name="TextBox 24"/>
            <p:cNvSpPr txBox="1"/>
            <p:nvPr/>
          </p:nvSpPr>
          <p:spPr>
            <a:xfrm>
              <a:off x="822081" y="4015865"/>
              <a:ext cx="1668160" cy="3231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1500" dirty="0"/>
                <a:t>Генератор тестов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7450694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Подготовительная стадия (1)</a:t>
            </a:r>
            <a:endParaRPr lang="ru-RU" dirty="0"/>
          </a:p>
        </p:txBody>
      </p:sp>
      <p:grpSp>
        <p:nvGrpSpPr>
          <p:cNvPr id="3" name="Группа 2"/>
          <p:cNvGrpSpPr/>
          <p:nvPr/>
        </p:nvGrpSpPr>
        <p:grpSpPr>
          <a:xfrm>
            <a:off x="450715" y="2239867"/>
            <a:ext cx="8288290" cy="3555005"/>
            <a:chOff x="892367" y="2328002"/>
            <a:chExt cx="7474393" cy="3205909"/>
          </a:xfrm>
        </p:grpSpPr>
        <p:sp>
          <p:nvSpPr>
            <p:cNvPr id="36" name="TextBox 35"/>
            <p:cNvSpPr txBox="1"/>
            <p:nvPr/>
          </p:nvSpPr>
          <p:spPr>
            <a:xfrm>
              <a:off x="1730317" y="2492968"/>
              <a:ext cx="2501066" cy="300082"/>
            </a:xfrm>
            <a:prstGeom prst="rect">
              <a:avLst/>
            </a:prstGeom>
            <a:noFill/>
            <a:ln w="12700"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1350" dirty="0"/>
                <a:t>тестируемая функция</a:t>
              </a:r>
            </a:p>
          </p:txBody>
        </p:sp>
        <p:sp>
          <p:nvSpPr>
            <p:cNvPr id="37" name="TextBox 36"/>
            <p:cNvSpPr txBox="1"/>
            <p:nvPr/>
          </p:nvSpPr>
          <p:spPr>
            <a:xfrm>
              <a:off x="4879484" y="2492968"/>
              <a:ext cx="2501066" cy="300082"/>
            </a:xfrm>
            <a:prstGeom prst="rect">
              <a:avLst/>
            </a:prstGeom>
            <a:noFill/>
            <a:ln w="12700"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1350" dirty="0"/>
                <a:t>вызываемые функции</a:t>
              </a:r>
            </a:p>
          </p:txBody>
        </p:sp>
        <p:sp>
          <p:nvSpPr>
            <p:cNvPr id="38" name="TextBox 37"/>
            <p:cNvSpPr txBox="1"/>
            <p:nvPr/>
          </p:nvSpPr>
          <p:spPr>
            <a:xfrm>
              <a:off x="3085243" y="4271665"/>
              <a:ext cx="2957783" cy="300082"/>
            </a:xfrm>
            <a:prstGeom prst="rect">
              <a:avLst/>
            </a:prstGeom>
            <a:noFill/>
            <a:ln w="12700"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1350" dirty="0"/>
                <a:t>графы потока управления</a:t>
              </a:r>
            </a:p>
          </p:txBody>
        </p:sp>
        <p:sp>
          <p:nvSpPr>
            <p:cNvPr id="39" name="TextBox 38"/>
            <p:cNvSpPr txBox="1"/>
            <p:nvPr/>
          </p:nvSpPr>
          <p:spPr>
            <a:xfrm>
              <a:off x="3642001" y="3441035"/>
              <a:ext cx="1844264" cy="30008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350" dirty="0"/>
                <a:t>Understand</a:t>
              </a:r>
              <a:endParaRPr lang="ru-RU" sz="1350" dirty="0"/>
            </a:p>
          </p:txBody>
        </p:sp>
        <p:cxnSp>
          <p:nvCxnSpPr>
            <p:cNvPr id="40" name="Прямая со стрелкой 39"/>
            <p:cNvCxnSpPr>
              <a:stCxn id="36" idx="2"/>
            </p:cNvCxnSpPr>
            <p:nvPr/>
          </p:nvCxnSpPr>
          <p:spPr>
            <a:xfrm>
              <a:off x="2980850" y="2793050"/>
              <a:ext cx="1260319" cy="550407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1" name="Прямая со стрелкой 40"/>
            <p:cNvCxnSpPr>
              <a:stCxn id="37" idx="2"/>
            </p:cNvCxnSpPr>
            <p:nvPr/>
          </p:nvCxnSpPr>
          <p:spPr>
            <a:xfrm flipH="1">
              <a:off x="4866435" y="2793050"/>
              <a:ext cx="1263582" cy="550407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2" name="Прямая со стрелкой 41"/>
            <p:cNvCxnSpPr>
              <a:stCxn id="49" idx="2"/>
              <a:endCxn id="38" idx="0"/>
            </p:cNvCxnSpPr>
            <p:nvPr/>
          </p:nvCxnSpPr>
          <p:spPr>
            <a:xfrm>
              <a:off x="4560070" y="3815280"/>
              <a:ext cx="4065" cy="456385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43" name="TextBox 42"/>
            <p:cNvSpPr txBox="1"/>
            <p:nvPr/>
          </p:nvSpPr>
          <p:spPr>
            <a:xfrm>
              <a:off x="3868186" y="5011684"/>
              <a:ext cx="1391894" cy="300082"/>
            </a:xfrm>
            <a:prstGeom prst="rect">
              <a:avLst/>
            </a:prstGeom>
            <a:noFill/>
            <a:ln w="12700"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350" dirty="0"/>
                <a:t>DOT-</a:t>
              </a:r>
              <a:r>
                <a:rPr lang="ru-RU" sz="1350" dirty="0"/>
                <a:t>файлы</a:t>
              </a:r>
            </a:p>
          </p:txBody>
        </p:sp>
        <p:cxnSp>
          <p:nvCxnSpPr>
            <p:cNvPr id="44" name="Прямая со стрелкой 43"/>
            <p:cNvCxnSpPr>
              <a:stCxn id="38" idx="2"/>
              <a:endCxn id="43" idx="0"/>
            </p:cNvCxnSpPr>
            <p:nvPr/>
          </p:nvCxnSpPr>
          <p:spPr>
            <a:xfrm flipH="1">
              <a:off x="4564133" y="4571747"/>
              <a:ext cx="2" cy="439937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45" name="TextBox 44"/>
            <p:cNvSpPr txBox="1"/>
            <p:nvPr/>
          </p:nvSpPr>
          <p:spPr>
            <a:xfrm>
              <a:off x="5806822" y="4696312"/>
              <a:ext cx="1652582" cy="30008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1350" dirty="0"/>
                <a:t>экспорт</a:t>
              </a:r>
            </a:p>
          </p:txBody>
        </p:sp>
        <p:cxnSp>
          <p:nvCxnSpPr>
            <p:cNvPr id="46" name="Прямая со стрелкой 45"/>
            <p:cNvCxnSpPr/>
            <p:nvPr/>
          </p:nvCxnSpPr>
          <p:spPr>
            <a:xfrm flipH="1">
              <a:off x="4564132" y="4836686"/>
              <a:ext cx="1721930" cy="0"/>
            </a:xfrm>
            <a:prstGeom prst="straightConnector1">
              <a:avLst/>
            </a:prstGeom>
            <a:ln>
              <a:prstDash val="dash"/>
              <a:tailEnd type="triangle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47" name="Прямоугольник 46"/>
            <p:cNvSpPr/>
            <p:nvPr/>
          </p:nvSpPr>
          <p:spPr>
            <a:xfrm>
              <a:off x="892367" y="2328002"/>
              <a:ext cx="7474393" cy="3205909"/>
            </a:xfrm>
            <a:prstGeom prst="rect">
              <a:avLst/>
            </a:prstGeom>
            <a:noFill/>
            <a:ln>
              <a:prstDash val="dash"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 sz="1350"/>
            </a:p>
          </p:txBody>
        </p:sp>
        <p:sp>
          <p:nvSpPr>
            <p:cNvPr id="48" name="TextBox 47"/>
            <p:cNvSpPr txBox="1"/>
            <p:nvPr/>
          </p:nvSpPr>
          <p:spPr>
            <a:xfrm>
              <a:off x="1026670" y="4887913"/>
              <a:ext cx="1668160" cy="5539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1500" dirty="0"/>
                <a:t>Подготовительная стадия</a:t>
              </a:r>
            </a:p>
          </p:txBody>
        </p:sp>
        <p:sp>
          <p:nvSpPr>
            <p:cNvPr id="49" name="Блок-схема: процесс 48"/>
            <p:cNvSpPr/>
            <p:nvPr/>
          </p:nvSpPr>
          <p:spPr>
            <a:xfrm>
              <a:off x="3691577" y="3360835"/>
              <a:ext cx="1736986" cy="454445"/>
            </a:xfrm>
            <a:prstGeom prst="flowChartProcess">
              <a:avLst/>
            </a:prstGeom>
            <a:noFill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 sz="1350"/>
            </a:p>
          </p:txBody>
        </p:sp>
      </p:grpSp>
    </p:spTree>
    <p:extLst>
      <p:ext uri="{BB962C8B-B14F-4D97-AF65-F5344CB8AC3E}">
        <p14:creationId xmlns:p14="http://schemas.microsoft.com/office/powerpoint/2010/main" val="35821210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Подготовительная стадия </a:t>
            </a:r>
            <a:r>
              <a:rPr lang="ru-RU" dirty="0"/>
              <a:t>(2). Взаимодействие с </a:t>
            </a:r>
            <a:r>
              <a:rPr lang="en-US" dirty="0" smtClean="0"/>
              <a:t>Understand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4971360" y="2390439"/>
            <a:ext cx="3844887" cy="3231654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ru-RU" sz="1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digraph</a:t>
            </a:r>
            <a:r>
              <a:rPr lang="ru-RU" sz="1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"" {</a:t>
            </a:r>
          </a:p>
          <a:p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__N1 [</a:t>
            </a:r>
            <a:r>
              <a:rPr lang="ru-RU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color</a:t>
            </a: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="</a:t>
            </a:r>
            <a:r>
              <a:rPr lang="ru-RU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darkgreen</a:t>
            </a: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", </a:t>
            </a:r>
            <a:r>
              <a:rPr lang="ru-RU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label</a:t>
            </a: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="</a:t>
            </a:r>
            <a:r>
              <a:rPr lang="ru-RU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start</a:t>
            </a: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", </a:t>
            </a:r>
            <a:r>
              <a:rPr lang="ru-RU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shape</a:t>
            </a: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="</a:t>
            </a:r>
            <a:r>
              <a:rPr lang="ru-RU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Msquare</a:t>
            </a: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"];</a:t>
            </a:r>
          </a:p>
          <a:p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__N2 [</a:t>
            </a:r>
            <a:r>
              <a:rPr lang="ru-RU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label</a:t>
            </a: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="MARK (</a:t>
            </a:r>
            <a:r>
              <a:rPr lang="ru-RU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RULEnode</a:t>
            </a: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= RULE;"];</a:t>
            </a:r>
          </a:p>
          <a:p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__N3 [</a:t>
            </a:r>
            <a:r>
              <a:rPr lang="ru-RU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label</a:t>
            </a: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="(</a:t>
            </a:r>
            <a:r>
              <a:rPr lang="ru-RU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ClauseLexClass</a:t>
            </a: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!= RULE_LC)", </a:t>
            </a:r>
            <a:r>
              <a:rPr lang="ru-RU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shape</a:t>
            </a: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="</a:t>
            </a:r>
            <a:r>
              <a:rPr lang="ru-RU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diamond</a:t>
            </a: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"];</a:t>
            </a:r>
          </a:p>
          <a:p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__N4 [</a:t>
            </a:r>
            <a:r>
              <a:rPr lang="ru-RU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label</a:t>
            </a: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="</a:t>
            </a:r>
            <a:r>
              <a:rPr lang="ru-RU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fetchFromClauseList</a:t>
            </a: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(RULE_LC, </a:t>
            </a:r>
            <a:r>
              <a:rPr lang="ru-RU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RULEnode</a:t>
            </a: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);"];</a:t>
            </a:r>
          </a:p>
          <a:p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__N5 [</a:t>
            </a:r>
            <a:r>
              <a:rPr lang="ru-RU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label</a:t>
            </a: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="</a:t>
            </a:r>
            <a:r>
              <a:rPr lang="ru-RU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return</a:t>
            </a: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RULEnode</a:t>
            </a: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;"];</a:t>
            </a:r>
          </a:p>
          <a:p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__N6 [</a:t>
            </a:r>
            <a:r>
              <a:rPr lang="ru-RU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color</a:t>
            </a: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="</a:t>
            </a:r>
            <a:r>
              <a:rPr lang="ru-RU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brown</a:t>
            </a: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", </a:t>
            </a:r>
            <a:r>
              <a:rPr lang="ru-RU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label</a:t>
            </a: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="</a:t>
            </a:r>
            <a:r>
              <a:rPr lang="ru-RU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end</a:t>
            </a: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", </a:t>
            </a:r>
            <a:r>
              <a:rPr lang="ru-RU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shape</a:t>
            </a: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="</a:t>
            </a:r>
            <a:r>
              <a:rPr lang="ru-RU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Msquare</a:t>
            </a: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"];</a:t>
            </a:r>
          </a:p>
          <a:p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__N1 -&gt; __N2;</a:t>
            </a:r>
          </a:p>
          <a:p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__N2 -&gt; __N3;</a:t>
            </a:r>
          </a:p>
          <a:p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__N3 -&gt; __N4 [</a:t>
            </a:r>
            <a:r>
              <a:rPr lang="ru-RU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color</a:t>
            </a: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="</a:t>
            </a:r>
            <a:r>
              <a:rPr lang="ru-RU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green</a:t>
            </a: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", </a:t>
            </a:r>
            <a:r>
              <a:rPr lang="ru-RU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label</a:t>
            </a: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="</a:t>
            </a:r>
            <a:r>
              <a:rPr lang="ru-RU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yes</a:t>
            </a: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"];</a:t>
            </a:r>
          </a:p>
          <a:p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__N3 -&gt; __N5 [</a:t>
            </a:r>
            <a:r>
              <a:rPr lang="ru-RU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color</a:t>
            </a: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="</a:t>
            </a:r>
            <a:r>
              <a:rPr lang="ru-RU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red</a:t>
            </a: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", </a:t>
            </a:r>
            <a:r>
              <a:rPr lang="ru-RU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label</a:t>
            </a: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="</a:t>
            </a:r>
            <a:r>
              <a:rPr lang="ru-RU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no</a:t>
            </a: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"];</a:t>
            </a:r>
          </a:p>
          <a:p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__N4 -&gt; __N5;</a:t>
            </a:r>
          </a:p>
          <a:p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__N5 -&gt; __N6;</a:t>
            </a:r>
          </a:p>
          <a:p>
            <a:r>
              <a:rPr lang="ru-RU" sz="1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}</a:t>
            </a:r>
            <a:endParaRPr lang="ru-RU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3262" y="2291061"/>
            <a:ext cx="2827688" cy="3193273"/>
          </a:xfrm>
          <a:prstGeom prst="rect">
            <a:avLst/>
          </a:prstGeom>
        </p:spPr>
      </p:pic>
      <p:sp>
        <p:nvSpPr>
          <p:cNvPr id="9" name="Right Arrow 10"/>
          <p:cNvSpPr/>
          <p:nvPr/>
        </p:nvSpPr>
        <p:spPr>
          <a:xfrm>
            <a:off x="3648263" y="3367768"/>
            <a:ext cx="1004207" cy="636815"/>
          </a:xfrm>
          <a:prstGeom prst="right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350"/>
          </a:p>
        </p:txBody>
      </p:sp>
      <p:sp>
        <p:nvSpPr>
          <p:cNvPr id="7" name="TextBox 6"/>
          <p:cNvSpPr txBox="1"/>
          <p:nvPr/>
        </p:nvSpPr>
        <p:spPr>
          <a:xfrm>
            <a:off x="3652091" y="3531071"/>
            <a:ext cx="826265" cy="3231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ru-RU" sz="1500" dirty="0"/>
              <a:t>экспорт</a:t>
            </a:r>
          </a:p>
        </p:txBody>
      </p:sp>
    </p:spTree>
    <p:extLst>
      <p:ext uri="{BB962C8B-B14F-4D97-AF65-F5344CB8AC3E}">
        <p14:creationId xmlns:p14="http://schemas.microsoft.com/office/powerpoint/2010/main" val="40088691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/>
              <a:t>Инструмент для построения пополняемого графа потока </a:t>
            </a:r>
            <a:r>
              <a:rPr lang="ru-RU" dirty="0" smtClean="0"/>
              <a:t>управления (1)</a:t>
            </a:r>
            <a:endParaRPr lang="ru-RU" dirty="0"/>
          </a:p>
        </p:txBody>
      </p:sp>
      <p:sp>
        <p:nvSpPr>
          <p:cNvPr id="20" name="TextBox 19"/>
          <p:cNvSpPr txBox="1"/>
          <p:nvPr/>
        </p:nvSpPr>
        <p:spPr>
          <a:xfrm>
            <a:off x="3890805" y="2513580"/>
            <a:ext cx="1146411" cy="300082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350" dirty="0"/>
              <a:t>DOT-</a:t>
            </a:r>
            <a:r>
              <a:rPr lang="ru-RU" sz="1350" dirty="0"/>
              <a:t>файлы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2129985" y="3961123"/>
            <a:ext cx="2059962" cy="300082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1350" dirty="0"/>
              <a:t>матрицы смежности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3704511" y="3251707"/>
            <a:ext cx="151899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dirty="0"/>
              <a:t>Parser</a:t>
            </a:r>
            <a:endParaRPr lang="ru-RU" sz="1200" dirty="0"/>
          </a:p>
        </p:txBody>
      </p:sp>
      <p:cxnSp>
        <p:nvCxnSpPr>
          <p:cNvPr id="23" name="Прямая со стрелкой 22"/>
          <p:cNvCxnSpPr>
            <a:stCxn id="20" idx="2"/>
          </p:cNvCxnSpPr>
          <p:nvPr/>
        </p:nvCxnSpPr>
        <p:spPr>
          <a:xfrm>
            <a:off x="4464011" y="2813662"/>
            <a:ext cx="0" cy="37446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4" name="TextBox 23"/>
          <p:cNvSpPr txBox="1"/>
          <p:nvPr/>
        </p:nvSpPr>
        <p:spPr>
          <a:xfrm>
            <a:off x="4723744" y="3973033"/>
            <a:ext cx="2054591" cy="300082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1350" dirty="0"/>
              <a:t>списки узлов</a:t>
            </a:r>
          </a:p>
        </p:txBody>
      </p:sp>
      <p:cxnSp>
        <p:nvCxnSpPr>
          <p:cNvPr id="25" name="Прямая со стрелкой 24"/>
          <p:cNvCxnSpPr>
            <a:endCxn id="21" idx="0"/>
          </p:cNvCxnSpPr>
          <p:nvPr/>
        </p:nvCxnSpPr>
        <p:spPr>
          <a:xfrm flipH="1">
            <a:off x="3159966" y="3553338"/>
            <a:ext cx="945796" cy="40778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6" name="Прямая со стрелкой 25"/>
          <p:cNvCxnSpPr>
            <a:endCxn id="24" idx="0"/>
          </p:cNvCxnSpPr>
          <p:nvPr/>
        </p:nvCxnSpPr>
        <p:spPr>
          <a:xfrm>
            <a:off x="4807940" y="3546174"/>
            <a:ext cx="943100" cy="42685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7" name="TextBox 26"/>
          <p:cNvSpPr txBox="1"/>
          <p:nvPr/>
        </p:nvSpPr>
        <p:spPr>
          <a:xfrm>
            <a:off x="2899337" y="4592508"/>
            <a:ext cx="3129345" cy="300082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1350" dirty="0"/>
              <a:t>итоговый граф потока управления</a:t>
            </a:r>
          </a:p>
        </p:txBody>
      </p:sp>
      <p:cxnSp>
        <p:nvCxnSpPr>
          <p:cNvPr id="28" name="Прямая со стрелкой 27"/>
          <p:cNvCxnSpPr>
            <a:stCxn id="21" idx="2"/>
            <a:endCxn id="27" idx="0"/>
          </p:cNvCxnSpPr>
          <p:nvPr/>
        </p:nvCxnSpPr>
        <p:spPr>
          <a:xfrm>
            <a:off x="3159966" y="4261205"/>
            <a:ext cx="1304044" cy="33130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9" name="Прямая со стрелкой 28"/>
          <p:cNvCxnSpPr>
            <a:stCxn id="24" idx="2"/>
            <a:endCxn id="27" idx="0"/>
          </p:cNvCxnSpPr>
          <p:nvPr/>
        </p:nvCxnSpPr>
        <p:spPr>
          <a:xfrm flipH="1">
            <a:off x="4464010" y="4273115"/>
            <a:ext cx="1287030" cy="31939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0" name="TextBox 29"/>
          <p:cNvSpPr txBox="1"/>
          <p:nvPr/>
        </p:nvSpPr>
        <p:spPr>
          <a:xfrm>
            <a:off x="7161668" y="3996123"/>
            <a:ext cx="160856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350" b="1" dirty="0"/>
              <a:t>замещение узлов с вызовом на </a:t>
            </a:r>
            <a:r>
              <a:rPr lang="en-US" sz="1350" b="1" dirty="0"/>
              <a:t>CFG </a:t>
            </a:r>
            <a:r>
              <a:rPr lang="ru-RU" sz="1350" b="1" dirty="0"/>
              <a:t>вызываемой функции</a:t>
            </a:r>
          </a:p>
        </p:txBody>
      </p:sp>
      <p:cxnSp>
        <p:nvCxnSpPr>
          <p:cNvPr id="31" name="Прямая со стрелкой 30"/>
          <p:cNvCxnSpPr>
            <a:stCxn id="30" idx="1"/>
          </p:cNvCxnSpPr>
          <p:nvPr/>
        </p:nvCxnSpPr>
        <p:spPr>
          <a:xfrm flipH="1" flipV="1">
            <a:off x="5387250" y="4446246"/>
            <a:ext cx="1774418" cy="11542"/>
          </a:xfrm>
          <a:prstGeom prst="straightConnector1">
            <a:avLst/>
          </a:prstGeom>
          <a:ln>
            <a:prstDash val="dash"/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2" name="Прямоугольник 31"/>
          <p:cNvSpPr/>
          <p:nvPr/>
        </p:nvSpPr>
        <p:spPr>
          <a:xfrm>
            <a:off x="286938" y="2978949"/>
            <a:ext cx="8615844" cy="2095554"/>
          </a:xfrm>
          <a:prstGeom prst="rect">
            <a:avLst/>
          </a:prstGeom>
          <a:noFill/>
          <a:ln>
            <a:prstDash val="dash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1350"/>
          </a:p>
        </p:txBody>
      </p:sp>
      <p:sp>
        <p:nvSpPr>
          <p:cNvPr id="33" name="TextBox 32"/>
          <p:cNvSpPr txBox="1"/>
          <p:nvPr/>
        </p:nvSpPr>
        <p:spPr>
          <a:xfrm>
            <a:off x="336514" y="3569789"/>
            <a:ext cx="174828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350" dirty="0"/>
              <a:t>Инструмент для построения пополняемого графа потока управления</a:t>
            </a:r>
          </a:p>
        </p:txBody>
      </p:sp>
      <p:sp>
        <p:nvSpPr>
          <p:cNvPr id="36" name="Овал 35"/>
          <p:cNvSpPr/>
          <p:nvPr/>
        </p:nvSpPr>
        <p:spPr>
          <a:xfrm>
            <a:off x="3857653" y="3193289"/>
            <a:ext cx="1198862" cy="382778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350"/>
          </a:p>
        </p:txBody>
      </p:sp>
    </p:spTree>
    <p:extLst>
      <p:ext uri="{BB962C8B-B14F-4D97-AF65-F5344CB8AC3E}">
        <p14:creationId xmlns:p14="http://schemas.microsoft.com/office/powerpoint/2010/main" val="39438807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/>
              <a:t>Инструмент для построения пополняемого графа потока управления </a:t>
            </a:r>
            <a:r>
              <a:rPr lang="ru-RU" dirty="0" smtClean="0"/>
              <a:t>(</a:t>
            </a:r>
            <a:r>
              <a:rPr lang="en-US" dirty="0" smtClean="0"/>
              <a:t>2</a:t>
            </a:r>
            <a:r>
              <a:rPr lang="ru-RU" dirty="0" smtClean="0"/>
              <a:t>)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5587" y="2165886"/>
            <a:ext cx="5698546" cy="38493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29415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dirty="0" smtClean="0"/>
              <a:t>Генератор тестов (1)</a:t>
            </a:r>
            <a:endParaRPr lang="ru-RU" dirty="0"/>
          </a:p>
        </p:txBody>
      </p:sp>
      <p:sp>
        <p:nvSpPr>
          <p:cNvPr id="20" name="TextBox 19"/>
          <p:cNvSpPr txBox="1"/>
          <p:nvPr/>
        </p:nvSpPr>
        <p:spPr>
          <a:xfrm>
            <a:off x="3153645" y="2347972"/>
            <a:ext cx="2698402" cy="300082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1350" dirty="0"/>
              <a:t>итоговый граф потока управления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2266277" y="2914531"/>
            <a:ext cx="2000248" cy="300082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1350" b="1" dirty="0"/>
              <a:t>дерево </a:t>
            </a:r>
            <a:r>
              <a:rPr lang="ru-RU" sz="1350" b="1" dirty="0" err="1"/>
              <a:t>доминаторов</a:t>
            </a:r>
            <a:endParaRPr lang="ru-RU" sz="1350" b="1" dirty="0"/>
          </a:p>
        </p:txBody>
      </p:sp>
      <p:sp>
        <p:nvSpPr>
          <p:cNvPr id="22" name="TextBox 21"/>
          <p:cNvSpPr txBox="1"/>
          <p:nvPr/>
        </p:nvSpPr>
        <p:spPr>
          <a:xfrm>
            <a:off x="4726813" y="2914531"/>
            <a:ext cx="2097562" cy="300082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1350" b="1" dirty="0"/>
              <a:t>дерево </a:t>
            </a:r>
            <a:r>
              <a:rPr lang="ru-RU" sz="1350" b="1" dirty="0" err="1"/>
              <a:t>постдоминаторов</a:t>
            </a:r>
            <a:endParaRPr lang="ru-RU" sz="1350" b="1" dirty="0"/>
          </a:p>
        </p:txBody>
      </p:sp>
      <p:cxnSp>
        <p:nvCxnSpPr>
          <p:cNvPr id="23" name="Прямая со стрелкой 22"/>
          <p:cNvCxnSpPr>
            <a:stCxn id="20" idx="2"/>
            <a:endCxn id="21" idx="0"/>
          </p:cNvCxnSpPr>
          <p:nvPr/>
        </p:nvCxnSpPr>
        <p:spPr>
          <a:xfrm flipH="1">
            <a:off x="3266401" y="2648054"/>
            <a:ext cx="1236445" cy="266477"/>
          </a:xfrm>
          <a:prstGeom prst="straightConnector1">
            <a:avLst/>
          </a:prstGeom>
          <a:ln w="1905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4" name="Прямая со стрелкой 23"/>
          <p:cNvCxnSpPr>
            <a:stCxn id="20" idx="2"/>
            <a:endCxn id="22" idx="0"/>
          </p:cNvCxnSpPr>
          <p:nvPr/>
        </p:nvCxnSpPr>
        <p:spPr>
          <a:xfrm>
            <a:off x="4502846" y="2648054"/>
            <a:ext cx="1272748" cy="266477"/>
          </a:xfrm>
          <a:prstGeom prst="straightConnector1">
            <a:avLst/>
          </a:prstGeom>
          <a:ln w="1905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5" name="TextBox 24"/>
          <p:cNvSpPr txBox="1"/>
          <p:nvPr/>
        </p:nvSpPr>
        <p:spPr>
          <a:xfrm>
            <a:off x="3440553" y="3461745"/>
            <a:ext cx="2124586" cy="300082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1350" b="1" dirty="0"/>
              <a:t>граф </a:t>
            </a:r>
            <a:r>
              <a:rPr lang="ru-RU" sz="1350" b="1" dirty="0" err="1"/>
              <a:t>доминаторов</a:t>
            </a:r>
            <a:endParaRPr lang="ru-RU" sz="1350" b="1" dirty="0"/>
          </a:p>
        </p:txBody>
      </p:sp>
      <p:cxnSp>
        <p:nvCxnSpPr>
          <p:cNvPr id="26" name="Прямая со стрелкой 25"/>
          <p:cNvCxnSpPr>
            <a:stCxn id="21" idx="2"/>
            <a:endCxn id="25" idx="0"/>
          </p:cNvCxnSpPr>
          <p:nvPr/>
        </p:nvCxnSpPr>
        <p:spPr>
          <a:xfrm>
            <a:off x="3266401" y="3214613"/>
            <a:ext cx="1236445" cy="247132"/>
          </a:xfrm>
          <a:prstGeom prst="straightConnector1">
            <a:avLst/>
          </a:prstGeom>
          <a:ln w="1905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7" name="Прямая со стрелкой 26"/>
          <p:cNvCxnSpPr>
            <a:stCxn id="22" idx="2"/>
            <a:endCxn id="25" idx="0"/>
          </p:cNvCxnSpPr>
          <p:nvPr/>
        </p:nvCxnSpPr>
        <p:spPr>
          <a:xfrm flipH="1">
            <a:off x="4502846" y="3214613"/>
            <a:ext cx="1272748" cy="247132"/>
          </a:xfrm>
          <a:prstGeom prst="straightConnector1">
            <a:avLst/>
          </a:prstGeom>
          <a:ln w="1905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8" name="TextBox 27"/>
          <p:cNvSpPr txBox="1"/>
          <p:nvPr/>
        </p:nvSpPr>
        <p:spPr>
          <a:xfrm>
            <a:off x="7012038" y="3202390"/>
            <a:ext cx="1204018" cy="300082"/>
          </a:xfrm>
          <a:prstGeom prst="rect">
            <a:avLst/>
          </a:prstGeom>
          <a:noFill/>
          <a:ln w="19050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1350" b="1" dirty="0"/>
              <a:t>слияние</a:t>
            </a:r>
          </a:p>
        </p:txBody>
      </p:sp>
      <p:cxnSp>
        <p:nvCxnSpPr>
          <p:cNvPr id="29" name="Прямая со стрелкой 28"/>
          <p:cNvCxnSpPr/>
          <p:nvPr/>
        </p:nvCxnSpPr>
        <p:spPr>
          <a:xfrm flipH="1">
            <a:off x="5213365" y="3348797"/>
            <a:ext cx="1760837" cy="0"/>
          </a:xfrm>
          <a:prstGeom prst="straightConnector1">
            <a:avLst/>
          </a:prstGeom>
          <a:ln w="19050">
            <a:prstDash val="dash"/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0" name="TextBox 29"/>
          <p:cNvSpPr txBox="1"/>
          <p:nvPr/>
        </p:nvSpPr>
        <p:spPr>
          <a:xfrm>
            <a:off x="2992330" y="4015864"/>
            <a:ext cx="3020358" cy="300082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1350" dirty="0"/>
              <a:t>граф компонент сильной связности</a:t>
            </a:r>
          </a:p>
        </p:txBody>
      </p:sp>
      <p:cxnSp>
        <p:nvCxnSpPr>
          <p:cNvPr id="31" name="Прямая со стрелкой 30"/>
          <p:cNvCxnSpPr>
            <a:stCxn id="25" idx="2"/>
            <a:endCxn id="30" idx="0"/>
          </p:cNvCxnSpPr>
          <p:nvPr/>
        </p:nvCxnSpPr>
        <p:spPr>
          <a:xfrm flipH="1">
            <a:off x="4502509" y="3761827"/>
            <a:ext cx="337" cy="25403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2" name="TextBox 31"/>
          <p:cNvSpPr txBox="1"/>
          <p:nvPr/>
        </p:nvSpPr>
        <p:spPr>
          <a:xfrm>
            <a:off x="6627096" y="3543433"/>
            <a:ext cx="1703260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350" dirty="0"/>
              <a:t>объединение узлов в компоненты сильной связности</a:t>
            </a:r>
          </a:p>
        </p:txBody>
      </p:sp>
      <p:cxnSp>
        <p:nvCxnSpPr>
          <p:cNvPr id="33" name="Прямая со стрелкой 32"/>
          <p:cNvCxnSpPr>
            <a:stCxn id="32" idx="1"/>
          </p:cNvCxnSpPr>
          <p:nvPr/>
        </p:nvCxnSpPr>
        <p:spPr>
          <a:xfrm flipH="1" flipV="1">
            <a:off x="4546100" y="3889416"/>
            <a:ext cx="2080996" cy="11808"/>
          </a:xfrm>
          <a:prstGeom prst="straightConnector1">
            <a:avLst/>
          </a:prstGeom>
          <a:ln>
            <a:prstDash val="dash"/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4" name="TextBox 33"/>
          <p:cNvSpPr txBox="1"/>
          <p:nvPr/>
        </p:nvSpPr>
        <p:spPr>
          <a:xfrm>
            <a:off x="3409468" y="4569984"/>
            <a:ext cx="2186754" cy="300082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1350" dirty="0"/>
              <a:t>множество маршрутов</a:t>
            </a:r>
          </a:p>
        </p:txBody>
      </p:sp>
      <p:cxnSp>
        <p:nvCxnSpPr>
          <p:cNvPr id="35" name="Прямая со стрелкой 34"/>
          <p:cNvCxnSpPr>
            <a:stCxn id="30" idx="2"/>
            <a:endCxn id="34" idx="0"/>
          </p:cNvCxnSpPr>
          <p:nvPr/>
        </p:nvCxnSpPr>
        <p:spPr>
          <a:xfrm>
            <a:off x="4502509" y="4315946"/>
            <a:ext cx="336" cy="25403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6" name="TextBox 35"/>
          <p:cNvSpPr txBox="1"/>
          <p:nvPr/>
        </p:nvSpPr>
        <p:spPr>
          <a:xfrm>
            <a:off x="6751780" y="4276236"/>
            <a:ext cx="1578575" cy="300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350" dirty="0"/>
              <a:t>поиск маршрутов</a:t>
            </a:r>
          </a:p>
        </p:txBody>
      </p:sp>
      <p:cxnSp>
        <p:nvCxnSpPr>
          <p:cNvPr id="37" name="Прямая со стрелкой 36"/>
          <p:cNvCxnSpPr>
            <a:stCxn id="36" idx="1"/>
          </p:cNvCxnSpPr>
          <p:nvPr/>
        </p:nvCxnSpPr>
        <p:spPr>
          <a:xfrm flipH="1" flipV="1">
            <a:off x="4546099" y="4414736"/>
            <a:ext cx="2205681" cy="11541"/>
          </a:xfrm>
          <a:prstGeom prst="straightConnector1">
            <a:avLst/>
          </a:prstGeom>
          <a:ln>
            <a:prstDash val="dash"/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8" name="TextBox 37"/>
          <p:cNvSpPr txBox="1"/>
          <p:nvPr/>
        </p:nvSpPr>
        <p:spPr>
          <a:xfrm>
            <a:off x="2831689" y="5095038"/>
            <a:ext cx="3342311" cy="300082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1350" dirty="0"/>
              <a:t>множество тестов на языке </a:t>
            </a:r>
            <a:r>
              <a:rPr lang="en-US" sz="1350" dirty="0" err="1" smtClean="0"/>
              <a:t>RulesLanguage</a:t>
            </a:r>
            <a:endParaRPr lang="ru-RU" sz="1350" dirty="0"/>
          </a:p>
        </p:txBody>
      </p:sp>
      <p:cxnSp>
        <p:nvCxnSpPr>
          <p:cNvPr id="39" name="Прямая со стрелкой 38"/>
          <p:cNvCxnSpPr>
            <a:stCxn id="34" idx="2"/>
            <a:endCxn id="38" idx="0"/>
          </p:cNvCxnSpPr>
          <p:nvPr/>
        </p:nvCxnSpPr>
        <p:spPr>
          <a:xfrm>
            <a:off x="4502845" y="4870066"/>
            <a:ext cx="0" cy="22497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40" name="Прямоугольник 39"/>
          <p:cNvSpPr/>
          <p:nvPr/>
        </p:nvSpPr>
        <p:spPr>
          <a:xfrm>
            <a:off x="802001" y="2820148"/>
            <a:ext cx="7523718" cy="2663294"/>
          </a:xfrm>
          <a:prstGeom prst="rect">
            <a:avLst/>
          </a:prstGeom>
          <a:noFill/>
          <a:ln>
            <a:prstDash val="dash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1350"/>
          </a:p>
        </p:txBody>
      </p:sp>
      <p:sp>
        <p:nvSpPr>
          <p:cNvPr id="41" name="TextBox 40"/>
          <p:cNvSpPr txBox="1"/>
          <p:nvPr/>
        </p:nvSpPr>
        <p:spPr>
          <a:xfrm>
            <a:off x="822081" y="4015865"/>
            <a:ext cx="1668160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500" dirty="0"/>
              <a:t>Генератор тестов</a:t>
            </a:r>
          </a:p>
        </p:txBody>
      </p:sp>
    </p:spTree>
    <p:extLst>
      <p:ext uri="{BB962C8B-B14F-4D97-AF65-F5344CB8AC3E}">
        <p14:creationId xmlns:p14="http://schemas.microsoft.com/office/powerpoint/2010/main" val="31622534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/>
              <a:t>Генератор тестов </a:t>
            </a:r>
            <a:r>
              <a:rPr lang="ru-RU" dirty="0" smtClean="0"/>
              <a:t>(2). Граф </a:t>
            </a:r>
            <a:r>
              <a:rPr lang="ru-RU" dirty="0" err="1" smtClean="0"/>
              <a:t>доминаторов</a:t>
            </a:r>
            <a:endParaRPr lang="ru-RU" dirty="0"/>
          </a:p>
        </p:txBody>
      </p:sp>
      <p:pic>
        <p:nvPicPr>
          <p:cNvPr id="5" name="Picture 2" descr="C:\Users\usersto\Desktop\Untitled2.png"/>
          <p:cNvPicPr>
            <a:picLocks noChangeAspect="1" noChangeArrowheads="1"/>
          </p:cNvPicPr>
          <p:nvPr/>
        </p:nvPicPr>
        <p:blipFill rotWithShape="1">
          <a:blip r:embed="rId3" cstate="print"/>
          <a:srcRect r="62140"/>
          <a:stretch/>
        </p:blipFill>
        <p:spPr bwMode="auto">
          <a:xfrm>
            <a:off x="457249" y="2687393"/>
            <a:ext cx="2310010" cy="2102879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516198" y="4948006"/>
            <a:ext cx="2192111" cy="300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350" dirty="0" err="1"/>
              <a:t>Доминаторное</a:t>
            </a:r>
            <a:r>
              <a:rPr lang="ru-RU" sz="1350" dirty="0"/>
              <a:t> дерево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489900" y="4948006"/>
            <a:ext cx="2192111" cy="300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350" dirty="0" err="1"/>
              <a:t>Постдоминаторное</a:t>
            </a:r>
            <a:r>
              <a:rPr lang="ru-RU" sz="1350" dirty="0"/>
              <a:t> дерево</a:t>
            </a:r>
          </a:p>
        </p:txBody>
      </p:sp>
      <p:sp>
        <p:nvSpPr>
          <p:cNvPr id="8" name="Cross 7"/>
          <p:cNvSpPr/>
          <p:nvPr/>
        </p:nvSpPr>
        <p:spPr>
          <a:xfrm>
            <a:off x="2899463" y="3626872"/>
            <a:ext cx="247741" cy="223920"/>
          </a:xfrm>
          <a:prstGeom prst="plus">
            <a:avLst>
              <a:gd name="adj" fmla="val 35638"/>
            </a:avLst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350"/>
          </a:p>
        </p:txBody>
      </p:sp>
      <p:pic>
        <p:nvPicPr>
          <p:cNvPr id="9" name="Picture 2" descr="C:\Users\usersto\Desktop\Untitled2.png"/>
          <p:cNvPicPr>
            <a:picLocks noChangeAspect="1" noChangeArrowheads="1"/>
          </p:cNvPicPr>
          <p:nvPr/>
        </p:nvPicPr>
        <p:blipFill rotWithShape="1">
          <a:blip r:embed="rId3" cstate="print"/>
          <a:srcRect l="56296"/>
          <a:stretch/>
        </p:blipFill>
        <p:spPr bwMode="auto">
          <a:xfrm>
            <a:off x="3254618" y="2687393"/>
            <a:ext cx="2662674" cy="2099787"/>
          </a:xfrm>
          <a:prstGeom prst="rect">
            <a:avLst/>
          </a:prstGeom>
          <a:noFill/>
        </p:spPr>
      </p:pic>
      <p:grpSp>
        <p:nvGrpSpPr>
          <p:cNvPr id="4" name="Группа 3"/>
          <p:cNvGrpSpPr/>
          <p:nvPr/>
        </p:nvGrpSpPr>
        <p:grpSpPr>
          <a:xfrm>
            <a:off x="6050283" y="3665384"/>
            <a:ext cx="359735" cy="185408"/>
            <a:chOff x="8207565" y="3840048"/>
            <a:chExt cx="803086" cy="413910"/>
          </a:xfrm>
        </p:grpSpPr>
        <p:sp>
          <p:nvSpPr>
            <p:cNvPr id="3" name="Прямоугольник 2"/>
            <p:cNvSpPr/>
            <p:nvPr/>
          </p:nvSpPr>
          <p:spPr>
            <a:xfrm>
              <a:off x="8207566" y="3840048"/>
              <a:ext cx="803085" cy="151341"/>
            </a:xfrm>
            <a:prstGeom prst="rect">
              <a:avLst/>
            </a:prstGeom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350"/>
            </a:p>
          </p:txBody>
        </p:sp>
        <p:sp>
          <p:nvSpPr>
            <p:cNvPr id="10" name="Прямоугольник 9"/>
            <p:cNvSpPr/>
            <p:nvPr/>
          </p:nvSpPr>
          <p:spPr>
            <a:xfrm>
              <a:off x="8207565" y="4102617"/>
              <a:ext cx="803085" cy="151341"/>
            </a:xfrm>
            <a:prstGeom prst="rect">
              <a:avLst/>
            </a:prstGeom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350"/>
            </a:p>
          </p:txBody>
        </p:sp>
      </p:grpSp>
      <p:pic>
        <p:nvPicPr>
          <p:cNvPr id="11" name="Picture 2" descr="C:\Users\usersto\Desktop\Untitled5.png"/>
          <p:cNvPicPr>
            <a:picLocks noChangeAspect="1" noChangeArrowheads="1"/>
          </p:cNvPicPr>
          <p:nvPr/>
        </p:nvPicPr>
        <p:blipFill rotWithShape="1">
          <a:blip r:embed="rId4" cstate="print"/>
          <a:srcRect t="11426" r="64804"/>
          <a:stretch/>
        </p:blipFill>
        <p:spPr bwMode="auto">
          <a:xfrm>
            <a:off x="6550476" y="2687433"/>
            <a:ext cx="2294263" cy="2099747"/>
          </a:xfrm>
          <a:prstGeom prst="rect">
            <a:avLst/>
          </a:prstGeom>
          <a:noFill/>
        </p:spPr>
      </p:pic>
      <p:sp>
        <p:nvSpPr>
          <p:cNvPr id="12" name="TextBox 11"/>
          <p:cNvSpPr txBox="1"/>
          <p:nvPr/>
        </p:nvSpPr>
        <p:spPr>
          <a:xfrm>
            <a:off x="6601551" y="4948006"/>
            <a:ext cx="2192111" cy="300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350" dirty="0"/>
              <a:t>Граф </a:t>
            </a:r>
            <a:r>
              <a:rPr lang="ru-RU" sz="1350" dirty="0" err="1"/>
              <a:t>доминаторов</a:t>
            </a:r>
            <a:endParaRPr lang="ru-RU" sz="135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Генератор тестов (3). Построение графа компонент сильной связности</a:t>
            </a:r>
            <a:endParaRPr lang="ru-RU" dirty="0"/>
          </a:p>
        </p:txBody>
      </p:sp>
      <p:sp>
        <p:nvSpPr>
          <p:cNvPr id="42" name="TextBox 41"/>
          <p:cNvSpPr txBox="1"/>
          <p:nvPr/>
        </p:nvSpPr>
        <p:spPr>
          <a:xfrm>
            <a:off x="3153645" y="2347972"/>
            <a:ext cx="2698402" cy="300082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1350" dirty="0"/>
              <a:t>итоговый граф потока управления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2266277" y="2914531"/>
            <a:ext cx="2000248" cy="300082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1350" dirty="0"/>
              <a:t>дерево </a:t>
            </a:r>
            <a:r>
              <a:rPr lang="ru-RU" sz="1350" dirty="0" err="1"/>
              <a:t>доминаторов</a:t>
            </a:r>
            <a:endParaRPr lang="ru-RU" sz="1350" dirty="0"/>
          </a:p>
        </p:txBody>
      </p:sp>
      <p:sp>
        <p:nvSpPr>
          <p:cNvPr id="44" name="TextBox 43"/>
          <p:cNvSpPr txBox="1"/>
          <p:nvPr/>
        </p:nvSpPr>
        <p:spPr>
          <a:xfrm>
            <a:off x="4726812" y="2914531"/>
            <a:ext cx="2097561" cy="300082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1350" dirty="0"/>
              <a:t>дерево </a:t>
            </a:r>
            <a:r>
              <a:rPr lang="ru-RU" sz="1350" dirty="0" err="1"/>
              <a:t>постдоминаторов</a:t>
            </a:r>
            <a:endParaRPr lang="ru-RU" sz="1350" dirty="0"/>
          </a:p>
        </p:txBody>
      </p:sp>
      <p:cxnSp>
        <p:nvCxnSpPr>
          <p:cNvPr id="45" name="Прямая со стрелкой 44"/>
          <p:cNvCxnSpPr>
            <a:stCxn id="42" idx="2"/>
            <a:endCxn id="43" idx="0"/>
          </p:cNvCxnSpPr>
          <p:nvPr/>
        </p:nvCxnSpPr>
        <p:spPr>
          <a:xfrm flipH="1">
            <a:off x="3266401" y="2648054"/>
            <a:ext cx="1236445" cy="26647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6" name="Прямая со стрелкой 45"/>
          <p:cNvCxnSpPr>
            <a:stCxn id="42" idx="2"/>
            <a:endCxn id="44" idx="0"/>
          </p:cNvCxnSpPr>
          <p:nvPr/>
        </p:nvCxnSpPr>
        <p:spPr>
          <a:xfrm>
            <a:off x="4502846" y="2648054"/>
            <a:ext cx="1272747" cy="26647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47" name="TextBox 46"/>
          <p:cNvSpPr txBox="1"/>
          <p:nvPr/>
        </p:nvSpPr>
        <p:spPr>
          <a:xfrm>
            <a:off x="3440553" y="3461745"/>
            <a:ext cx="2124586" cy="300082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1350" b="1" dirty="0"/>
              <a:t>граф </a:t>
            </a:r>
            <a:r>
              <a:rPr lang="ru-RU" sz="1350" b="1" dirty="0" err="1"/>
              <a:t>доминаторов</a:t>
            </a:r>
            <a:endParaRPr lang="ru-RU" sz="1350" b="1" dirty="0"/>
          </a:p>
        </p:txBody>
      </p:sp>
      <p:cxnSp>
        <p:nvCxnSpPr>
          <p:cNvPr id="48" name="Прямая со стрелкой 47"/>
          <p:cNvCxnSpPr>
            <a:stCxn id="43" idx="2"/>
            <a:endCxn id="47" idx="0"/>
          </p:cNvCxnSpPr>
          <p:nvPr/>
        </p:nvCxnSpPr>
        <p:spPr>
          <a:xfrm>
            <a:off x="3266401" y="3214613"/>
            <a:ext cx="1236445" cy="24713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9" name="Прямая со стрелкой 48"/>
          <p:cNvCxnSpPr>
            <a:stCxn id="44" idx="2"/>
            <a:endCxn id="47" idx="0"/>
          </p:cNvCxnSpPr>
          <p:nvPr/>
        </p:nvCxnSpPr>
        <p:spPr>
          <a:xfrm flipH="1">
            <a:off x="4502846" y="3214613"/>
            <a:ext cx="1272747" cy="24713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50" name="TextBox 49"/>
          <p:cNvSpPr txBox="1"/>
          <p:nvPr/>
        </p:nvSpPr>
        <p:spPr>
          <a:xfrm>
            <a:off x="6939180" y="3185864"/>
            <a:ext cx="1387047" cy="300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350" dirty="0"/>
              <a:t>соединение</a:t>
            </a:r>
          </a:p>
        </p:txBody>
      </p:sp>
      <p:cxnSp>
        <p:nvCxnSpPr>
          <p:cNvPr id="51" name="Прямая со стрелкой 50"/>
          <p:cNvCxnSpPr/>
          <p:nvPr/>
        </p:nvCxnSpPr>
        <p:spPr>
          <a:xfrm flipH="1">
            <a:off x="5323535" y="3332272"/>
            <a:ext cx="1760837" cy="0"/>
          </a:xfrm>
          <a:prstGeom prst="straightConnector1">
            <a:avLst/>
          </a:prstGeom>
          <a:ln>
            <a:prstDash val="dash"/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52" name="TextBox 51"/>
          <p:cNvSpPr txBox="1"/>
          <p:nvPr/>
        </p:nvSpPr>
        <p:spPr>
          <a:xfrm>
            <a:off x="2992330" y="4015864"/>
            <a:ext cx="3020358" cy="300082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1350" b="1" dirty="0"/>
              <a:t>граф компонент сильной связности</a:t>
            </a:r>
          </a:p>
        </p:txBody>
      </p:sp>
      <p:cxnSp>
        <p:nvCxnSpPr>
          <p:cNvPr id="53" name="Прямая со стрелкой 52"/>
          <p:cNvCxnSpPr>
            <a:stCxn id="47" idx="2"/>
            <a:endCxn id="52" idx="0"/>
          </p:cNvCxnSpPr>
          <p:nvPr/>
        </p:nvCxnSpPr>
        <p:spPr>
          <a:xfrm flipH="1">
            <a:off x="4502509" y="3761827"/>
            <a:ext cx="337" cy="254037"/>
          </a:xfrm>
          <a:prstGeom prst="straightConnector1">
            <a:avLst/>
          </a:prstGeom>
          <a:ln w="19050">
            <a:solidFill>
              <a:schemeClr val="tx1"/>
            </a:solidFill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54" name="TextBox 53"/>
          <p:cNvSpPr txBox="1"/>
          <p:nvPr/>
        </p:nvSpPr>
        <p:spPr>
          <a:xfrm>
            <a:off x="6751780" y="3444280"/>
            <a:ext cx="1578575" cy="923330"/>
          </a:xfrm>
          <a:prstGeom prst="rect">
            <a:avLst/>
          </a:prstGeom>
          <a:noFill/>
          <a:ln w="19050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1350" b="1" dirty="0"/>
              <a:t>объединение узлов в компоненты сильной связности</a:t>
            </a:r>
          </a:p>
        </p:txBody>
      </p:sp>
      <p:cxnSp>
        <p:nvCxnSpPr>
          <p:cNvPr id="55" name="Прямая со стрелкой 54"/>
          <p:cNvCxnSpPr>
            <a:stCxn id="54" idx="1"/>
          </p:cNvCxnSpPr>
          <p:nvPr/>
        </p:nvCxnSpPr>
        <p:spPr>
          <a:xfrm flipH="1" flipV="1">
            <a:off x="4546099" y="3894404"/>
            <a:ext cx="2205681" cy="11541"/>
          </a:xfrm>
          <a:prstGeom prst="straightConnector1">
            <a:avLst/>
          </a:prstGeom>
          <a:ln w="19050">
            <a:solidFill>
              <a:schemeClr val="tx1"/>
            </a:solidFill>
            <a:prstDash val="dash"/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56" name="TextBox 55"/>
          <p:cNvSpPr txBox="1"/>
          <p:nvPr/>
        </p:nvSpPr>
        <p:spPr>
          <a:xfrm>
            <a:off x="3409468" y="4569984"/>
            <a:ext cx="2186754" cy="300082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1350" dirty="0"/>
              <a:t>множество маршрутов</a:t>
            </a:r>
          </a:p>
        </p:txBody>
      </p:sp>
      <p:cxnSp>
        <p:nvCxnSpPr>
          <p:cNvPr id="57" name="Прямая со стрелкой 56"/>
          <p:cNvCxnSpPr>
            <a:stCxn id="52" idx="2"/>
            <a:endCxn id="56" idx="0"/>
          </p:cNvCxnSpPr>
          <p:nvPr/>
        </p:nvCxnSpPr>
        <p:spPr>
          <a:xfrm>
            <a:off x="4502509" y="4315946"/>
            <a:ext cx="336" cy="25403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58" name="TextBox 57"/>
          <p:cNvSpPr txBox="1"/>
          <p:nvPr/>
        </p:nvSpPr>
        <p:spPr>
          <a:xfrm>
            <a:off x="6751780" y="4309287"/>
            <a:ext cx="1578575" cy="300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350" dirty="0"/>
              <a:t>поиск маршрутов</a:t>
            </a:r>
          </a:p>
        </p:txBody>
      </p:sp>
      <p:cxnSp>
        <p:nvCxnSpPr>
          <p:cNvPr id="59" name="Прямая со стрелкой 58"/>
          <p:cNvCxnSpPr>
            <a:stCxn id="58" idx="1"/>
          </p:cNvCxnSpPr>
          <p:nvPr/>
        </p:nvCxnSpPr>
        <p:spPr>
          <a:xfrm flipH="1" flipV="1">
            <a:off x="4546099" y="4447787"/>
            <a:ext cx="2205681" cy="11541"/>
          </a:xfrm>
          <a:prstGeom prst="straightConnector1">
            <a:avLst/>
          </a:prstGeom>
          <a:ln>
            <a:prstDash val="dash"/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60" name="TextBox 59"/>
          <p:cNvSpPr txBox="1"/>
          <p:nvPr/>
        </p:nvSpPr>
        <p:spPr>
          <a:xfrm>
            <a:off x="2831689" y="5095038"/>
            <a:ext cx="3342311" cy="300082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1350" dirty="0"/>
              <a:t>множество тестов на языке </a:t>
            </a:r>
            <a:r>
              <a:rPr lang="en-US" sz="1350" dirty="0" err="1" smtClean="0"/>
              <a:t>RulesLanguage</a:t>
            </a:r>
            <a:endParaRPr lang="ru-RU" sz="1350" dirty="0"/>
          </a:p>
        </p:txBody>
      </p:sp>
      <p:cxnSp>
        <p:nvCxnSpPr>
          <p:cNvPr id="61" name="Прямая со стрелкой 60"/>
          <p:cNvCxnSpPr>
            <a:stCxn id="56" idx="2"/>
            <a:endCxn id="60" idx="0"/>
          </p:cNvCxnSpPr>
          <p:nvPr/>
        </p:nvCxnSpPr>
        <p:spPr>
          <a:xfrm>
            <a:off x="4502845" y="4870066"/>
            <a:ext cx="0" cy="22497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62" name="Прямоугольник 61"/>
          <p:cNvSpPr/>
          <p:nvPr/>
        </p:nvSpPr>
        <p:spPr>
          <a:xfrm>
            <a:off x="802001" y="2820148"/>
            <a:ext cx="7523718" cy="2663294"/>
          </a:xfrm>
          <a:prstGeom prst="rect">
            <a:avLst/>
          </a:prstGeom>
          <a:noFill/>
          <a:ln>
            <a:prstDash val="dash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1350"/>
          </a:p>
        </p:txBody>
      </p:sp>
      <p:sp>
        <p:nvSpPr>
          <p:cNvPr id="63" name="TextBox 62"/>
          <p:cNvSpPr txBox="1"/>
          <p:nvPr/>
        </p:nvSpPr>
        <p:spPr>
          <a:xfrm>
            <a:off x="822081" y="4015865"/>
            <a:ext cx="1668160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500" dirty="0"/>
              <a:t>Генератор тестов</a:t>
            </a:r>
          </a:p>
        </p:txBody>
      </p:sp>
    </p:spTree>
    <p:extLst>
      <p:ext uri="{BB962C8B-B14F-4D97-AF65-F5344CB8AC3E}">
        <p14:creationId xmlns:p14="http://schemas.microsoft.com/office/powerpoint/2010/main" val="9036333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/>
              <a:t>Генератор тестов </a:t>
            </a:r>
            <a:r>
              <a:rPr lang="ru-RU" dirty="0" smtClean="0"/>
              <a:t>(4). </a:t>
            </a:r>
            <a:r>
              <a:rPr lang="ru-RU" dirty="0"/>
              <a:t>Построение графа компонент сильной связности</a:t>
            </a:r>
          </a:p>
        </p:txBody>
      </p:sp>
      <p:pic>
        <p:nvPicPr>
          <p:cNvPr id="4098" name="Picture 2" descr="C:\Users\usersto\Desktop\Untitled5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8502" y="2183433"/>
            <a:ext cx="8474528" cy="3081926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853858" y="5229385"/>
            <a:ext cx="2192111" cy="300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350" dirty="0"/>
              <a:t>Граф </a:t>
            </a:r>
            <a:r>
              <a:rPr lang="ru-RU" sz="1350" dirty="0" err="1"/>
              <a:t>доминаторов</a:t>
            </a:r>
            <a:endParaRPr lang="ru-RU" sz="1350" dirty="0"/>
          </a:p>
        </p:txBody>
      </p:sp>
      <p:sp>
        <p:nvSpPr>
          <p:cNvPr id="6" name="TextBox 5"/>
          <p:cNvSpPr txBox="1"/>
          <p:nvPr/>
        </p:nvSpPr>
        <p:spPr>
          <a:xfrm>
            <a:off x="5287064" y="5123247"/>
            <a:ext cx="2988128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350" dirty="0"/>
              <a:t>Граф с выделенными компонентами сильной связности</a:t>
            </a:r>
          </a:p>
        </p:txBody>
      </p:sp>
      <p:sp>
        <p:nvSpPr>
          <p:cNvPr id="7" name="Right Arrow 6"/>
          <p:cNvSpPr/>
          <p:nvPr/>
        </p:nvSpPr>
        <p:spPr>
          <a:xfrm>
            <a:off x="3609307" y="3367768"/>
            <a:ext cx="1004207" cy="636815"/>
          </a:xfrm>
          <a:prstGeom prst="right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35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/>
              <a:t>Генератор тестов </a:t>
            </a:r>
            <a:r>
              <a:rPr lang="ru-RU" dirty="0" smtClean="0"/>
              <a:t>(5). </a:t>
            </a:r>
            <a:r>
              <a:rPr lang="ru-RU" dirty="0"/>
              <a:t>Построение графа компонент сильной связности</a:t>
            </a:r>
          </a:p>
        </p:txBody>
      </p:sp>
      <p:pic>
        <p:nvPicPr>
          <p:cNvPr id="4" name="Picture 2" descr="C:\Users\usersto\Desktop\Untitled6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82585" y="2473142"/>
            <a:ext cx="4243787" cy="2937272"/>
          </a:xfrm>
          <a:prstGeom prst="rect">
            <a:avLst/>
          </a:prstGeom>
          <a:noFill/>
        </p:spPr>
      </p:pic>
      <p:pic>
        <p:nvPicPr>
          <p:cNvPr id="5" name="Picture 2" descr="C:\Users\usersto\Desktop\Untitled5.png"/>
          <p:cNvPicPr>
            <a:picLocks noChangeAspect="1" noChangeArrowheads="1"/>
          </p:cNvPicPr>
          <p:nvPr/>
        </p:nvPicPr>
        <p:blipFill rotWithShape="1">
          <a:blip r:embed="rId4" cstate="print"/>
          <a:srcRect l="50698"/>
          <a:stretch/>
        </p:blipFill>
        <p:spPr bwMode="auto">
          <a:xfrm>
            <a:off x="420496" y="2473142"/>
            <a:ext cx="3982004" cy="2937272"/>
          </a:xfrm>
          <a:prstGeom prst="rect">
            <a:avLst/>
          </a:prstGeom>
          <a:noFill/>
        </p:spPr>
      </p:pic>
      <p:sp>
        <p:nvSpPr>
          <p:cNvPr id="6" name="Right Arrow 6"/>
          <p:cNvSpPr/>
          <p:nvPr/>
        </p:nvSpPr>
        <p:spPr>
          <a:xfrm>
            <a:off x="4110540" y="3202516"/>
            <a:ext cx="1004207" cy="636815"/>
          </a:xfrm>
          <a:prstGeom prst="right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350"/>
          </a:p>
        </p:txBody>
      </p:sp>
      <p:sp>
        <p:nvSpPr>
          <p:cNvPr id="7" name="TextBox 6"/>
          <p:cNvSpPr txBox="1"/>
          <p:nvPr/>
        </p:nvSpPr>
        <p:spPr>
          <a:xfrm>
            <a:off x="3850395" y="2663185"/>
            <a:ext cx="1338550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350" dirty="0"/>
              <a:t>Удаление лишних дуг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5808423" y="5271914"/>
            <a:ext cx="2192111" cy="300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350" dirty="0"/>
              <a:t>Итоговый граф</a:t>
            </a:r>
          </a:p>
        </p:txBody>
      </p:sp>
    </p:spTree>
    <p:extLst>
      <p:ext uri="{BB962C8B-B14F-4D97-AF65-F5344CB8AC3E}">
        <p14:creationId xmlns:p14="http://schemas.microsoft.com/office/powerpoint/2010/main" val="22248762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Генератор тестов (6). Множество маршрутов</a:t>
            </a: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3153645" y="2347972"/>
            <a:ext cx="2698402" cy="300082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1350" dirty="0"/>
              <a:t>итоговый граф потока управления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266277" y="2914531"/>
            <a:ext cx="2000248" cy="300082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1350" dirty="0"/>
              <a:t>дерево </a:t>
            </a:r>
            <a:r>
              <a:rPr lang="ru-RU" sz="1350" dirty="0" err="1"/>
              <a:t>доминаторов</a:t>
            </a:r>
            <a:endParaRPr lang="ru-RU" sz="1350" dirty="0"/>
          </a:p>
        </p:txBody>
      </p:sp>
      <p:sp>
        <p:nvSpPr>
          <p:cNvPr id="6" name="TextBox 5"/>
          <p:cNvSpPr txBox="1"/>
          <p:nvPr/>
        </p:nvSpPr>
        <p:spPr>
          <a:xfrm>
            <a:off x="4726812" y="2914531"/>
            <a:ext cx="2097561" cy="300082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1350" dirty="0"/>
              <a:t>дерево </a:t>
            </a:r>
            <a:r>
              <a:rPr lang="ru-RU" sz="1350" dirty="0" err="1"/>
              <a:t>постдоминаторов</a:t>
            </a:r>
            <a:endParaRPr lang="ru-RU" sz="1350" dirty="0"/>
          </a:p>
        </p:txBody>
      </p:sp>
      <p:cxnSp>
        <p:nvCxnSpPr>
          <p:cNvPr id="7" name="Прямая со стрелкой 6"/>
          <p:cNvCxnSpPr>
            <a:stCxn id="4" idx="2"/>
            <a:endCxn id="5" idx="0"/>
          </p:cNvCxnSpPr>
          <p:nvPr/>
        </p:nvCxnSpPr>
        <p:spPr>
          <a:xfrm flipH="1">
            <a:off x="3266401" y="2648054"/>
            <a:ext cx="1236445" cy="26647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8" name="Прямая со стрелкой 7"/>
          <p:cNvCxnSpPr>
            <a:stCxn id="4" idx="2"/>
            <a:endCxn id="6" idx="0"/>
          </p:cNvCxnSpPr>
          <p:nvPr/>
        </p:nvCxnSpPr>
        <p:spPr>
          <a:xfrm>
            <a:off x="4502846" y="2648054"/>
            <a:ext cx="1272747" cy="26647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3440553" y="3461745"/>
            <a:ext cx="2124586" cy="300082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1350" dirty="0"/>
              <a:t>граф </a:t>
            </a:r>
            <a:r>
              <a:rPr lang="ru-RU" sz="1350" dirty="0" err="1"/>
              <a:t>доминаторов</a:t>
            </a:r>
            <a:endParaRPr lang="ru-RU" sz="1350" dirty="0"/>
          </a:p>
        </p:txBody>
      </p:sp>
      <p:cxnSp>
        <p:nvCxnSpPr>
          <p:cNvPr id="10" name="Прямая со стрелкой 9"/>
          <p:cNvCxnSpPr>
            <a:stCxn id="5" idx="2"/>
            <a:endCxn id="9" idx="0"/>
          </p:cNvCxnSpPr>
          <p:nvPr/>
        </p:nvCxnSpPr>
        <p:spPr>
          <a:xfrm>
            <a:off x="3266401" y="3214613"/>
            <a:ext cx="1236445" cy="24713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1" name="Прямая со стрелкой 10"/>
          <p:cNvCxnSpPr>
            <a:stCxn id="6" idx="2"/>
            <a:endCxn id="9" idx="0"/>
          </p:cNvCxnSpPr>
          <p:nvPr/>
        </p:nvCxnSpPr>
        <p:spPr>
          <a:xfrm flipH="1">
            <a:off x="4502846" y="3214613"/>
            <a:ext cx="1272747" cy="24713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6983248" y="3185864"/>
            <a:ext cx="1387047" cy="300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350" dirty="0"/>
              <a:t>соединение</a:t>
            </a:r>
          </a:p>
        </p:txBody>
      </p:sp>
      <p:cxnSp>
        <p:nvCxnSpPr>
          <p:cNvPr id="13" name="Прямая со стрелкой 12"/>
          <p:cNvCxnSpPr/>
          <p:nvPr/>
        </p:nvCxnSpPr>
        <p:spPr>
          <a:xfrm flipH="1">
            <a:off x="5367603" y="3332272"/>
            <a:ext cx="1760837" cy="0"/>
          </a:xfrm>
          <a:prstGeom prst="straightConnector1">
            <a:avLst/>
          </a:prstGeom>
          <a:ln>
            <a:prstDash val="dash"/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2992330" y="4015864"/>
            <a:ext cx="3020358" cy="300082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1350" b="1" dirty="0"/>
              <a:t>граф компонент сильной связности</a:t>
            </a:r>
          </a:p>
        </p:txBody>
      </p:sp>
      <p:cxnSp>
        <p:nvCxnSpPr>
          <p:cNvPr id="15" name="Прямая со стрелкой 14"/>
          <p:cNvCxnSpPr>
            <a:stCxn id="9" idx="2"/>
            <a:endCxn id="14" idx="0"/>
          </p:cNvCxnSpPr>
          <p:nvPr/>
        </p:nvCxnSpPr>
        <p:spPr>
          <a:xfrm flipH="1">
            <a:off x="4502509" y="3761827"/>
            <a:ext cx="337" cy="25403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6" name="TextBox 15"/>
          <p:cNvSpPr txBox="1"/>
          <p:nvPr/>
        </p:nvSpPr>
        <p:spPr>
          <a:xfrm>
            <a:off x="6658180" y="3543433"/>
            <a:ext cx="1672175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350" dirty="0"/>
              <a:t>объединение узлов в компоненты сильной связности</a:t>
            </a:r>
          </a:p>
        </p:txBody>
      </p:sp>
      <p:cxnSp>
        <p:nvCxnSpPr>
          <p:cNvPr id="17" name="Прямая со стрелкой 16"/>
          <p:cNvCxnSpPr>
            <a:stCxn id="16" idx="1"/>
          </p:cNvCxnSpPr>
          <p:nvPr/>
        </p:nvCxnSpPr>
        <p:spPr>
          <a:xfrm flipH="1" flipV="1">
            <a:off x="4546100" y="3889416"/>
            <a:ext cx="2112080" cy="11808"/>
          </a:xfrm>
          <a:prstGeom prst="straightConnector1">
            <a:avLst/>
          </a:prstGeom>
          <a:ln>
            <a:prstDash val="dash"/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8" name="TextBox 17"/>
          <p:cNvSpPr txBox="1"/>
          <p:nvPr/>
        </p:nvSpPr>
        <p:spPr>
          <a:xfrm>
            <a:off x="3409468" y="4569984"/>
            <a:ext cx="2186754" cy="300082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1350" b="1" dirty="0"/>
              <a:t>множество маршрутов</a:t>
            </a:r>
          </a:p>
        </p:txBody>
      </p:sp>
      <p:cxnSp>
        <p:nvCxnSpPr>
          <p:cNvPr id="19" name="Прямая со стрелкой 18"/>
          <p:cNvCxnSpPr>
            <a:stCxn id="14" idx="2"/>
            <a:endCxn id="18" idx="0"/>
          </p:cNvCxnSpPr>
          <p:nvPr/>
        </p:nvCxnSpPr>
        <p:spPr>
          <a:xfrm>
            <a:off x="4502509" y="4315946"/>
            <a:ext cx="336" cy="254038"/>
          </a:xfrm>
          <a:prstGeom prst="straightConnector1">
            <a:avLst/>
          </a:prstGeom>
          <a:ln w="19050">
            <a:solidFill>
              <a:schemeClr val="tx1"/>
            </a:solidFill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0" name="TextBox 19"/>
          <p:cNvSpPr txBox="1"/>
          <p:nvPr/>
        </p:nvSpPr>
        <p:spPr>
          <a:xfrm>
            <a:off x="6751780" y="4276236"/>
            <a:ext cx="1578575" cy="300082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1350" b="1" dirty="0"/>
              <a:t>поиск маршрутов</a:t>
            </a:r>
          </a:p>
        </p:txBody>
      </p:sp>
      <p:cxnSp>
        <p:nvCxnSpPr>
          <p:cNvPr id="21" name="Прямая со стрелкой 20"/>
          <p:cNvCxnSpPr>
            <a:stCxn id="20" idx="1"/>
          </p:cNvCxnSpPr>
          <p:nvPr/>
        </p:nvCxnSpPr>
        <p:spPr>
          <a:xfrm flipH="1" flipV="1">
            <a:off x="4546099" y="4414736"/>
            <a:ext cx="2205681" cy="11541"/>
          </a:xfrm>
          <a:prstGeom prst="straightConnector1">
            <a:avLst/>
          </a:prstGeom>
          <a:ln w="19050">
            <a:solidFill>
              <a:schemeClr val="tx1"/>
            </a:solidFill>
            <a:prstDash val="dash"/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2" name="TextBox 21"/>
          <p:cNvSpPr txBox="1"/>
          <p:nvPr/>
        </p:nvSpPr>
        <p:spPr>
          <a:xfrm>
            <a:off x="2831689" y="5095038"/>
            <a:ext cx="3342311" cy="300082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1350" dirty="0"/>
              <a:t>множество тестов на языке </a:t>
            </a:r>
            <a:r>
              <a:rPr lang="en-US" sz="1350" dirty="0" err="1" smtClean="0"/>
              <a:t>RulesLanguage</a:t>
            </a:r>
            <a:endParaRPr lang="ru-RU" sz="1350" dirty="0"/>
          </a:p>
        </p:txBody>
      </p:sp>
      <p:cxnSp>
        <p:nvCxnSpPr>
          <p:cNvPr id="23" name="Прямая со стрелкой 22"/>
          <p:cNvCxnSpPr>
            <a:stCxn id="18" idx="2"/>
            <a:endCxn id="22" idx="0"/>
          </p:cNvCxnSpPr>
          <p:nvPr/>
        </p:nvCxnSpPr>
        <p:spPr>
          <a:xfrm>
            <a:off x="4502845" y="4870066"/>
            <a:ext cx="0" cy="22497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4" name="Прямоугольник 23"/>
          <p:cNvSpPr/>
          <p:nvPr/>
        </p:nvSpPr>
        <p:spPr>
          <a:xfrm>
            <a:off x="802001" y="2820148"/>
            <a:ext cx="7523718" cy="2663294"/>
          </a:xfrm>
          <a:prstGeom prst="rect">
            <a:avLst/>
          </a:prstGeom>
          <a:noFill/>
          <a:ln>
            <a:prstDash val="dash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1350"/>
          </a:p>
        </p:txBody>
      </p:sp>
      <p:sp>
        <p:nvSpPr>
          <p:cNvPr id="25" name="TextBox 24"/>
          <p:cNvSpPr txBox="1"/>
          <p:nvPr/>
        </p:nvSpPr>
        <p:spPr>
          <a:xfrm>
            <a:off x="822081" y="4015865"/>
            <a:ext cx="1668160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500" dirty="0"/>
              <a:t>Генератор тестов</a:t>
            </a:r>
          </a:p>
        </p:txBody>
      </p:sp>
    </p:spTree>
    <p:extLst>
      <p:ext uri="{BB962C8B-B14F-4D97-AF65-F5344CB8AC3E}">
        <p14:creationId xmlns:p14="http://schemas.microsoft.com/office/powerpoint/2010/main" val="6753338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Генератор тестов (7). </a:t>
            </a:r>
            <a:r>
              <a:rPr lang="ru-RU" dirty="0"/>
              <a:t>Множество маршрутов</a:t>
            </a:r>
          </a:p>
        </p:txBody>
      </p:sp>
      <p:pic>
        <p:nvPicPr>
          <p:cNvPr id="5122" name="Picture 2" descr="C:\Users\usersto\Desktop\Untitled6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5951" y="2429074"/>
            <a:ext cx="4243787" cy="2937272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1396093" y="5317521"/>
            <a:ext cx="2192111" cy="300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350" dirty="0"/>
              <a:t>Итоговый граф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290459" y="5309354"/>
            <a:ext cx="2988128" cy="300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350" dirty="0"/>
              <a:t>Множество путей</a:t>
            </a:r>
          </a:p>
        </p:txBody>
      </p:sp>
      <p:pic>
        <p:nvPicPr>
          <p:cNvPr id="5123" name="Picture 3" descr="C:\Users\usersto\Desktop\Picture1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976154" y="2341479"/>
            <a:ext cx="3451266" cy="2895600"/>
          </a:xfrm>
          <a:prstGeom prst="rect">
            <a:avLst/>
          </a:prstGeom>
          <a:noFill/>
        </p:spPr>
      </p:pic>
      <p:sp>
        <p:nvSpPr>
          <p:cNvPr id="7" name="Right Arrow 6"/>
          <p:cNvSpPr/>
          <p:nvPr/>
        </p:nvSpPr>
        <p:spPr>
          <a:xfrm>
            <a:off x="4127065" y="3455904"/>
            <a:ext cx="1004207" cy="636815"/>
          </a:xfrm>
          <a:prstGeom prst="right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35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Генератор тестов (8). </a:t>
            </a:r>
            <a:r>
              <a:rPr lang="ru-RU" dirty="0"/>
              <a:t>Множество тестов на языке </a:t>
            </a:r>
            <a:r>
              <a:rPr lang="en-US" dirty="0" err="1"/>
              <a:t>RoulesLanguage</a:t>
            </a:r>
            <a:endParaRPr lang="ru-RU" dirty="0"/>
          </a:p>
        </p:txBody>
      </p:sp>
      <p:sp>
        <p:nvSpPr>
          <p:cNvPr id="48" name="TextBox 47"/>
          <p:cNvSpPr txBox="1"/>
          <p:nvPr/>
        </p:nvSpPr>
        <p:spPr>
          <a:xfrm>
            <a:off x="3153645" y="2347972"/>
            <a:ext cx="2698402" cy="300082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1350" dirty="0"/>
              <a:t>итоговый граф потока управления</a:t>
            </a:r>
          </a:p>
        </p:txBody>
      </p:sp>
      <p:sp>
        <p:nvSpPr>
          <p:cNvPr id="49" name="TextBox 48"/>
          <p:cNvSpPr txBox="1"/>
          <p:nvPr/>
        </p:nvSpPr>
        <p:spPr>
          <a:xfrm>
            <a:off x="2266277" y="2914531"/>
            <a:ext cx="2000248" cy="300082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1350" dirty="0"/>
              <a:t>дерево </a:t>
            </a:r>
            <a:r>
              <a:rPr lang="ru-RU" sz="1350" dirty="0" err="1"/>
              <a:t>доминаторов</a:t>
            </a:r>
            <a:endParaRPr lang="ru-RU" sz="1350" dirty="0"/>
          </a:p>
        </p:txBody>
      </p:sp>
      <p:sp>
        <p:nvSpPr>
          <p:cNvPr id="50" name="TextBox 49"/>
          <p:cNvSpPr txBox="1"/>
          <p:nvPr/>
        </p:nvSpPr>
        <p:spPr>
          <a:xfrm>
            <a:off x="4726812" y="2914531"/>
            <a:ext cx="2097561" cy="300082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1350" dirty="0"/>
              <a:t>дерево </a:t>
            </a:r>
            <a:r>
              <a:rPr lang="ru-RU" sz="1350" dirty="0" err="1"/>
              <a:t>постдоминаторов</a:t>
            </a:r>
            <a:endParaRPr lang="ru-RU" sz="1350" dirty="0"/>
          </a:p>
        </p:txBody>
      </p:sp>
      <p:cxnSp>
        <p:nvCxnSpPr>
          <p:cNvPr id="51" name="Прямая со стрелкой 50"/>
          <p:cNvCxnSpPr>
            <a:stCxn id="48" idx="2"/>
            <a:endCxn id="49" idx="0"/>
          </p:cNvCxnSpPr>
          <p:nvPr/>
        </p:nvCxnSpPr>
        <p:spPr>
          <a:xfrm flipH="1">
            <a:off x="3266401" y="2648054"/>
            <a:ext cx="1236445" cy="26647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2" name="Прямая со стрелкой 51"/>
          <p:cNvCxnSpPr>
            <a:stCxn id="48" idx="2"/>
            <a:endCxn id="50" idx="0"/>
          </p:cNvCxnSpPr>
          <p:nvPr/>
        </p:nvCxnSpPr>
        <p:spPr>
          <a:xfrm>
            <a:off x="4502846" y="2648054"/>
            <a:ext cx="1272747" cy="26647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53" name="TextBox 52"/>
          <p:cNvSpPr txBox="1"/>
          <p:nvPr/>
        </p:nvSpPr>
        <p:spPr>
          <a:xfrm>
            <a:off x="3440553" y="3461745"/>
            <a:ext cx="2124586" cy="300082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1350" dirty="0"/>
              <a:t>граф </a:t>
            </a:r>
            <a:r>
              <a:rPr lang="ru-RU" sz="1350" dirty="0" err="1"/>
              <a:t>доминаторов</a:t>
            </a:r>
            <a:endParaRPr lang="ru-RU" sz="1350" dirty="0"/>
          </a:p>
        </p:txBody>
      </p:sp>
      <p:cxnSp>
        <p:nvCxnSpPr>
          <p:cNvPr id="54" name="Прямая со стрелкой 53"/>
          <p:cNvCxnSpPr>
            <a:stCxn id="49" idx="2"/>
            <a:endCxn id="53" idx="0"/>
          </p:cNvCxnSpPr>
          <p:nvPr/>
        </p:nvCxnSpPr>
        <p:spPr>
          <a:xfrm>
            <a:off x="3266401" y="3214613"/>
            <a:ext cx="1236445" cy="24713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5" name="Прямая со стрелкой 54"/>
          <p:cNvCxnSpPr>
            <a:stCxn id="50" idx="2"/>
            <a:endCxn id="53" idx="0"/>
          </p:cNvCxnSpPr>
          <p:nvPr/>
        </p:nvCxnSpPr>
        <p:spPr>
          <a:xfrm flipH="1">
            <a:off x="4502846" y="3214613"/>
            <a:ext cx="1272747" cy="24713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56" name="TextBox 55"/>
          <p:cNvSpPr txBox="1"/>
          <p:nvPr/>
        </p:nvSpPr>
        <p:spPr>
          <a:xfrm>
            <a:off x="6939180" y="3185864"/>
            <a:ext cx="1387047" cy="300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350" dirty="0"/>
              <a:t>слияние</a:t>
            </a:r>
          </a:p>
        </p:txBody>
      </p:sp>
      <p:cxnSp>
        <p:nvCxnSpPr>
          <p:cNvPr id="57" name="Прямая со стрелкой 56"/>
          <p:cNvCxnSpPr/>
          <p:nvPr/>
        </p:nvCxnSpPr>
        <p:spPr>
          <a:xfrm flipH="1">
            <a:off x="5323535" y="3332272"/>
            <a:ext cx="1760837" cy="0"/>
          </a:xfrm>
          <a:prstGeom prst="straightConnector1">
            <a:avLst/>
          </a:prstGeom>
          <a:ln>
            <a:prstDash val="dash"/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58" name="TextBox 57"/>
          <p:cNvSpPr txBox="1"/>
          <p:nvPr/>
        </p:nvSpPr>
        <p:spPr>
          <a:xfrm>
            <a:off x="2992330" y="4015864"/>
            <a:ext cx="3020358" cy="300082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1350" dirty="0"/>
              <a:t>граф компонент сильной связности</a:t>
            </a:r>
          </a:p>
        </p:txBody>
      </p:sp>
      <p:cxnSp>
        <p:nvCxnSpPr>
          <p:cNvPr id="59" name="Прямая со стрелкой 58"/>
          <p:cNvCxnSpPr>
            <a:stCxn id="53" idx="2"/>
            <a:endCxn id="58" idx="0"/>
          </p:cNvCxnSpPr>
          <p:nvPr/>
        </p:nvCxnSpPr>
        <p:spPr>
          <a:xfrm flipH="1">
            <a:off x="4502509" y="3761827"/>
            <a:ext cx="337" cy="25403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60" name="TextBox 59"/>
          <p:cNvSpPr txBox="1"/>
          <p:nvPr/>
        </p:nvSpPr>
        <p:spPr>
          <a:xfrm>
            <a:off x="6658180" y="3543433"/>
            <a:ext cx="1672175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350" dirty="0"/>
              <a:t>объединение узлов в компоненты сильной связности</a:t>
            </a:r>
          </a:p>
        </p:txBody>
      </p:sp>
      <p:cxnSp>
        <p:nvCxnSpPr>
          <p:cNvPr id="61" name="Прямая со стрелкой 60"/>
          <p:cNvCxnSpPr>
            <a:stCxn id="60" idx="1"/>
          </p:cNvCxnSpPr>
          <p:nvPr/>
        </p:nvCxnSpPr>
        <p:spPr>
          <a:xfrm flipH="1" flipV="1">
            <a:off x="4546100" y="3889416"/>
            <a:ext cx="2112080" cy="11808"/>
          </a:xfrm>
          <a:prstGeom prst="straightConnector1">
            <a:avLst/>
          </a:prstGeom>
          <a:ln>
            <a:prstDash val="dash"/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62" name="TextBox 61"/>
          <p:cNvSpPr txBox="1"/>
          <p:nvPr/>
        </p:nvSpPr>
        <p:spPr>
          <a:xfrm>
            <a:off x="3409468" y="4569984"/>
            <a:ext cx="2186754" cy="300082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1350" b="1" dirty="0"/>
              <a:t>множество маршрутов</a:t>
            </a:r>
          </a:p>
        </p:txBody>
      </p:sp>
      <p:cxnSp>
        <p:nvCxnSpPr>
          <p:cNvPr id="63" name="Прямая со стрелкой 62"/>
          <p:cNvCxnSpPr>
            <a:stCxn id="58" idx="2"/>
            <a:endCxn id="62" idx="0"/>
          </p:cNvCxnSpPr>
          <p:nvPr/>
        </p:nvCxnSpPr>
        <p:spPr>
          <a:xfrm>
            <a:off x="4502509" y="4315946"/>
            <a:ext cx="336" cy="25403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64" name="TextBox 63"/>
          <p:cNvSpPr txBox="1"/>
          <p:nvPr/>
        </p:nvSpPr>
        <p:spPr>
          <a:xfrm>
            <a:off x="6751780" y="4276236"/>
            <a:ext cx="1578575" cy="300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350" dirty="0"/>
              <a:t>поиск маршрутов</a:t>
            </a:r>
          </a:p>
        </p:txBody>
      </p:sp>
      <p:cxnSp>
        <p:nvCxnSpPr>
          <p:cNvPr id="65" name="Прямая со стрелкой 64"/>
          <p:cNvCxnSpPr>
            <a:stCxn id="64" idx="1"/>
          </p:cNvCxnSpPr>
          <p:nvPr/>
        </p:nvCxnSpPr>
        <p:spPr>
          <a:xfrm flipH="1" flipV="1">
            <a:off x="4546099" y="4414736"/>
            <a:ext cx="2205681" cy="11541"/>
          </a:xfrm>
          <a:prstGeom prst="straightConnector1">
            <a:avLst/>
          </a:prstGeom>
          <a:ln>
            <a:prstDash val="dash"/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66" name="TextBox 65"/>
          <p:cNvSpPr txBox="1"/>
          <p:nvPr/>
        </p:nvSpPr>
        <p:spPr>
          <a:xfrm>
            <a:off x="2790375" y="5095038"/>
            <a:ext cx="3423138" cy="300082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1350" b="1" dirty="0"/>
              <a:t>множество тестов на языке </a:t>
            </a:r>
            <a:r>
              <a:rPr lang="en-US" sz="1350" b="1" dirty="0" err="1" smtClean="0"/>
              <a:t>RulesLanguage</a:t>
            </a:r>
            <a:endParaRPr lang="ru-RU" sz="1350" b="1" dirty="0"/>
          </a:p>
        </p:txBody>
      </p:sp>
      <p:cxnSp>
        <p:nvCxnSpPr>
          <p:cNvPr id="67" name="Прямая со стрелкой 66"/>
          <p:cNvCxnSpPr>
            <a:stCxn id="62" idx="2"/>
            <a:endCxn id="66" idx="0"/>
          </p:cNvCxnSpPr>
          <p:nvPr/>
        </p:nvCxnSpPr>
        <p:spPr>
          <a:xfrm flipH="1">
            <a:off x="4501944" y="4870066"/>
            <a:ext cx="901" cy="224972"/>
          </a:xfrm>
          <a:prstGeom prst="straightConnector1">
            <a:avLst/>
          </a:prstGeom>
          <a:ln w="19050">
            <a:solidFill>
              <a:schemeClr val="tx1"/>
            </a:solidFill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68" name="Прямоугольник 67"/>
          <p:cNvSpPr/>
          <p:nvPr/>
        </p:nvSpPr>
        <p:spPr>
          <a:xfrm>
            <a:off x="802001" y="2820148"/>
            <a:ext cx="7523718" cy="2663294"/>
          </a:xfrm>
          <a:prstGeom prst="rect">
            <a:avLst/>
          </a:prstGeom>
          <a:noFill/>
          <a:ln>
            <a:prstDash val="dash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1350"/>
          </a:p>
        </p:txBody>
      </p:sp>
      <p:sp>
        <p:nvSpPr>
          <p:cNvPr id="69" name="TextBox 68"/>
          <p:cNvSpPr txBox="1"/>
          <p:nvPr/>
        </p:nvSpPr>
        <p:spPr>
          <a:xfrm>
            <a:off x="822081" y="4015865"/>
            <a:ext cx="1668160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500" dirty="0"/>
              <a:t>Генератор тестов</a:t>
            </a:r>
          </a:p>
        </p:txBody>
      </p:sp>
    </p:spTree>
    <p:extLst>
      <p:ext uri="{BB962C8B-B14F-4D97-AF65-F5344CB8AC3E}">
        <p14:creationId xmlns:p14="http://schemas.microsoft.com/office/powerpoint/2010/main" val="9925895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Генератор тестов (9). Множество </a:t>
            </a:r>
            <a:r>
              <a:rPr lang="ru-RU" dirty="0"/>
              <a:t>тестов на языке </a:t>
            </a:r>
            <a:r>
              <a:rPr lang="en-US" dirty="0" err="1" smtClean="0"/>
              <a:t>RoulesLanguage</a:t>
            </a:r>
            <a:endParaRPr lang="ru-RU" dirty="0"/>
          </a:p>
        </p:txBody>
      </p:sp>
      <p:grpSp>
        <p:nvGrpSpPr>
          <p:cNvPr id="26" name="Группа 25"/>
          <p:cNvGrpSpPr/>
          <p:nvPr/>
        </p:nvGrpSpPr>
        <p:grpSpPr>
          <a:xfrm>
            <a:off x="665478" y="2311136"/>
            <a:ext cx="458244" cy="3181774"/>
            <a:chOff x="1304130" y="1891418"/>
            <a:chExt cx="711388" cy="4939457"/>
          </a:xfrm>
        </p:grpSpPr>
        <p:grpSp>
          <p:nvGrpSpPr>
            <p:cNvPr id="5" name="Группа 4"/>
            <p:cNvGrpSpPr/>
            <p:nvPr/>
          </p:nvGrpSpPr>
          <p:grpSpPr>
            <a:xfrm>
              <a:off x="1304130" y="1891418"/>
              <a:ext cx="711388" cy="670560"/>
              <a:chOff x="1212163" y="829056"/>
              <a:chExt cx="2418719" cy="2279904"/>
            </a:xfrm>
          </p:grpSpPr>
          <p:sp>
            <p:nvSpPr>
              <p:cNvPr id="18" name="Овал 17"/>
              <p:cNvSpPr/>
              <p:nvPr/>
            </p:nvSpPr>
            <p:spPr>
              <a:xfrm>
                <a:off x="1255776" y="829056"/>
                <a:ext cx="2279904" cy="2279904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sz="1350"/>
              </a:p>
            </p:txBody>
          </p:sp>
          <p:sp>
            <p:nvSpPr>
              <p:cNvPr id="19" name="TextBox 18"/>
              <p:cNvSpPr txBox="1"/>
              <p:nvPr/>
            </p:nvSpPr>
            <p:spPr>
              <a:xfrm>
                <a:off x="1212163" y="1300471"/>
                <a:ext cx="2418719" cy="138084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100" dirty="0"/>
                  <a:t>start</a:t>
                </a:r>
                <a:endParaRPr lang="ru-RU" sz="1200" dirty="0"/>
              </a:p>
            </p:txBody>
          </p:sp>
        </p:grpSp>
        <p:grpSp>
          <p:nvGrpSpPr>
            <p:cNvPr id="6" name="Группа 5"/>
            <p:cNvGrpSpPr/>
            <p:nvPr/>
          </p:nvGrpSpPr>
          <p:grpSpPr>
            <a:xfrm>
              <a:off x="1316957" y="2958218"/>
              <a:ext cx="670560" cy="670560"/>
              <a:chOff x="1255776" y="829056"/>
              <a:chExt cx="2279904" cy="2279904"/>
            </a:xfrm>
          </p:grpSpPr>
          <p:sp>
            <p:nvSpPr>
              <p:cNvPr id="16" name="Овал 15"/>
              <p:cNvSpPr/>
              <p:nvPr/>
            </p:nvSpPr>
            <p:spPr>
              <a:xfrm>
                <a:off x="1255776" y="829056"/>
                <a:ext cx="2279904" cy="2279904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sz="1350"/>
              </a:p>
            </p:txBody>
          </p:sp>
          <p:sp>
            <p:nvSpPr>
              <p:cNvPr id="17" name="TextBox 16"/>
              <p:cNvSpPr txBox="1"/>
              <p:nvPr/>
            </p:nvSpPr>
            <p:spPr>
              <a:xfrm>
                <a:off x="1255776" y="1387694"/>
                <a:ext cx="2279904" cy="146206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ru-RU" sz="1200" dirty="0"/>
                  <a:t>А</a:t>
                </a:r>
              </a:p>
            </p:txBody>
          </p:sp>
        </p:grpSp>
        <p:grpSp>
          <p:nvGrpSpPr>
            <p:cNvPr id="7" name="Группа 6"/>
            <p:cNvGrpSpPr/>
            <p:nvPr/>
          </p:nvGrpSpPr>
          <p:grpSpPr>
            <a:xfrm>
              <a:off x="1316957" y="4023321"/>
              <a:ext cx="670560" cy="670560"/>
              <a:chOff x="1338682" y="-2792294"/>
              <a:chExt cx="2279904" cy="2279904"/>
            </a:xfrm>
          </p:grpSpPr>
          <p:sp>
            <p:nvSpPr>
              <p:cNvPr id="14" name="Овал 13"/>
              <p:cNvSpPr/>
              <p:nvPr/>
            </p:nvSpPr>
            <p:spPr>
              <a:xfrm>
                <a:off x="1338682" y="-2792294"/>
                <a:ext cx="2279904" cy="2279904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sz="1350"/>
              </a:p>
            </p:txBody>
          </p:sp>
          <p:sp>
            <p:nvSpPr>
              <p:cNvPr id="15" name="TextBox 14"/>
              <p:cNvSpPr txBox="1"/>
              <p:nvPr/>
            </p:nvSpPr>
            <p:spPr>
              <a:xfrm>
                <a:off x="1338682" y="-2233656"/>
                <a:ext cx="2279904" cy="146206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ru-RU" sz="1200" dirty="0"/>
                  <a:t>В</a:t>
                </a:r>
              </a:p>
            </p:txBody>
          </p:sp>
        </p:grpSp>
        <p:grpSp>
          <p:nvGrpSpPr>
            <p:cNvPr id="8" name="Группа 7"/>
            <p:cNvGrpSpPr/>
            <p:nvPr/>
          </p:nvGrpSpPr>
          <p:grpSpPr>
            <a:xfrm>
              <a:off x="1319307" y="5093515"/>
              <a:ext cx="670560" cy="670560"/>
              <a:chOff x="1338682" y="-2792294"/>
              <a:chExt cx="2279904" cy="2279904"/>
            </a:xfrm>
          </p:grpSpPr>
          <p:sp>
            <p:nvSpPr>
              <p:cNvPr id="12" name="Овал 11"/>
              <p:cNvSpPr/>
              <p:nvPr/>
            </p:nvSpPr>
            <p:spPr>
              <a:xfrm>
                <a:off x="1338682" y="-2792294"/>
                <a:ext cx="2279904" cy="2279904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sz="1350"/>
              </a:p>
            </p:txBody>
          </p:sp>
          <p:sp>
            <p:nvSpPr>
              <p:cNvPr id="13" name="TextBox 12"/>
              <p:cNvSpPr txBox="1"/>
              <p:nvPr/>
            </p:nvSpPr>
            <p:spPr>
              <a:xfrm>
                <a:off x="1338682" y="-2233656"/>
                <a:ext cx="2279904" cy="146206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ru-RU" sz="1200" dirty="0"/>
                  <a:t>С</a:t>
                </a:r>
              </a:p>
            </p:txBody>
          </p:sp>
        </p:grpSp>
        <p:cxnSp>
          <p:nvCxnSpPr>
            <p:cNvPr id="9" name="Прямая со стрелкой 8"/>
            <p:cNvCxnSpPr>
              <a:stCxn id="18" idx="4"/>
              <a:endCxn id="16" idx="0"/>
            </p:cNvCxnSpPr>
            <p:nvPr/>
          </p:nvCxnSpPr>
          <p:spPr>
            <a:xfrm>
              <a:off x="1652237" y="2561978"/>
              <a:ext cx="0" cy="396240"/>
            </a:xfrm>
            <a:prstGeom prst="straightConnector1">
              <a:avLst/>
            </a:prstGeom>
            <a:ln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Прямая со стрелкой 9"/>
            <p:cNvCxnSpPr>
              <a:stCxn id="16" idx="4"/>
              <a:endCxn id="14" idx="0"/>
            </p:cNvCxnSpPr>
            <p:nvPr/>
          </p:nvCxnSpPr>
          <p:spPr>
            <a:xfrm>
              <a:off x="1652237" y="3628778"/>
              <a:ext cx="0" cy="394543"/>
            </a:xfrm>
            <a:prstGeom prst="straightConnector1">
              <a:avLst/>
            </a:prstGeom>
            <a:ln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Прямая со стрелкой 10"/>
            <p:cNvCxnSpPr>
              <a:stCxn id="14" idx="4"/>
              <a:endCxn id="12" idx="0"/>
            </p:cNvCxnSpPr>
            <p:nvPr/>
          </p:nvCxnSpPr>
          <p:spPr>
            <a:xfrm>
              <a:off x="1652237" y="4693881"/>
              <a:ext cx="2350" cy="399634"/>
            </a:xfrm>
            <a:prstGeom prst="straightConnector1">
              <a:avLst/>
            </a:prstGeom>
            <a:ln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0" name="Группа 19"/>
            <p:cNvGrpSpPr/>
            <p:nvPr/>
          </p:nvGrpSpPr>
          <p:grpSpPr>
            <a:xfrm>
              <a:off x="1316957" y="6160315"/>
              <a:ext cx="683387" cy="670560"/>
              <a:chOff x="1338682" y="-2792294"/>
              <a:chExt cx="2323516" cy="2279904"/>
            </a:xfrm>
          </p:grpSpPr>
          <p:sp>
            <p:nvSpPr>
              <p:cNvPr id="21" name="Овал 20"/>
              <p:cNvSpPr/>
              <p:nvPr/>
            </p:nvSpPr>
            <p:spPr>
              <a:xfrm>
                <a:off x="1338682" y="-2792294"/>
                <a:ext cx="2279904" cy="2279904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sz="1350"/>
              </a:p>
            </p:txBody>
          </p:sp>
          <p:sp>
            <p:nvSpPr>
              <p:cNvPr id="22" name="TextBox 21"/>
              <p:cNvSpPr txBox="1"/>
              <p:nvPr/>
            </p:nvSpPr>
            <p:spPr>
              <a:xfrm>
                <a:off x="1382296" y="-2320879"/>
                <a:ext cx="2279902" cy="138084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100" dirty="0"/>
                  <a:t>stop</a:t>
                </a:r>
                <a:endParaRPr lang="ru-RU" sz="1200" dirty="0"/>
              </a:p>
            </p:txBody>
          </p:sp>
        </p:grpSp>
        <p:cxnSp>
          <p:nvCxnSpPr>
            <p:cNvPr id="23" name="Прямая со стрелкой 22"/>
            <p:cNvCxnSpPr>
              <a:stCxn id="12" idx="4"/>
              <a:endCxn id="21" idx="0"/>
            </p:cNvCxnSpPr>
            <p:nvPr/>
          </p:nvCxnSpPr>
          <p:spPr>
            <a:xfrm flipH="1">
              <a:off x="1652237" y="5764075"/>
              <a:ext cx="2350" cy="396240"/>
            </a:xfrm>
            <a:prstGeom prst="straightConnector1">
              <a:avLst/>
            </a:prstGeom>
            <a:ln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7" name="TextBox 26"/>
          <p:cNvSpPr txBox="1"/>
          <p:nvPr/>
        </p:nvSpPr>
        <p:spPr>
          <a:xfrm>
            <a:off x="1330288" y="2311136"/>
            <a:ext cx="1999562" cy="320472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  <a:spcAft>
                <a:spcPts val="300"/>
              </a:spcAft>
            </a:pPr>
            <a:r>
              <a:rPr lang="en-US" sz="1350" dirty="0"/>
              <a:t>start</a:t>
            </a:r>
          </a:p>
          <a:p>
            <a:pPr algn="ctr">
              <a:lnSpc>
                <a:spcPct val="150000"/>
              </a:lnSpc>
              <a:spcAft>
                <a:spcPts val="300"/>
              </a:spcAft>
            </a:pPr>
            <a:endParaRPr lang="en-US" sz="1350" dirty="0"/>
          </a:p>
          <a:p>
            <a:pPr algn="ctr">
              <a:lnSpc>
                <a:spcPct val="150000"/>
              </a:lnSpc>
              <a:spcAft>
                <a:spcPts val="300"/>
              </a:spcAft>
            </a:pPr>
            <a:r>
              <a:rPr lang="ru-RU" sz="1350" dirty="0"/>
              <a:t>MARK (</a:t>
            </a:r>
            <a:r>
              <a:rPr lang="en-US" sz="1350" dirty="0"/>
              <a:t>LOOP</a:t>
            </a:r>
            <a:r>
              <a:rPr lang="ru-RU" sz="1350" dirty="0" err="1"/>
              <a:t>node</a:t>
            </a:r>
            <a:r>
              <a:rPr lang="ru-RU" sz="1350" dirty="0"/>
              <a:t>) = </a:t>
            </a:r>
            <a:r>
              <a:rPr lang="en-US" sz="1350" dirty="0"/>
              <a:t>DO</a:t>
            </a:r>
            <a:r>
              <a:rPr lang="ru-RU" sz="1350" dirty="0"/>
              <a:t>;</a:t>
            </a:r>
            <a:endParaRPr lang="en-US" sz="1350" dirty="0"/>
          </a:p>
          <a:p>
            <a:pPr algn="ctr">
              <a:lnSpc>
                <a:spcPct val="150000"/>
              </a:lnSpc>
              <a:spcAft>
                <a:spcPts val="300"/>
              </a:spcAft>
            </a:pPr>
            <a:endParaRPr lang="en-US" sz="1350" dirty="0"/>
          </a:p>
          <a:p>
            <a:pPr algn="ctr">
              <a:lnSpc>
                <a:spcPct val="150000"/>
              </a:lnSpc>
              <a:spcAft>
                <a:spcPts val="300"/>
              </a:spcAft>
            </a:pPr>
            <a:r>
              <a:rPr lang="ru-RU" sz="1350" dirty="0" err="1"/>
              <a:t>return</a:t>
            </a:r>
            <a:r>
              <a:rPr lang="ru-RU" sz="1350" dirty="0"/>
              <a:t> </a:t>
            </a:r>
            <a:r>
              <a:rPr lang="en-US" sz="1350" dirty="0"/>
              <a:t>LOOP</a:t>
            </a:r>
            <a:r>
              <a:rPr lang="ru-RU" sz="1350" dirty="0" err="1"/>
              <a:t>node</a:t>
            </a:r>
            <a:r>
              <a:rPr lang="ru-RU" sz="1350" dirty="0"/>
              <a:t>;</a:t>
            </a:r>
            <a:endParaRPr lang="en-US" sz="1350" dirty="0"/>
          </a:p>
          <a:p>
            <a:pPr algn="ctr">
              <a:lnSpc>
                <a:spcPct val="150000"/>
              </a:lnSpc>
              <a:spcAft>
                <a:spcPts val="300"/>
              </a:spcAft>
            </a:pPr>
            <a:endParaRPr lang="en-US" sz="1350" dirty="0"/>
          </a:p>
          <a:p>
            <a:pPr algn="ctr">
              <a:lnSpc>
                <a:spcPct val="150000"/>
              </a:lnSpc>
              <a:spcAft>
                <a:spcPts val="300"/>
              </a:spcAft>
            </a:pPr>
            <a:r>
              <a:rPr lang="ru-RU" sz="1350" dirty="0"/>
              <a:t>MARK (</a:t>
            </a:r>
            <a:r>
              <a:rPr lang="ru-RU" sz="1350" dirty="0" err="1"/>
              <a:t>MAPnode</a:t>
            </a:r>
            <a:r>
              <a:rPr lang="ru-RU" sz="1350" dirty="0"/>
              <a:t>) = MAP;</a:t>
            </a:r>
            <a:endParaRPr lang="en-US" sz="1350" dirty="0"/>
          </a:p>
          <a:p>
            <a:pPr algn="ctr">
              <a:lnSpc>
                <a:spcPct val="150000"/>
              </a:lnSpc>
              <a:spcAft>
                <a:spcPts val="300"/>
              </a:spcAft>
            </a:pPr>
            <a:endParaRPr lang="en-US" sz="1350" dirty="0"/>
          </a:p>
          <a:p>
            <a:pPr algn="ctr">
              <a:lnSpc>
                <a:spcPct val="150000"/>
              </a:lnSpc>
              <a:spcAft>
                <a:spcPts val="300"/>
              </a:spcAft>
            </a:pPr>
            <a:r>
              <a:rPr lang="en-US" sz="1350" dirty="0"/>
              <a:t>stop</a:t>
            </a:r>
            <a:endParaRPr lang="ru-RU" sz="1350" dirty="0"/>
          </a:p>
        </p:txBody>
      </p:sp>
      <p:sp>
        <p:nvSpPr>
          <p:cNvPr id="28" name="Right Arrow 6"/>
          <p:cNvSpPr/>
          <p:nvPr/>
        </p:nvSpPr>
        <p:spPr>
          <a:xfrm>
            <a:off x="3433003" y="3367768"/>
            <a:ext cx="1004207" cy="636815"/>
          </a:xfrm>
          <a:prstGeom prst="right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350"/>
          </a:p>
        </p:txBody>
      </p:sp>
      <p:sp>
        <p:nvSpPr>
          <p:cNvPr id="29" name="TextBox 28"/>
          <p:cNvSpPr txBox="1"/>
          <p:nvPr/>
        </p:nvSpPr>
        <p:spPr>
          <a:xfrm>
            <a:off x="4507314" y="3318547"/>
            <a:ext cx="1433609" cy="75405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  <a:spcAft>
                <a:spcPts val="300"/>
              </a:spcAft>
            </a:pPr>
            <a:r>
              <a:rPr lang="en-US" sz="1350" dirty="0" smtClean="0"/>
              <a:t>DO</a:t>
            </a:r>
            <a:endParaRPr lang="en-US" sz="1350" dirty="0"/>
          </a:p>
          <a:p>
            <a:pPr algn="ctr">
              <a:lnSpc>
                <a:spcPct val="150000"/>
              </a:lnSpc>
              <a:spcAft>
                <a:spcPts val="300"/>
              </a:spcAft>
            </a:pPr>
            <a:r>
              <a:rPr lang="ru-RU" sz="1350" dirty="0"/>
              <a:t>MAP</a:t>
            </a:r>
            <a:endParaRPr lang="en-US" sz="1350" dirty="0"/>
          </a:p>
        </p:txBody>
      </p:sp>
      <p:sp>
        <p:nvSpPr>
          <p:cNvPr id="30" name="Right Arrow 6"/>
          <p:cNvSpPr/>
          <p:nvPr/>
        </p:nvSpPr>
        <p:spPr>
          <a:xfrm>
            <a:off x="6011027" y="3367768"/>
            <a:ext cx="1004207" cy="636815"/>
          </a:xfrm>
          <a:prstGeom prst="right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350"/>
          </a:p>
        </p:txBody>
      </p:sp>
      <p:sp>
        <p:nvSpPr>
          <p:cNvPr id="31" name="TextBox 30"/>
          <p:cNvSpPr txBox="1"/>
          <p:nvPr/>
        </p:nvSpPr>
        <p:spPr>
          <a:xfrm>
            <a:off x="7085338" y="3048458"/>
            <a:ext cx="1677074" cy="145424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spcAft>
                <a:spcPts val="300"/>
              </a:spcAft>
            </a:pPr>
            <a:r>
              <a:rPr lang="en-US" sz="1350" dirty="0"/>
              <a:t>do from 1 to 5 index </a:t>
            </a:r>
            <a:r>
              <a:rPr lang="en-US" sz="1350" dirty="0" err="1"/>
              <a:t>i</a:t>
            </a:r>
            <a:endParaRPr lang="en-US" sz="1350" dirty="0"/>
          </a:p>
          <a:p>
            <a:pPr>
              <a:lnSpc>
                <a:spcPct val="150000"/>
              </a:lnSpc>
              <a:spcAft>
                <a:spcPts val="300"/>
              </a:spcAft>
            </a:pPr>
            <a:r>
              <a:rPr lang="en-US" sz="1350" dirty="0"/>
              <a:t>while </a:t>
            </a:r>
            <a:r>
              <a:rPr lang="en-US" sz="1350" dirty="0" err="1"/>
              <a:t>i</a:t>
            </a:r>
            <a:r>
              <a:rPr lang="en-US" sz="1350" dirty="0"/>
              <a:t>&lt;&gt;j</a:t>
            </a:r>
          </a:p>
          <a:p>
            <a:pPr>
              <a:lnSpc>
                <a:spcPct val="150000"/>
              </a:lnSpc>
              <a:spcAft>
                <a:spcPts val="300"/>
              </a:spcAft>
            </a:pPr>
            <a:r>
              <a:rPr lang="en-US" sz="1350" dirty="0" err="1"/>
              <a:t>enddo</a:t>
            </a:r>
            <a:endParaRPr lang="en-US" sz="1350" dirty="0"/>
          </a:p>
          <a:p>
            <a:pPr>
              <a:lnSpc>
                <a:spcPct val="150000"/>
              </a:lnSpc>
              <a:spcAft>
                <a:spcPts val="300"/>
              </a:spcAft>
            </a:pPr>
            <a:r>
              <a:rPr lang="en-US" sz="1350" dirty="0"/>
              <a:t>map 1 to a</a:t>
            </a:r>
          </a:p>
        </p:txBody>
      </p:sp>
    </p:spTree>
    <p:extLst>
      <p:ext uri="{BB962C8B-B14F-4D97-AF65-F5344CB8AC3E}">
        <p14:creationId xmlns:p14="http://schemas.microsoft.com/office/powerpoint/2010/main" val="21092103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Генератор тестов</a:t>
            </a:r>
            <a:r>
              <a:rPr lang="en-US" dirty="0" smtClean="0"/>
              <a:t> (</a:t>
            </a:r>
            <a:r>
              <a:rPr lang="ru-RU" dirty="0" smtClean="0"/>
              <a:t>10</a:t>
            </a:r>
            <a:r>
              <a:rPr lang="en-US" dirty="0" smtClean="0"/>
              <a:t>). </a:t>
            </a:r>
            <a:r>
              <a:rPr lang="ru-RU" dirty="0" smtClean="0"/>
              <a:t>Графический интерфейс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7112" y="2278630"/>
            <a:ext cx="3975497" cy="32548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75113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Заключение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Courier New" panose="02070309020205020404" pitchFamily="49" charset="0"/>
              <a:buChar char="o"/>
            </a:pPr>
            <a:r>
              <a:rPr lang="ru-RU" sz="2100" dirty="0"/>
              <a:t>Изучены и проанализированы метрики и методы анализа тестового покрытия </a:t>
            </a:r>
          </a:p>
          <a:p>
            <a:pPr>
              <a:buFont typeface="Courier New" panose="02070309020205020404" pitchFamily="49" charset="0"/>
              <a:buChar char="o"/>
            </a:pPr>
            <a:r>
              <a:rPr lang="ru-RU" sz="2100" dirty="0"/>
              <a:t>Разработан и реализован на языке С# инструмент </a:t>
            </a:r>
            <a:r>
              <a:rPr lang="ru-RU" sz="2100"/>
              <a:t>построения </a:t>
            </a:r>
            <a:r>
              <a:rPr lang="ru-RU" sz="2100" smtClean="0"/>
              <a:t>пополняемого </a:t>
            </a:r>
            <a:r>
              <a:rPr lang="ru-RU" sz="2100" dirty="0"/>
              <a:t>графа потока управления</a:t>
            </a:r>
          </a:p>
          <a:p>
            <a:pPr>
              <a:buFont typeface="Courier New" panose="02070309020205020404" pitchFamily="49" charset="0"/>
              <a:buChar char="o"/>
            </a:pPr>
            <a:r>
              <a:rPr lang="ru-RU" sz="2100" dirty="0"/>
              <a:t>Разработан и реализован на языке С# генератор тестов и анализатор тестового покрытия</a:t>
            </a:r>
          </a:p>
        </p:txBody>
      </p:sp>
    </p:spTree>
    <p:extLst>
      <p:ext uri="{BB962C8B-B14F-4D97-AF65-F5344CB8AC3E}">
        <p14:creationId xmlns:p14="http://schemas.microsoft.com/office/powerpoint/2010/main" val="22021462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Ретро">
  <a:themeElements>
    <a:clrScheme name="Ретро">
      <a:dk1>
        <a:srgbClr val="000000"/>
      </a:dk1>
      <a:lt1>
        <a:sysClr val="window" lastClr="FFFFFF"/>
      </a:lt1>
      <a:dk2>
        <a:srgbClr val="637052"/>
      </a:dk2>
      <a:lt2>
        <a:srgbClr val="CCDDEA"/>
      </a:lt2>
      <a:accent1>
        <a:srgbClr val="E48312"/>
      </a:accent1>
      <a:accent2>
        <a:srgbClr val="BD582C"/>
      </a:accent2>
      <a:accent3>
        <a:srgbClr val="865640"/>
      </a:accent3>
      <a:accent4>
        <a:srgbClr val="9B8357"/>
      </a:accent4>
      <a:accent5>
        <a:srgbClr val="C2BC80"/>
      </a:accent5>
      <a:accent6>
        <a:srgbClr val="94A088"/>
      </a:accent6>
      <a:hlink>
        <a:srgbClr val="2998E3"/>
      </a:hlink>
      <a:folHlink>
        <a:srgbClr val="8C8C8C"/>
      </a:folHlink>
    </a:clrScheme>
    <a:fontScheme name="Ретро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Ретро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3F1AAB62-24C6-49D2-8E01-B56FAC9A3DCD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1561</TotalTime>
  <Words>1709</Words>
  <Application>Microsoft Office PowerPoint</Application>
  <PresentationFormat>Экран (4:3)</PresentationFormat>
  <Paragraphs>232</Paragraphs>
  <Slides>23</Slides>
  <Notes>23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23</vt:i4>
      </vt:variant>
    </vt:vector>
  </HeadingPairs>
  <TitlesOfParts>
    <vt:vector size="29" baseType="lpstr">
      <vt:lpstr>Arial</vt:lpstr>
      <vt:lpstr>Calibri</vt:lpstr>
      <vt:lpstr>Calibri Light</vt:lpstr>
      <vt:lpstr>Courier New</vt:lpstr>
      <vt:lpstr>Times New Roman</vt:lpstr>
      <vt:lpstr>Ретро</vt:lpstr>
      <vt:lpstr>Анализ тестового покрытия компиляторов</vt:lpstr>
      <vt:lpstr>Контекст работы </vt:lpstr>
      <vt:lpstr>Постановка задачи</vt:lpstr>
      <vt:lpstr>Граф потока управления</vt:lpstr>
      <vt:lpstr>Постдоминаторное и доминаторное деревья</vt:lpstr>
      <vt:lpstr>Предлагаемое решение (1)</vt:lpstr>
      <vt:lpstr>Предлагаемое решение (2)</vt:lpstr>
      <vt:lpstr>Предлагаемое решение (3)</vt:lpstr>
      <vt:lpstr>Подготовительная стадия (1)</vt:lpstr>
      <vt:lpstr>Подготовительная стадия (2). Взаимодействие с Understand</vt:lpstr>
      <vt:lpstr>Инструмент для построения пополняемого графа потока управления (1)</vt:lpstr>
      <vt:lpstr>Инструмент для построения пополняемого графа потока управления (2)</vt:lpstr>
      <vt:lpstr>Генератор тестов (1)</vt:lpstr>
      <vt:lpstr>Генератор тестов (2). Граф доминаторов</vt:lpstr>
      <vt:lpstr>Генератор тестов (3). Построение графа компонент сильной связности</vt:lpstr>
      <vt:lpstr>Генератор тестов (4). Построение графа компонент сильной связности</vt:lpstr>
      <vt:lpstr>Генератор тестов (5). Построение графа компонент сильной связности</vt:lpstr>
      <vt:lpstr>Генератор тестов (6). Множество маршрутов</vt:lpstr>
      <vt:lpstr>Генератор тестов (7). Множество маршрутов</vt:lpstr>
      <vt:lpstr>Генератор тестов (8). Множество тестов на языке RoulesLanguage</vt:lpstr>
      <vt:lpstr>Генератор тестов (9). Множество тестов на языке RoulesLanguage</vt:lpstr>
      <vt:lpstr>Генератор тестов (10). Графический интерфейс</vt:lpstr>
      <vt:lpstr>Заключение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Анализ тестового покрытия компиляторов</dc:title>
  <dc:creator>Julia</dc:creator>
  <cp:lastModifiedBy>Julia</cp:lastModifiedBy>
  <cp:revision>127</cp:revision>
  <dcterms:created xsi:type="dcterms:W3CDTF">2014-05-13T02:50:43Z</dcterms:created>
  <dcterms:modified xsi:type="dcterms:W3CDTF">2014-06-01T19:35:07Z</dcterms:modified>
</cp:coreProperties>
</file>