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59" r:id="rId4"/>
    <p:sldId id="260" r:id="rId5"/>
    <p:sldId id="279" r:id="rId6"/>
    <p:sldId id="262" r:id="rId7"/>
    <p:sldId id="264" r:id="rId8"/>
    <p:sldId id="266" r:id="rId9"/>
    <p:sldId id="276" r:id="rId10"/>
    <p:sldId id="265" r:id="rId11"/>
    <p:sldId id="271" r:id="rId12"/>
    <p:sldId id="277" r:id="rId13"/>
    <p:sldId id="278" r:id="rId14"/>
    <p:sldId id="290" r:id="rId15"/>
    <p:sldId id="287" r:id="rId16"/>
    <p:sldId id="288" r:id="rId17"/>
    <p:sldId id="273" r:id="rId18"/>
    <p:sldId id="280" r:id="rId19"/>
    <p:sldId id="26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37F855D-A4D1-40C5-AE89-7F8B1E0E0E1F}" type="datetimeFigureOut">
              <a:rPr lang="ru-RU" smtClean="0"/>
              <a:t>06.06.2012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577D1E6-0DC9-4D42-80E3-B2305C1BD9A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794935"/>
            <a:ext cx="6912768" cy="1828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	Система анализа реконструктивных хирургических операций при помощи </a:t>
            </a:r>
            <a:r>
              <a:rPr lang="ru-RU" dirty="0" err="1"/>
              <a:t>Microsoft</a:t>
            </a:r>
            <a:r>
              <a:rPr lang="ru-RU" dirty="0"/>
              <a:t> </a:t>
            </a:r>
            <a:r>
              <a:rPr lang="ru-RU" dirty="0" err="1"/>
              <a:t>Kinect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Выполнил: </a:t>
            </a:r>
          </a:p>
          <a:p>
            <a:r>
              <a:rPr lang="ru-RU" dirty="0" err="1" smtClean="0"/>
              <a:t>Ромашкин</a:t>
            </a:r>
            <a:r>
              <a:rPr lang="ru-RU" dirty="0" smtClean="0"/>
              <a:t> Амир, 545гр</a:t>
            </a:r>
          </a:p>
          <a:p>
            <a:r>
              <a:rPr lang="ru-RU" dirty="0" smtClean="0"/>
              <a:t>Руководитель:</a:t>
            </a:r>
          </a:p>
          <a:p>
            <a:r>
              <a:rPr lang="ru-RU" dirty="0" smtClean="0"/>
              <a:t>Петров Александр, аспирант кафедры СП</a:t>
            </a: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17840"/>
            <a:ext cx="3456384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51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075240" cy="452596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Контроллер-приставка для </a:t>
            </a:r>
            <a:r>
              <a:rPr lang="en-US" dirty="0" smtClean="0"/>
              <a:t>Xbox</a:t>
            </a:r>
            <a:endParaRPr lang="ru-RU" dirty="0" smtClean="0"/>
          </a:p>
          <a:p>
            <a:r>
              <a:rPr lang="ru-RU" dirty="0" smtClean="0"/>
              <a:t>Что в него входит:</a:t>
            </a:r>
          </a:p>
          <a:p>
            <a:pPr lvl="1"/>
            <a:r>
              <a:rPr lang="en-US" dirty="0" smtClean="0"/>
              <a:t>RGB </a:t>
            </a:r>
            <a:r>
              <a:rPr lang="ru-RU" dirty="0" smtClean="0"/>
              <a:t>Камера	</a:t>
            </a:r>
          </a:p>
          <a:p>
            <a:pPr lvl="1"/>
            <a:r>
              <a:rPr lang="ru-RU" dirty="0" smtClean="0"/>
              <a:t>3</a:t>
            </a:r>
            <a:r>
              <a:rPr lang="en-US" dirty="0" smtClean="0"/>
              <a:t>D </a:t>
            </a:r>
            <a:r>
              <a:rPr lang="ru-RU" dirty="0" smtClean="0"/>
              <a:t>сенсор</a:t>
            </a:r>
          </a:p>
          <a:p>
            <a:pPr lvl="1"/>
            <a:r>
              <a:rPr lang="ru-RU" dirty="0" smtClean="0"/>
              <a:t>Микрофонный массив</a:t>
            </a:r>
            <a:endParaRPr lang="ru-RU" dirty="0"/>
          </a:p>
          <a:p>
            <a:pPr lvl="1"/>
            <a:r>
              <a:rPr lang="en-US" dirty="0"/>
              <a:t>Kinect SDK</a:t>
            </a:r>
            <a:r>
              <a:rPr lang="ru-RU" dirty="0"/>
              <a:t> </a:t>
            </a:r>
            <a:r>
              <a:rPr lang="en-US" dirty="0"/>
              <a:t>	</a:t>
            </a:r>
          </a:p>
          <a:p>
            <a:pPr lvl="2"/>
            <a:r>
              <a:rPr lang="ru-RU" dirty="0" smtClean="0"/>
              <a:t>Распознавание скелета человека</a:t>
            </a:r>
            <a:endParaRPr lang="ru-RU" dirty="0" smtClean="0"/>
          </a:p>
          <a:p>
            <a:r>
              <a:rPr lang="ru-RU" dirty="0"/>
              <a:t>Главное достоинство: </a:t>
            </a:r>
            <a:r>
              <a:rPr lang="ru-RU" b="1" dirty="0"/>
              <a:t>3</a:t>
            </a:r>
            <a:r>
              <a:rPr lang="en-US" b="1" dirty="0"/>
              <a:t>D </a:t>
            </a:r>
            <a:r>
              <a:rPr lang="ru-RU" b="1" dirty="0"/>
              <a:t>зрение за 150</a:t>
            </a:r>
            <a:r>
              <a:rPr lang="en-US" b="1" dirty="0" smtClean="0"/>
              <a:t>$</a:t>
            </a:r>
            <a:endParaRPr lang="ru-RU" b="1" dirty="0"/>
          </a:p>
          <a:p>
            <a:r>
              <a:rPr lang="ru-RU" dirty="0" smtClean="0"/>
              <a:t>Альтернативы:</a:t>
            </a:r>
            <a:endParaRPr lang="en-US" dirty="0" smtClean="0"/>
          </a:p>
          <a:p>
            <a:pPr lvl="1"/>
            <a:r>
              <a:rPr lang="en-US" dirty="0" err="1" smtClean="0"/>
              <a:t>ViEye</a:t>
            </a:r>
            <a:r>
              <a:rPr lang="ru-RU" dirty="0" smtClean="0"/>
              <a:t> – система распознавания жестов без </a:t>
            </a:r>
            <a:r>
              <a:rPr lang="en-US" dirty="0" smtClean="0"/>
              <a:t>3D </a:t>
            </a:r>
            <a:r>
              <a:rPr lang="ru-RU" dirty="0" smtClean="0"/>
              <a:t>сенсора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 такое </a:t>
            </a:r>
            <a:r>
              <a:rPr lang="en-US" dirty="0" smtClean="0"/>
              <a:t>Microsoft Kinect?</a:t>
            </a:r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517232"/>
            <a:ext cx="3419872" cy="1340768"/>
          </a:xfrm>
          <a:prstGeom prst="rect">
            <a:avLst/>
          </a:prstGeom>
        </p:spPr>
      </p:pic>
      <p:sp>
        <p:nvSpPr>
          <p:cNvPr id="6" name="AutoShape 2" descr="mk:@MSITStore:C:\Program%20Files\Microsoft%20SDKs\Kinect\v1.0\Documentation\KinectSDK.chm::/k4w_nui_3.png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mk:@MSITStore:C:\Program%20Files\Microsoft%20SDKs\Kinect\v1.0\Documentation\KinectSDK.chm::/k4w_nui_3.png"/>
          <p:cNvSpPr>
            <a:spLocks noChangeAspect="1" noChangeArrowheads="1"/>
          </p:cNvSpPr>
          <p:nvPr/>
        </p:nvSpPr>
        <p:spPr bwMode="auto">
          <a:xfrm>
            <a:off x="2159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856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Сфера - хирургия</a:t>
            </a:r>
          </a:p>
          <a:p>
            <a:r>
              <a:rPr lang="ru-RU" dirty="0" smtClean="0"/>
              <a:t>Часто </a:t>
            </a:r>
            <a:r>
              <a:rPr lang="ru-RU" dirty="0"/>
              <a:t>требуется во время </a:t>
            </a:r>
            <a:r>
              <a:rPr lang="ru-RU" dirty="0" smtClean="0"/>
              <a:t>некоторых операций иметь </a:t>
            </a:r>
            <a:r>
              <a:rPr lang="ru-RU" dirty="0"/>
              <a:t>возможность:</a:t>
            </a:r>
          </a:p>
          <a:p>
            <a:pPr lvl="1"/>
            <a:r>
              <a:rPr lang="ru-RU" dirty="0"/>
              <a:t>Просмотра </a:t>
            </a:r>
            <a:r>
              <a:rPr lang="ru-RU" dirty="0" smtClean="0"/>
              <a:t>снимков </a:t>
            </a:r>
            <a:r>
              <a:rPr lang="ru-RU" dirty="0" smtClean="0"/>
              <a:t>томографии</a:t>
            </a:r>
            <a:endParaRPr lang="ru-RU" dirty="0"/>
          </a:p>
          <a:p>
            <a:pPr lvl="1"/>
            <a:r>
              <a:rPr lang="ru-RU" dirty="0"/>
              <a:t>Просмотра 3</a:t>
            </a:r>
            <a:r>
              <a:rPr lang="en-US" dirty="0"/>
              <a:t>D </a:t>
            </a:r>
            <a:r>
              <a:rPr lang="ru-RU" dirty="0"/>
              <a:t>моделей анатомии </a:t>
            </a:r>
            <a:r>
              <a:rPr lang="ru-RU" dirty="0" smtClean="0"/>
              <a:t>человека</a:t>
            </a:r>
          </a:p>
          <a:p>
            <a:pPr lvl="1"/>
            <a:r>
              <a:rPr lang="ru-RU" dirty="0" smtClean="0"/>
              <a:t>Анализа поверхности тела пациента</a:t>
            </a:r>
            <a:endParaRPr lang="ru-RU" dirty="0"/>
          </a:p>
          <a:p>
            <a:pPr lvl="1"/>
            <a:endParaRPr lang="ru-RU" dirty="0" smtClean="0"/>
          </a:p>
          <a:p>
            <a:r>
              <a:rPr lang="ru-RU" dirty="0" smtClean="0"/>
              <a:t>Хирургами </a:t>
            </a:r>
            <a:r>
              <a:rPr lang="ru-RU" dirty="0"/>
              <a:t>в СПБ и г. </a:t>
            </a:r>
            <a:r>
              <a:rPr lang="ru-RU" dirty="0" err="1"/>
              <a:t>Савонлинна</a:t>
            </a:r>
            <a:r>
              <a:rPr lang="ru-RU" dirty="0"/>
              <a:t> (Финляндия) подтверждена полезность следующих действий:</a:t>
            </a:r>
          </a:p>
          <a:p>
            <a:pPr lvl="2"/>
            <a:r>
              <a:rPr lang="ru-RU" dirty="0"/>
              <a:t>Вычисление длины отрезка на теле пациента</a:t>
            </a:r>
          </a:p>
          <a:p>
            <a:pPr lvl="2"/>
            <a:r>
              <a:rPr lang="ru-RU" dirty="0"/>
              <a:t>Вычисление объема слоя снимаемой ткани с пациента</a:t>
            </a:r>
          </a:p>
          <a:p>
            <a:pPr lvl="1"/>
            <a:endParaRPr lang="ru-RU" sz="2400" dirty="0"/>
          </a:p>
          <a:p>
            <a:pPr lvl="1"/>
            <a:endParaRPr lang="ru-RU" dirty="0" smtClean="0"/>
          </a:p>
          <a:p>
            <a:pPr lvl="1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Проблематика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667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 помощи </a:t>
            </a:r>
            <a:r>
              <a:rPr lang="en-US" dirty="0" smtClean="0"/>
              <a:t>Kinect </a:t>
            </a:r>
            <a:r>
              <a:rPr lang="ru-RU" dirty="0" smtClean="0"/>
              <a:t>позволять пользователю:</a:t>
            </a:r>
          </a:p>
          <a:p>
            <a:pPr lvl="1"/>
            <a:r>
              <a:rPr lang="ru-RU" dirty="0" smtClean="0"/>
              <a:t>Просматривать </a:t>
            </a:r>
            <a:r>
              <a:rPr lang="en-US" dirty="0" smtClean="0"/>
              <a:t>2D </a:t>
            </a:r>
            <a:r>
              <a:rPr lang="ru-RU" dirty="0" smtClean="0"/>
              <a:t>снимки и </a:t>
            </a:r>
            <a:r>
              <a:rPr lang="en-US" dirty="0" smtClean="0"/>
              <a:t>3D </a:t>
            </a:r>
            <a:r>
              <a:rPr lang="ru-RU" dirty="0" smtClean="0"/>
              <a:t>модели при помощи жестов рук</a:t>
            </a:r>
          </a:p>
          <a:p>
            <a:pPr lvl="1"/>
            <a:r>
              <a:rPr lang="ru-RU" dirty="0" smtClean="0"/>
              <a:t>Проводить анализ поверхности тела:</a:t>
            </a:r>
          </a:p>
          <a:p>
            <a:pPr lvl="2"/>
            <a:r>
              <a:rPr lang="ru-RU" dirty="0" smtClean="0"/>
              <a:t>Вычислять длину отрезка по </a:t>
            </a:r>
            <a:r>
              <a:rPr lang="ru-RU" dirty="0"/>
              <a:t>двум точкам, отмеченными пальцем на теле </a:t>
            </a:r>
            <a:endParaRPr lang="ru-RU" dirty="0" smtClean="0"/>
          </a:p>
          <a:p>
            <a:pPr lvl="2"/>
            <a:r>
              <a:rPr lang="ru-RU" dirty="0" smtClean="0"/>
              <a:t>Вычислять объем слоя ткани по введенной глубине и отмеченному пальцем контуру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18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Решение.</a:t>
            </a:r>
            <a:br>
              <a:rPr lang="ru-RU" dirty="0" smtClean="0"/>
            </a:br>
            <a:r>
              <a:rPr lang="ru-RU" dirty="0" smtClean="0"/>
              <a:t>Архитектура верхнего уровня.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54439"/>
            <a:ext cx="8124825" cy="3257550"/>
          </a:xfrm>
        </p:spPr>
      </p:pic>
      <p:sp>
        <p:nvSpPr>
          <p:cNvPr id="6" name="TextBox 5"/>
          <p:cNvSpPr txBox="1"/>
          <p:nvPr/>
        </p:nvSpPr>
        <p:spPr>
          <a:xfrm>
            <a:off x="1072270" y="1954439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Главные модули системы и зависимости между ними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905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Поддерживаемые </a:t>
            </a:r>
            <a:r>
              <a:rPr lang="ru-RU" dirty="0" smtClean="0"/>
              <a:t>форматы:</a:t>
            </a:r>
          </a:p>
          <a:p>
            <a:pPr lvl="1"/>
            <a:r>
              <a:rPr lang="ru-RU" dirty="0" smtClean="0"/>
              <a:t>Классические растровые </a:t>
            </a:r>
            <a:r>
              <a:rPr lang="ru-RU" dirty="0" smtClean="0"/>
              <a:t>изображения</a:t>
            </a:r>
            <a:endParaRPr lang="ru-RU" dirty="0" smtClean="0"/>
          </a:p>
          <a:p>
            <a:pPr lvl="1"/>
            <a:r>
              <a:rPr lang="en-US" dirty="0" smtClean="0"/>
              <a:t>DICOM-</a:t>
            </a:r>
            <a:r>
              <a:rPr lang="ru-RU" dirty="0" smtClean="0"/>
              <a:t>снимки – </a:t>
            </a:r>
            <a:r>
              <a:rPr lang="ru-RU" dirty="0" smtClean="0"/>
              <a:t>стандартный формат хранения снимков томографии и данных о пациенте</a:t>
            </a:r>
          </a:p>
          <a:p>
            <a:pPr lvl="1"/>
            <a:endParaRPr lang="ru-RU" dirty="0" smtClean="0"/>
          </a:p>
          <a:p>
            <a:r>
              <a:rPr lang="ru-RU" dirty="0" smtClean="0"/>
              <a:t>Поддерживаемые действия при помощи жестов:</a:t>
            </a:r>
          </a:p>
          <a:p>
            <a:pPr lvl="1"/>
            <a:r>
              <a:rPr lang="ru-RU" dirty="0" smtClean="0"/>
              <a:t>Листание на кадр</a:t>
            </a:r>
            <a:r>
              <a:rPr lang="en-US" dirty="0"/>
              <a:t> </a:t>
            </a:r>
            <a:r>
              <a:rPr lang="ru-RU" dirty="0" smtClean="0"/>
              <a:t>вперед</a:t>
            </a:r>
            <a:r>
              <a:rPr lang="en-US" dirty="0" smtClean="0"/>
              <a:t>/</a:t>
            </a:r>
            <a:r>
              <a:rPr lang="ru-RU" dirty="0" smtClean="0"/>
              <a:t>назад</a:t>
            </a:r>
            <a:endParaRPr lang="en-US" dirty="0" smtClean="0"/>
          </a:p>
          <a:p>
            <a:pPr lvl="1"/>
            <a:r>
              <a:rPr lang="ru-RU" dirty="0" smtClean="0"/>
              <a:t>Быстрое листание вперед</a:t>
            </a:r>
            <a:r>
              <a:rPr lang="en-US" dirty="0" smtClean="0"/>
              <a:t>/</a:t>
            </a:r>
            <a:r>
              <a:rPr lang="ru-RU" dirty="0" smtClean="0"/>
              <a:t>назад</a:t>
            </a:r>
          </a:p>
          <a:p>
            <a:pPr lvl="1"/>
            <a:r>
              <a:rPr lang="ru-RU" dirty="0" smtClean="0"/>
              <a:t>Масштабирование, навигация в увеличенном изображении</a:t>
            </a:r>
          </a:p>
          <a:p>
            <a:pPr lvl="1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Просмотр 2</a:t>
            </a:r>
            <a:r>
              <a:rPr lang="en-US" dirty="0" smtClean="0"/>
              <a:t>D </a:t>
            </a:r>
            <a:r>
              <a:rPr lang="ru-RU" dirty="0" smtClean="0"/>
              <a:t>снимков. Реализация.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094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Использовалась </a:t>
            </a:r>
            <a:r>
              <a:rPr lang="en-US" dirty="0" smtClean="0"/>
              <a:t>open-source </a:t>
            </a:r>
            <a:r>
              <a:rPr lang="ru-RU" dirty="0" smtClean="0"/>
              <a:t>библиотека работы с 3</a:t>
            </a:r>
            <a:r>
              <a:rPr lang="en-US" dirty="0" smtClean="0"/>
              <a:t>D </a:t>
            </a:r>
            <a:r>
              <a:rPr lang="ru-RU" dirty="0" smtClean="0"/>
              <a:t>моделями</a:t>
            </a:r>
          </a:p>
          <a:p>
            <a:pPr lvl="1"/>
            <a:r>
              <a:rPr lang="ru-RU" dirty="0" smtClean="0"/>
              <a:t>Поддерживаются классические форматы</a:t>
            </a:r>
          </a:p>
          <a:p>
            <a:pPr lvl="1"/>
            <a:endParaRPr lang="en-US" dirty="0"/>
          </a:p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ru-RU" sz="2700" dirty="0"/>
              <a:t>Поддерживаемые действия при помощи жестов</a:t>
            </a:r>
            <a:r>
              <a:rPr lang="ru-RU" sz="2700" dirty="0" smtClean="0"/>
              <a:t>:</a:t>
            </a:r>
          </a:p>
          <a:p>
            <a:pPr lvl="1"/>
            <a:r>
              <a:rPr lang="ru-RU" dirty="0" smtClean="0"/>
              <a:t>Поворот</a:t>
            </a:r>
          </a:p>
          <a:p>
            <a:pPr lvl="1"/>
            <a:r>
              <a:rPr lang="ru-RU" dirty="0" smtClean="0"/>
              <a:t>Масштабирование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Просмотр </a:t>
            </a:r>
            <a:r>
              <a:rPr lang="en-US" dirty="0" smtClean="0"/>
              <a:t>3D </a:t>
            </a:r>
            <a:r>
              <a:rPr lang="ru-RU" dirty="0" smtClean="0"/>
              <a:t>объектов. Реализация.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075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525963"/>
          </a:xfrm>
        </p:spPr>
        <p:txBody>
          <a:bodyPr/>
          <a:lstStyle/>
          <a:p>
            <a:r>
              <a:rPr lang="ru-RU" dirty="0"/>
              <a:t>Реализованы следующие варианты анализа поверхности:</a:t>
            </a:r>
          </a:p>
          <a:p>
            <a:pPr lvl="1"/>
            <a:r>
              <a:rPr lang="ru-RU" dirty="0"/>
              <a:t>Вычисление длины отрезка</a:t>
            </a:r>
          </a:p>
          <a:p>
            <a:pPr lvl="1"/>
            <a:r>
              <a:rPr lang="ru-RU" dirty="0"/>
              <a:t>Вычисление объема слоя, ограниченного </a:t>
            </a:r>
            <a:r>
              <a:rPr lang="ru-RU" dirty="0" smtClean="0"/>
              <a:t>контуром, </a:t>
            </a:r>
            <a:r>
              <a:rPr lang="ru-RU" dirty="0"/>
              <a:t>при введенной глубине</a:t>
            </a:r>
          </a:p>
          <a:p>
            <a:endParaRPr lang="ru-RU" dirty="0" smtClean="0"/>
          </a:p>
          <a:p>
            <a:r>
              <a:rPr lang="ru-RU" dirty="0" smtClean="0"/>
              <a:t>Разработана вспомогательная </a:t>
            </a:r>
            <a:r>
              <a:rPr lang="ru-RU" dirty="0"/>
              <a:t>библиотека распознавания </a:t>
            </a:r>
            <a:r>
              <a:rPr lang="ru-RU" dirty="0" smtClean="0"/>
              <a:t>пальцев</a:t>
            </a:r>
          </a:p>
          <a:p>
            <a:endParaRPr lang="ru-RU" dirty="0" smtClean="0"/>
          </a:p>
          <a:p>
            <a:pPr lvl="1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57592" cy="12241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поверхности </a:t>
            </a:r>
            <a:r>
              <a:rPr lang="ru-RU" dirty="0" smtClean="0"/>
              <a:t>тела. </a:t>
            </a:r>
            <a:br>
              <a:rPr lang="ru-RU" dirty="0" smtClean="0"/>
            </a:br>
            <a:r>
              <a:rPr lang="ru-RU" dirty="0" smtClean="0"/>
              <a:t>Общая реализация.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3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949899"/>
          </a:xfrm>
        </p:spPr>
        <p:txBody>
          <a:bodyPr/>
          <a:lstStyle/>
          <a:p>
            <a:r>
              <a:rPr lang="ru-RU" dirty="0" smtClean="0"/>
              <a:t>Для анализа поверхности тела пациента </a:t>
            </a:r>
            <a:r>
              <a:rPr lang="ru-RU" dirty="0" smtClean="0"/>
              <a:t>используются </a:t>
            </a:r>
            <a:r>
              <a:rPr lang="ru-RU" dirty="0" smtClean="0"/>
              <a:t>2</a:t>
            </a:r>
            <a:r>
              <a:rPr lang="en-US" dirty="0" smtClean="0"/>
              <a:t> </a:t>
            </a:r>
            <a:r>
              <a:rPr lang="ru-RU" dirty="0" smtClean="0"/>
              <a:t>сенсора </a:t>
            </a:r>
            <a:r>
              <a:rPr lang="en-US" dirty="0" smtClean="0"/>
              <a:t>Kinect</a:t>
            </a:r>
            <a:endParaRPr lang="ru-RU" dirty="0" smtClean="0"/>
          </a:p>
          <a:p>
            <a:pPr lvl="1"/>
            <a:r>
              <a:rPr lang="ru-RU" dirty="0" smtClean="0"/>
              <a:t>1ый – для съемки пациента</a:t>
            </a:r>
          </a:p>
          <a:p>
            <a:pPr lvl="1"/>
            <a:r>
              <a:rPr lang="ru-RU" dirty="0" smtClean="0"/>
              <a:t>2ой – для анализа полученной фотографии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075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Анализ </a:t>
            </a:r>
            <a:r>
              <a:rPr lang="ru-RU" dirty="0" smtClean="0"/>
              <a:t>поверхности тела</a:t>
            </a:r>
            <a:r>
              <a:rPr lang="en-US" dirty="0" smtClean="0"/>
              <a:t>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Схема работы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75" y="3140968"/>
            <a:ext cx="7992887" cy="3577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67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Алгоритм нахождения пальцев:</a:t>
            </a:r>
          </a:p>
          <a:p>
            <a:pPr lvl="1"/>
            <a:r>
              <a:rPr lang="ru-RU" dirty="0" smtClean="0"/>
              <a:t>Определение контура ладони</a:t>
            </a:r>
          </a:p>
          <a:p>
            <a:pPr lvl="2"/>
            <a:r>
              <a:rPr lang="ru-RU" dirty="0" smtClean="0"/>
              <a:t>«Заливка» от центра ладони до «прыжка в глубину»</a:t>
            </a:r>
          </a:p>
          <a:p>
            <a:pPr lvl="3"/>
            <a:r>
              <a:rPr lang="ru-RU" dirty="0" smtClean="0"/>
              <a:t>Использовался </a:t>
            </a:r>
            <a:r>
              <a:rPr lang="ru-RU" dirty="0" err="1" smtClean="0"/>
              <a:t>нерекурсивный</a:t>
            </a:r>
            <a:r>
              <a:rPr lang="ru-RU" dirty="0" smtClean="0"/>
              <a:t> алгоритм</a:t>
            </a:r>
            <a:r>
              <a:rPr lang="ru-RU" dirty="0"/>
              <a:t> </a:t>
            </a:r>
            <a:r>
              <a:rPr lang="ru-RU" dirty="0" smtClean="0"/>
              <a:t>построчной заливки</a:t>
            </a:r>
          </a:p>
          <a:p>
            <a:pPr lvl="1"/>
            <a:r>
              <a:rPr lang="ru-RU" dirty="0" smtClean="0"/>
              <a:t>Нахождение выпуклой оболочки контура</a:t>
            </a:r>
          </a:p>
          <a:p>
            <a:pPr lvl="1"/>
            <a:r>
              <a:rPr lang="ru-RU" dirty="0" smtClean="0"/>
              <a:t>Разные эвристики: </a:t>
            </a:r>
          </a:p>
          <a:p>
            <a:pPr lvl="2"/>
            <a:r>
              <a:rPr lang="ru-RU" dirty="0" smtClean="0"/>
              <a:t>«Прореживание» оболочки </a:t>
            </a:r>
          </a:p>
          <a:p>
            <a:pPr lvl="2"/>
            <a:r>
              <a:rPr lang="ru-RU" dirty="0" smtClean="0"/>
              <a:t> </a:t>
            </a:r>
            <a:r>
              <a:rPr lang="ru-RU" dirty="0"/>
              <a:t>О</a:t>
            </a:r>
            <a:r>
              <a:rPr lang="ru-RU" dirty="0" smtClean="0"/>
              <a:t>тбрасывание лишних мелочей</a:t>
            </a:r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Особенность реализации: </a:t>
            </a:r>
            <a:endParaRPr lang="ru-RU" dirty="0" smtClean="0"/>
          </a:p>
          <a:p>
            <a:pPr lvl="1"/>
            <a:r>
              <a:rPr lang="ru-RU" dirty="0" smtClean="0"/>
              <a:t>Алгоритм модифицирован для распознавания </a:t>
            </a:r>
            <a:r>
              <a:rPr lang="ru-RU" dirty="0" smtClean="0"/>
              <a:t>пальцев, направленных на </a:t>
            </a:r>
            <a:r>
              <a:rPr lang="ru-RU" dirty="0" smtClean="0"/>
              <a:t>камеру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Анализ поверхности </a:t>
            </a:r>
            <a:r>
              <a:rPr lang="ru-RU" dirty="0" smtClean="0"/>
              <a:t>тела.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Распознавание пальцев.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57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поверхности </a:t>
            </a:r>
            <a:r>
              <a:rPr lang="ru-RU" dirty="0" smtClean="0"/>
              <a:t>тела.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Распознавание пальцев.</a:t>
            </a:r>
            <a:r>
              <a:rPr lang="en-US" dirty="0" smtClean="0"/>
              <a:t> Demo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26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Действия пользователя:</a:t>
            </a:r>
          </a:p>
          <a:p>
            <a:pPr lvl="1"/>
            <a:r>
              <a:rPr lang="ru-RU" dirty="0" smtClean="0"/>
              <a:t>Отмечаются </a:t>
            </a:r>
            <a:r>
              <a:rPr lang="ru-RU" dirty="0" smtClean="0"/>
              <a:t>две точки на сцене</a:t>
            </a:r>
          </a:p>
          <a:p>
            <a:r>
              <a:rPr lang="ru-RU" dirty="0" smtClean="0"/>
              <a:t>Метод вычисления длины:</a:t>
            </a:r>
          </a:p>
          <a:p>
            <a:pPr lvl="1"/>
            <a:r>
              <a:rPr lang="ru-RU" dirty="0" smtClean="0"/>
              <a:t>2</a:t>
            </a:r>
            <a:r>
              <a:rPr lang="en-US" dirty="0" smtClean="0"/>
              <a:t>D </a:t>
            </a:r>
            <a:r>
              <a:rPr lang="ru-RU" dirty="0" smtClean="0"/>
              <a:t>отрезок дробится на некоторое количество отрезков в </a:t>
            </a:r>
            <a:r>
              <a:rPr lang="en-US" dirty="0" smtClean="0"/>
              <a:t>3D </a:t>
            </a:r>
            <a:r>
              <a:rPr lang="ru-RU" dirty="0" smtClean="0"/>
              <a:t>пространстве</a:t>
            </a:r>
          </a:p>
          <a:p>
            <a:pPr lvl="1"/>
            <a:r>
              <a:rPr lang="ru-RU" dirty="0" smtClean="0"/>
              <a:t>Возвращается суммарная длина этих отрезков</a:t>
            </a:r>
          </a:p>
          <a:p>
            <a:pPr lvl="1"/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Анализ поверхности </a:t>
            </a:r>
            <a:r>
              <a:rPr lang="ru-RU" dirty="0" smtClean="0"/>
              <a:t>тела.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Вычисление длины отрезка.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216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Действия пользователя</a:t>
            </a:r>
          </a:p>
          <a:p>
            <a:pPr lvl="1"/>
            <a:r>
              <a:rPr lang="ru-RU" dirty="0" smtClean="0"/>
              <a:t>Заранее </a:t>
            </a:r>
            <a:r>
              <a:rPr lang="ru-RU" dirty="0" smtClean="0"/>
              <a:t>вводится глубина </a:t>
            </a:r>
            <a:r>
              <a:rPr lang="ru-RU" dirty="0" smtClean="0"/>
              <a:t>слоя</a:t>
            </a:r>
          </a:p>
          <a:p>
            <a:pPr lvl="1"/>
            <a:r>
              <a:rPr lang="ru-RU" dirty="0" smtClean="0"/>
              <a:t>Пальцем обводится контур</a:t>
            </a:r>
            <a:endParaRPr lang="ru-RU" dirty="0" smtClean="0"/>
          </a:p>
          <a:p>
            <a:r>
              <a:rPr lang="ru-RU" dirty="0" smtClean="0"/>
              <a:t>Метод вычисления объема:</a:t>
            </a:r>
          </a:p>
          <a:p>
            <a:pPr lvl="1"/>
            <a:r>
              <a:rPr lang="ru-RU" dirty="0" smtClean="0"/>
              <a:t>Вычисляется площадь </a:t>
            </a:r>
            <a:r>
              <a:rPr lang="en-US" dirty="0" smtClean="0"/>
              <a:t>3D </a:t>
            </a:r>
            <a:r>
              <a:rPr lang="ru-RU" dirty="0" smtClean="0"/>
              <a:t>поверхности внутренней части контура</a:t>
            </a:r>
          </a:p>
          <a:p>
            <a:pPr lvl="1"/>
            <a:r>
              <a:rPr lang="ru-RU" dirty="0" smtClean="0"/>
              <a:t>Возвращается площадь, умноженная на введенную глубину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Анализ поверхности </a:t>
            </a:r>
            <a:r>
              <a:rPr lang="ru-RU" dirty="0" smtClean="0"/>
              <a:t>тела.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Вычисление </a:t>
            </a:r>
            <a:r>
              <a:rPr lang="ru-RU" dirty="0" smtClean="0"/>
              <a:t>объема слоя.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084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Аналитика. Примеры.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8" y="1556792"/>
            <a:ext cx="9144000" cy="474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7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Аналитика. Примеры.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407" y="1481138"/>
            <a:ext cx="4635185" cy="4525962"/>
          </a:xfrm>
        </p:spPr>
      </p:pic>
    </p:spTree>
    <p:extLst>
      <p:ext uri="{BB962C8B-B14F-4D97-AF65-F5344CB8AC3E}">
        <p14:creationId xmlns:p14="http://schemas.microsoft.com/office/powerpoint/2010/main" val="38506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Аналитика. Примеры.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60562"/>
            <a:ext cx="8229600" cy="3767113"/>
          </a:xfrm>
        </p:spPr>
      </p:pic>
    </p:spTree>
    <p:extLst>
      <p:ext uri="{BB962C8B-B14F-4D97-AF65-F5344CB8AC3E}">
        <p14:creationId xmlns:p14="http://schemas.microsoft.com/office/powerpoint/2010/main" val="172632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909446"/>
              </p:ext>
            </p:extLst>
          </p:nvPr>
        </p:nvGraphicFramePr>
        <p:xfrm>
          <a:off x="0" y="1628800"/>
          <a:ext cx="9036497" cy="4098424"/>
        </p:xfrm>
        <a:graphic>
          <a:graphicData uri="http://schemas.openxmlformats.org/drawingml/2006/table">
            <a:tbl>
              <a:tblPr/>
              <a:tblGrid>
                <a:gridCol w="1619672"/>
                <a:gridCol w="1512168"/>
                <a:gridCol w="1440160"/>
                <a:gridCol w="1584176"/>
                <a:gridCol w="1296144"/>
                <a:gridCol w="1584177"/>
              </a:tblGrid>
              <a:tr h="1271653">
                <a:tc>
                  <a:txBody>
                    <a:bodyPr/>
                    <a:lstStyle/>
                    <a:p>
                      <a:pPr fontAlgn="base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Тело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Изгиб гитары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Сильно согнутый листок бумаги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Плоскость под углом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Средняя погрешность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653"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Длина отрезка (см)</a:t>
                      </a:r>
                      <a:endParaRPr lang="ru-RU" sz="180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Out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32 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Out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 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Out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 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54 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52 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2-4%</a:t>
                      </a:r>
                      <a:endParaRPr lang="ru-RU" sz="180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5118"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Площадь внутренности контура(см2)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606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Out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612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429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162 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1419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1501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905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2-6%</a:t>
                      </a:r>
                      <a:endParaRPr lang="ru-RU" sz="18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675" marR="66675" marT="66675" marB="66675">
                    <a:lnL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Анализ поверхности сцены.</a:t>
            </a:r>
            <a:br>
              <a:rPr lang="ru-RU" dirty="0"/>
            </a:br>
            <a:r>
              <a:rPr lang="ru-RU" dirty="0" smtClean="0"/>
              <a:t>Тестирование.</a:t>
            </a:r>
            <a:endParaRPr lang="ru-RU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1760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6021288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– </a:t>
            </a:r>
            <a:r>
              <a:rPr lang="ru-RU" dirty="0" smtClean="0"/>
              <a:t>реальное значение</a:t>
            </a:r>
          </a:p>
          <a:p>
            <a:r>
              <a:rPr lang="en-US" dirty="0" smtClean="0"/>
              <a:t>Out –</a:t>
            </a:r>
            <a:r>
              <a:rPr lang="ru-RU" dirty="0" smtClean="0"/>
              <a:t> результат работы программы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440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Улучшение алгоритма распознавания пальцев</a:t>
            </a:r>
          </a:p>
          <a:p>
            <a:pPr lvl="1"/>
            <a:r>
              <a:rPr lang="ru-RU" dirty="0" smtClean="0"/>
              <a:t>Тестирование не более точных сенсорах</a:t>
            </a:r>
            <a:endParaRPr lang="ru-RU" dirty="0"/>
          </a:p>
          <a:p>
            <a:r>
              <a:rPr lang="ru-RU" dirty="0" smtClean="0"/>
              <a:t>Вычисления длины </a:t>
            </a:r>
            <a:r>
              <a:rPr lang="ru-RU" dirty="0"/>
              <a:t>отмечаемой пользователем произвольной </a:t>
            </a:r>
            <a:r>
              <a:rPr lang="ru-RU" dirty="0" smtClean="0"/>
              <a:t>линии, а не отрезка</a:t>
            </a:r>
          </a:p>
          <a:p>
            <a:r>
              <a:rPr lang="ru-RU" dirty="0" smtClean="0"/>
              <a:t>Использование лишь одного сенсора </a:t>
            </a:r>
            <a:r>
              <a:rPr lang="en-US" dirty="0" smtClean="0"/>
              <a:t>Kinect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Тотальное </a:t>
            </a:r>
            <a:r>
              <a:rPr lang="en-US" dirty="0"/>
              <a:t>Kinect-</a:t>
            </a:r>
            <a:r>
              <a:rPr lang="ru-RU" dirty="0"/>
              <a:t>взаимодействие»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Возможное развитие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460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5256584"/>
          </a:xfrm>
        </p:spPr>
        <p:txBody>
          <a:bodyPr>
            <a:normAutofit/>
          </a:bodyPr>
          <a:lstStyle/>
          <a:p>
            <a:r>
              <a:rPr lang="ru-RU" dirty="0" smtClean="0"/>
              <a:t>Реализованы инструменты для:</a:t>
            </a:r>
          </a:p>
          <a:p>
            <a:pPr lvl="1"/>
            <a:r>
              <a:rPr lang="ru-RU" dirty="0" smtClean="0"/>
              <a:t>Просмотра </a:t>
            </a:r>
            <a:r>
              <a:rPr lang="ru-RU" dirty="0" smtClean="0"/>
              <a:t>3</a:t>
            </a:r>
            <a:r>
              <a:rPr lang="en-US" dirty="0" smtClean="0"/>
              <a:t>D </a:t>
            </a:r>
            <a:r>
              <a:rPr lang="ru-RU" dirty="0" smtClean="0"/>
              <a:t>моделей</a:t>
            </a:r>
            <a:endParaRPr lang="en-US" dirty="0" smtClean="0"/>
          </a:p>
          <a:p>
            <a:pPr lvl="1"/>
            <a:r>
              <a:rPr lang="ru-RU" dirty="0" smtClean="0"/>
              <a:t>Просмотра </a:t>
            </a:r>
            <a:r>
              <a:rPr lang="en-US" dirty="0" smtClean="0"/>
              <a:t>2D</a:t>
            </a:r>
            <a:r>
              <a:rPr lang="ru-RU" dirty="0" smtClean="0"/>
              <a:t> </a:t>
            </a:r>
            <a:r>
              <a:rPr lang="en-US" dirty="0" smtClean="0"/>
              <a:t>DICOM-</a:t>
            </a:r>
            <a:r>
              <a:rPr lang="ru-RU" dirty="0" smtClean="0"/>
              <a:t>снимков</a:t>
            </a:r>
          </a:p>
          <a:p>
            <a:pPr lvl="1"/>
            <a:r>
              <a:rPr lang="ru-RU" dirty="0" smtClean="0"/>
              <a:t>Анализа </a:t>
            </a:r>
            <a:r>
              <a:rPr lang="ru-RU" dirty="0" smtClean="0"/>
              <a:t>поверхности пациента:</a:t>
            </a:r>
          </a:p>
          <a:p>
            <a:pPr lvl="2"/>
            <a:r>
              <a:rPr lang="ru-RU" dirty="0" smtClean="0"/>
              <a:t>Вычисление длины отрезка</a:t>
            </a:r>
          </a:p>
          <a:p>
            <a:pPr lvl="2"/>
            <a:r>
              <a:rPr lang="ru-RU" dirty="0" smtClean="0"/>
              <a:t>Вычисление объема слоя, ограниченного </a:t>
            </a:r>
            <a:r>
              <a:rPr lang="ru-RU" dirty="0" smtClean="0"/>
              <a:t>контуром</a:t>
            </a:r>
            <a:endParaRPr lang="ru-RU" dirty="0"/>
          </a:p>
          <a:p>
            <a:pPr marL="109728" indent="0">
              <a:buNone/>
            </a:pPr>
            <a:endParaRPr lang="ru-RU" dirty="0" smtClean="0"/>
          </a:p>
          <a:p>
            <a:pPr lvl="1"/>
            <a:endParaRPr lang="ru-RU" dirty="0"/>
          </a:p>
          <a:p>
            <a:pPr lvl="1"/>
            <a:endParaRPr lang="ru-RU" dirty="0" smtClean="0"/>
          </a:p>
          <a:p>
            <a:pPr lvl="1"/>
            <a:endParaRPr lang="ru-RU" dirty="0"/>
          </a:p>
          <a:p>
            <a:pPr lvl="1"/>
            <a:endParaRPr lang="ru-RU" dirty="0"/>
          </a:p>
          <a:p>
            <a:pPr marL="393192" lvl="1" indent="0" algn="r">
              <a:buNone/>
            </a:pPr>
            <a:r>
              <a:rPr lang="ru-RU" dirty="0" smtClean="0"/>
              <a:t>Спасибо за внимание</a:t>
            </a:r>
            <a:r>
              <a:rPr lang="en-US" dirty="0" smtClean="0"/>
              <a:t> </a:t>
            </a:r>
            <a:r>
              <a:rPr lang="ru-RU" dirty="0" smtClean="0">
                <a:sym typeface="Wingdings" pitchFamily="2" charset="2"/>
              </a:rPr>
              <a:t> </a:t>
            </a:r>
            <a:r>
              <a:rPr lang="ru-RU" dirty="0" smtClean="0"/>
              <a:t> Конец.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872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4240</TotalTime>
  <Words>539</Words>
  <Application>Microsoft Office PowerPoint</Application>
  <PresentationFormat>Экран (4:3)</PresentationFormat>
  <Paragraphs>136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Открытая</vt:lpstr>
      <vt:lpstr> Система анализа реконструктивных хирургических операций при помощи Microsoft Kinect</vt:lpstr>
      <vt:lpstr>Что такое Microsoft Kinect?</vt:lpstr>
      <vt:lpstr>Проблематика</vt:lpstr>
      <vt:lpstr>Решение</vt:lpstr>
      <vt:lpstr>Решение. Архитектура верхнего уровня.</vt:lpstr>
      <vt:lpstr>Просмотр 2D снимков. Реализация.</vt:lpstr>
      <vt:lpstr>Просмотр 3D объектов. Реализация.</vt:lpstr>
      <vt:lpstr>Анализ поверхности тела.  Общая реализация. </vt:lpstr>
      <vt:lpstr>Анализ поверхности тела.  Схема работы</vt:lpstr>
      <vt:lpstr>Анализ поверхности тела. Распознавание пальцев.</vt:lpstr>
      <vt:lpstr>Анализ поверхности тела. Распознавание пальцев. Demo.</vt:lpstr>
      <vt:lpstr>Анализ поверхности тела. Вычисление длины отрезка.</vt:lpstr>
      <vt:lpstr>Анализ поверхности тела. Вычисление объема слоя.</vt:lpstr>
      <vt:lpstr>Аналитика. Примеры.</vt:lpstr>
      <vt:lpstr>Аналитика. Примеры.</vt:lpstr>
      <vt:lpstr>Аналитика. Примеры.</vt:lpstr>
      <vt:lpstr>Анализ поверхности сцены. Тестирование.</vt:lpstr>
      <vt:lpstr>Возможное развитие</vt:lpstr>
      <vt:lpstr>Результаты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анализа реконструктивных хирургических операций при помощи Microsoft Kinect</dc:title>
  <dc:creator>Amirka</dc:creator>
  <cp:lastModifiedBy>Amirka</cp:lastModifiedBy>
  <cp:revision>80</cp:revision>
  <dcterms:created xsi:type="dcterms:W3CDTF">2012-04-24T19:06:39Z</dcterms:created>
  <dcterms:modified xsi:type="dcterms:W3CDTF">2012-06-06T20:06:34Z</dcterms:modified>
</cp:coreProperties>
</file>