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6"/>
  </p:notesMasterIdLst>
  <p:sldIdLst>
    <p:sldId id="256" r:id="rId2"/>
    <p:sldId id="257" r:id="rId3"/>
    <p:sldId id="258" r:id="rId4"/>
    <p:sldId id="272" r:id="rId5"/>
    <p:sldId id="260" r:id="rId6"/>
    <p:sldId id="259" r:id="rId7"/>
    <p:sldId id="264" r:id="rId8"/>
    <p:sldId id="265" r:id="rId9"/>
    <p:sldId id="266" r:id="rId10"/>
    <p:sldId id="269" r:id="rId11"/>
    <p:sldId id="273" r:id="rId12"/>
    <p:sldId id="271" r:id="rId13"/>
    <p:sldId id="270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195" autoAdjust="0"/>
  </p:normalViewPr>
  <p:slideViewPr>
    <p:cSldViewPr>
      <p:cViewPr varScale="1">
        <p:scale>
          <a:sx n="59" d="100"/>
          <a:sy n="59" d="100"/>
        </p:scale>
        <p:origin x="-61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53110-C254-4A50-A8B1-754FFC47570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038605-DD91-47B2-BF96-C9002CEC5A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9696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Здравствуйте</a:t>
            </a:r>
            <a:r>
              <a:rPr lang="ru-RU" baseline="0" dirty="0" smtClean="0"/>
              <a:t>, я Филиппова Анастасия. Мой научный руководитель – профессор кафедры системного программирования </a:t>
            </a:r>
            <a:r>
              <a:rPr lang="ru-RU" baseline="0" dirty="0" err="1" smtClean="0"/>
              <a:t>Граничин</a:t>
            </a:r>
            <a:r>
              <a:rPr lang="ru-RU" baseline="0" dirty="0" smtClean="0"/>
              <a:t> Олег Николаевич, рецензент – Бондарев Антон Владимирович. Тема моей дипломной работы – разработка модуля оценивания параметров для систем с </a:t>
            </a:r>
            <a:r>
              <a:rPr lang="ru-RU" baseline="0" dirty="0" err="1" smtClean="0"/>
              <a:t>рандомизированными</a:t>
            </a:r>
            <a:r>
              <a:rPr lang="ru-RU" baseline="0" dirty="0" smtClean="0"/>
              <a:t> управлениями.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5336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r>
              <a:rPr lang="ru-RU" baseline="0" dirty="0" smtClean="0"/>
              <a:t> управления встречаются в жизни очень часто. Из-за их разнообразия, ценно иметь математическую модель для описания процесса управления в общем случае. </a:t>
            </a:r>
            <a:r>
              <a:rPr lang="ru-RU" dirty="0" smtClean="0"/>
              <a:t>В науке теории управления рассматриваются различные</a:t>
            </a:r>
            <a:r>
              <a:rPr lang="ru-RU" baseline="0" dirty="0" smtClean="0"/>
              <a:t> модели, но</a:t>
            </a:r>
            <a:r>
              <a:rPr lang="ru-RU" dirty="0" smtClean="0"/>
              <a:t> в большинстве практических случаев применима следующая модель дискретной</a:t>
            </a:r>
            <a:r>
              <a:rPr lang="ru-RU" baseline="0" dirty="0" smtClean="0"/>
              <a:t> системы с аддитивной помехой.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2727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Предметной</a:t>
            </a:r>
            <a:r>
              <a:rPr lang="ru-RU" baseline="0" dirty="0" smtClean="0"/>
              <a:t> областью моей работы являются задачи, решаемые в теории управления. Первой и основной задачей является собственно управление некоторой динамической системой. К сожалению, обычно модель не полна, в том плане, что параметры передаточной функции полностью или частично не известны. Отсюда вытекает вторая основная задача теории управления – идентификация параметров передаточной функции. Каждая из этих задач сама по себе не проста, а в практически полезных ситуациях зачастую приходится решать обе задачи одновременно. В таких случаях говорят об «адаптивном управлении».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779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Заметки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Хорошим примером задачи адаптивного</a:t>
                </a:r>
                <a:r>
                  <a:rPr lang="ru-RU" baseline="0" dirty="0" smtClean="0"/>
                  <a:t> управления является решаемая на нашей кафедре задача управления беспилотным летательным аппаратом. Изначально самолёт находится в точке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) </m:t>
                    </m:r>
                  </m:oMath>
                </a14:m>
                <a:r>
                  <a:rPr lang="en-US" baseline="0" dirty="0" smtClean="0"/>
                  <a:t>. </a:t>
                </a:r>
                <a:r>
                  <a:rPr lang="ru-RU" baseline="0" dirty="0" smtClean="0"/>
                  <a:t>Целью управления является движение по заданной траектории до точки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(</m:t>
                    </m:r>
                    <m:r>
                      <a:rPr lang="en-US" b="0" i="1" smtClean="0">
                        <a:latin typeface="Cambria Math"/>
                      </a:rPr>
                      <m:t>𝐴</m:t>
                    </m:r>
                    <m:r>
                      <a:rPr lang="en-US" b="0" i="1" smtClean="0">
                        <a:latin typeface="Cambria Math"/>
                      </a:rPr>
                      <m:t>,</m:t>
                    </m:r>
                    <m:r>
                      <a:rPr lang="en-US" b="0" i="1" smtClean="0">
                        <a:latin typeface="Cambria Math"/>
                      </a:rPr>
                      <m:t>𝐵</m:t>
                    </m:r>
                    <m:r>
                      <a:rPr lang="en-US" b="0" i="1" smtClean="0">
                        <a:latin typeface="Cambria Math"/>
                      </a:rPr>
                      <m:t>) </m:t>
                    </m:r>
                  </m:oMath>
                </a14:m>
                <a:r>
                  <a:rPr lang="en-US" baseline="0" dirty="0" smtClean="0"/>
                  <a:t>.</a:t>
                </a:r>
                <a:r>
                  <a:rPr lang="ru-RU" baseline="0" dirty="0" smtClean="0"/>
                  <a:t> На самолёт дует ветер с направлением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ru-RU" i="1" smtClean="0">
                            <a:latin typeface="Cambria Math"/>
                            <a:ea typeface="Cambria Math"/>
                          </a:rPr>
                          <m:t>𝜃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ru-RU" baseline="0" dirty="0" smtClean="0"/>
                  <a:t> и скоростью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  <a:ea typeface="Cambria Math"/>
                      </a:rPr>
                      <m:t>𝑏</m:t>
                    </m:r>
                  </m:oMath>
                </a14:m>
                <a:r>
                  <a:rPr lang="ru-RU" baseline="0" dirty="0" smtClean="0"/>
                  <a:t>, сдувающий его с траектории. Для решения задачи необходимо подавать управление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en-US" baseline="0" dirty="0" smtClean="0"/>
                  <a:t>, </a:t>
                </a:r>
                <a:r>
                  <a:rPr lang="ru-RU" baseline="0" dirty="0" smtClean="0"/>
                  <a:t>компенсирующее влияние ветра. Характеристики ветра в данном случае являются неизвестными параметрами передаточной функции, требующими идентификации.</a:t>
                </a:r>
              </a:p>
            </p:txBody>
          </p:sp>
        </mc:Choice>
        <mc:Fallback xmlns="">
          <p:sp>
            <p:nvSpPr>
              <p:cNvPr id="3" name="Заметки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ru-RU" dirty="0" smtClean="0"/>
                  <a:t>Хорошим примером задачи адаптивного</a:t>
                </a:r>
                <a:r>
                  <a:rPr lang="ru-RU" baseline="0" dirty="0" smtClean="0"/>
                  <a:t> управления является решаемая на нашей кафедре задача управления беспилотным летательным аппаратом. Изначально самолёт находится в точке </a:t>
                </a:r>
                <a:r>
                  <a:rPr lang="en-US" b="0" i="0" smtClean="0">
                    <a:latin typeface="Cambria Math"/>
                  </a:rPr>
                  <a:t>(</a:t>
                </a:r>
                <a:r>
                  <a:rPr lang="en-US" b="0" i="0" smtClean="0">
                    <a:latin typeface="Cambria Math"/>
                  </a:rPr>
                  <a:t>𝑥</a:t>
                </a:r>
                <a:r>
                  <a:rPr lang="ru-RU" b="0" i="0" smtClean="0">
                    <a:latin typeface="Cambria Math"/>
                  </a:rPr>
                  <a:t>_</a:t>
                </a:r>
                <a:r>
                  <a:rPr lang="en-US" b="0" i="0" smtClean="0">
                    <a:latin typeface="Cambria Math"/>
                  </a:rPr>
                  <a:t>𝑡,</a:t>
                </a:r>
                <a:r>
                  <a:rPr lang="ru-RU" i="0">
                    <a:latin typeface="Cambria Math"/>
                  </a:rPr>
                  <a:t>𝑦_𝑡</a:t>
                </a:r>
                <a:r>
                  <a:rPr lang="en-US" b="0" i="0" smtClean="0">
                    <a:latin typeface="Cambria Math"/>
                  </a:rPr>
                  <a:t>) </a:t>
                </a:r>
                <a:r>
                  <a:rPr lang="en-US" baseline="0" dirty="0" smtClean="0"/>
                  <a:t>. </a:t>
                </a:r>
                <a:r>
                  <a:rPr lang="ru-RU" baseline="0" dirty="0" smtClean="0"/>
                  <a:t>Целью управления является движение по заданной траектории до точки </a:t>
                </a:r>
                <a:r>
                  <a:rPr lang="en-US" b="0" i="0" smtClean="0">
                    <a:latin typeface="Cambria Math"/>
                  </a:rPr>
                  <a:t>(𝐴,𝐵) </a:t>
                </a:r>
                <a:r>
                  <a:rPr lang="en-US" baseline="0" dirty="0" smtClean="0"/>
                  <a:t>.</a:t>
                </a:r>
                <a:r>
                  <a:rPr lang="ru-RU" baseline="0" dirty="0" smtClean="0"/>
                  <a:t> </a:t>
                </a:r>
                <a:r>
                  <a:rPr lang="ru-RU" baseline="0" dirty="0" smtClean="0"/>
                  <a:t>На самолёт дует ветер с направлением </a:t>
                </a:r>
                <a:r>
                  <a:rPr lang="ru-RU" i="0" smtClean="0">
                    <a:latin typeface="Cambria Math"/>
                    <a:ea typeface="Cambria Math"/>
                  </a:rPr>
                  <a:t>𝜃</a:t>
                </a:r>
                <a:r>
                  <a:rPr lang="ru-RU" i="0" smtClean="0">
                    <a:latin typeface="Cambria Math"/>
                    <a:ea typeface="Cambria Math"/>
                  </a:rPr>
                  <a:t>_</a:t>
                </a:r>
                <a:r>
                  <a:rPr lang="en-US" b="0" i="0" smtClean="0">
                    <a:latin typeface="Cambria Math"/>
                    <a:ea typeface="Cambria Math"/>
                  </a:rPr>
                  <a:t>𝑡</a:t>
                </a:r>
                <a:r>
                  <a:rPr lang="ru-RU" baseline="0" dirty="0" smtClean="0"/>
                  <a:t> </a:t>
                </a:r>
                <a:r>
                  <a:rPr lang="ru-RU" baseline="0" dirty="0" smtClean="0"/>
                  <a:t>и скоростью </a:t>
                </a:r>
                <a:r>
                  <a:rPr lang="en-US" b="0" i="0" smtClean="0">
                    <a:latin typeface="Cambria Math"/>
                    <a:ea typeface="Cambria Math"/>
                  </a:rPr>
                  <a:t>𝑏</a:t>
                </a:r>
                <a:r>
                  <a:rPr lang="ru-RU" baseline="0" dirty="0" smtClean="0"/>
                  <a:t>, </a:t>
                </a:r>
                <a:r>
                  <a:rPr lang="ru-RU" baseline="0" dirty="0" smtClean="0"/>
                  <a:t>сдувающий его с траектории. Для решения задачи необходимо подавать управление </a:t>
                </a:r>
                <a:r>
                  <a:rPr lang="en-US" i="0">
                    <a:latin typeface="Cambria Math"/>
                  </a:rPr>
                  <a:t>𝑢</a:t>
                </a:r>
                <a:r>
                  <a:rPr lang="ru-RU" i="0" smtClean="0">
                    <a:latin typeface="Cambria Math"/>
                  </a:rPr>
                  <a:t>_</a:t>
                </a:r>
                <a:r>
                  <a:rPr lang="ru-RU" i="0">
                    <a:latin typeface="Cambria Math"/>
                  </a:rPr>
                  <a:t>𝑡</a:t>
                </a:r>
                <a:r>
                  <a:rPr lang="en-US" baseline="0" dirty="0" smtClean="0"/>
                  <a:t>, </a:t>
                </a:r>
                <a:r>
                  <a:rPr lang="ru-RU" baseline="0" dirty="0" smtClean="0"/>
                  <a:t>компенсирующее влияние ветра. Характеристики ветра в данном случае являются неизвестными параметрами передаточной функции, </a:t>
                </a:r>
                <a:r>
                  <a:rPr lang="ru-RU" baseline="0" dirty="0" smtClean="0"/>
                  <a:t>требующими </a:t>
                </a:r>
                <a:r>
                  <a:rPr lang="ru-RU" baseline="0" dirty="0" smtClean="0"/>
                  <a:t>идентификации.</a:t>
                </a:r>
              </a:p>
            </p:txBody>
          </p:sp>
        </mc:Fallback>
      </mc:AlternateContent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7710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Теория</a:t>
            </a:r>
            <a:r>
              <a:rPr lang="ru-RU" baseline="0" dirty="0" smtClean="0"/>
              <a:t> управления активно развивается, что приводит к постоянному увеличению количества теоретических работ в данной области. При этом сами алгоритмы решения поставленных задач зависят от огромного количества параметров. Ситуация усугубляется ещё и тем, что в практических задачах алгоритмы приходится совмещать в различных комбинациях. В данной дипломной работе предлагается следующее решение</a:t>
            </a:r>
            <a:r>
              <a:rPr lang="ru-RU" dirty="0" smtClean="0"/>
              <a:t>: разработать модуль для подбора параметров алгоритмов, позволяющий удобно и наглядно проводить тестирование и сравнение их работы.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67864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Конкретно,</a:t>
            </a:r>
            <a:r>
              <a:rPr lang="ru-RU" baseline="0" dirty="0" smtClean="0"/>
              <a:t> передо мной были поставлены следующие задачи: реализовать симулятор процесса управления, спроектировать и реализовать расширяемый модуль адаптивного управления с возможностью встраивания в реальную физическую систему. А также реализовать несколько алгоритмов для демонстрации работы модуля.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8842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Рассмотрим</a:t>
            </a:r>
            <a:r>
              <a:rPr lang="ru-RU" baseline="0" dirty="0" smtClean="0"/>
              <a:t> существующие средства, с помощью которых обычно производится моделирование различных систем управления. Первым и наиболее известным является инструмент</a:t>
            </a:r>
            <a:r>
              <a:rPr lang="en-US" baseline="0" dirty="0" smtClean="0"/>
              <a:t> MATLAB’</a:t>
            </a:r>
            <a:r>
              <a:rPr lang="ru-RU" baseline="0" dirty="0" smtClean="0"/>
              <a:t>а </a:t>
            </a:r>
            <a:r>
              <a:rPr lang="en-US" baseline="0" dirty="0" smtClean="0"/>
              <a:t>Simulink.</a:t>
            </a:r>
            <a:r>
              <a:rPr lang="ru-RU" i="0" baseline="0" dirty="0" smtClean="0"/>
              <a:t> Работа с </a:t>
            </a:r>
            <a:r>
              <a:rPr lang="en-US" i="0" baseline="0" dirty="0" smtClean="0"/>
              <a:t>Simulink </a:t>
            </a:r>
            <a:r>
              <a:rPr lang="ru-RU" i="0" baseline="0" dirty="0" smtClean="0"/>
              <a:t>состоит в визуальном построении схемы взаимодействующих блоков, их настройки и дальнейшей симуляции полученной системы.</a:t>
            </a:r>
          </a:p>
          <a:p>
            <a:r>
              <a:rPr lang="ru-RU" i="0" baseline="0" dirty="0" smtClean="0"/>
              <a:t>Также существует </a:t>
            </a:r>
            <a:r>
              <a:rPr lang="en-US" i="0" baseline="0" dirty="0" smtClean="0"/>
              <a:t>open-source’</a:t>
            </a:r>
            <a:r>
              <a:rPr lang="ru-RU" i="0" baseline="0" dirty="0" err="1" smtClean="0"/>
              <a:t>ый</a:t>
            </a:r>
            <a:r>
              <a:rPr lang="ru-RU" i="0" baseline="0" dirty="0" smtClean="0"/>
              <a:t> аналог</a:t>
            </a:r>
            <a:r>
              <a:rPr lang="en-US" i="0" baseline="0" dirty="0" smtClean="0"/>
              <a:t> </a:t>
            </a:r>
            <a:r>
              <a:rPr lang="ru-RU" i="0" baseline="0" dirty="0" smtClean="0"/>
              <a:t>для пакета </a:t>
            </a:r>
            <a:r>
              <a:rPr lang="en-US" i="0" baseline="0" dirty="0" smtClean="0"/>
              <a:t>GNU O</a:t>
            </a:r>
            <a:r>
              <a:rPr lang="en-US" baseline="0" dirty="0" smtClean="0"/>
              <a:t>ctave.</a:t>
            </a:r>
            <a:r>
              <a:rPr lang="ru-RU" baseline="0" dirty="0" smtClean="0"/>
              <a:t> После рассмотрения средств был сделан вывод, что для написания встраиваемого модуля ни </a:t>
            </a:r>
            <a:r>
              <a:rPr lang="en-US" baseline="0" dirty="0" smtClean="0"/>
              <a:t>MATLAB, </a:t>
            </a:r>
            <a:r>
              <a:rPr lang="ru-RU" baseline="0" dirty="0" smtClean="0"/>
              <a:t>ни </a:t>
            </a:r>
            <a:r>
              <a:rPr lang="en-US" baseline="0" dirty="0" smtClean="0"/>
              <a:t>Octave </a:t>
            </a:r>
            <a:r>
              <a:rPr lang="ru-RU" baseline="0" dirty="0" smtClean="0"/>
              <a:t>не подходят. В случае </a:t>
            </a:r>
            <a:r>
              <a:rPr lang="en-US" baseline="0" dirty="0" smtClean="0"/>
              <a:t>MATLAB’</a:t>
            </a:r>
            <a:r>
              <a:rPr lang="ru-RU" baseline="0" dirty="0" smtClean="0"/>
              <a:t>а существует возможность генерация кода на </a:t>
            </a:r>
            <a:r>
              <a:rPr lang="en-US" baseline="0" dirty="0" smtClean="0"/>
              <a:t>C/C++ </a:t>
            </a:r>
            <a:r>
              <a:rPr lang="ru-RU" baseline="0" dirty="0" smtClean="0"/>
              <a:t>под некоторые платформы, но код при этом получается слишком громоздким и данная возможность доступна далеко не для всех платформ. В случае же </a:t>
            </a:r>
            <a:r>
              <a:rPr lang="en-US" baseline="0" dirty="0" smtClean="0"/>
              <a:t>open-source’</a:t>
            </a:r>
            <a:r>
              <a:rPr lang="ru-RU" baseline="0" dirty="0" err="1" smtClean="0"/>
              <a:t>ного</a:t>
            </a:r>
            <a:r>
              <a:rPr lang="ru-RU" baseline="0" dirty="0" smtClean="0"/>
              <a:t> аналога средств для генерации кода нет вообще.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482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 smtClean="0"/>
              <a:t>Таким образом был сделан вывод о необходимости использования классических языков программирования.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райне не желательно использование управляемых языков в ситуациях, где требуется хорошее время отклика, а тем более в системах реального времени, где они вообще не применимы.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Тем самым, выбор пал на компилируемые языки, среди которых был взят самый распространённый из них – язык </a:t>
            </a:r>
            <a:r>
              <a:rPr 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C++.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941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Архитектура созданного модуля</a:t>
            </a:r>
            <a:r>
              <a:rPr lang="ru-RU" baseline="0" dirty="0" smtClean="0"/>
              <a:t> представлена на слайде. Её можно разделить на 5 частей. Первая часть – ядро, в котором представлены классы для собственно процесса управления. Вторая часть – классы, описывающие различные объекты управления. Третья – различные виды неопределённостей. Четвёртая – алгоритмы. Алгоритмы представлены тремя различными типами – регуляторы, алгоритмы идентификации и алгоритмы построения доверительного множества. Пятая и последняя часть – вспомогательные классы.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010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</a:t>
            </a:r>
            <a:r>
              <a:rPr lang="ru-RU" baseline="0" dirty="0" smtClean="0"/>
              <a:t> этом слайде представлен процесс настройки симулятора, а именно задание параметров передаточной функции симулируемого объекта управления, выбор типа и параметров помехи. А также настройка начальных параметров процесса адаптивного управления.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837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демонстрационных</a:t>
            </a:r>
            <a:r>
              <a:rPr lang="ru-RU" baseline="0" dirty="0" smtClean="0"/>
              <a:t> целях были реализованы следующие алгоритмы: два р</a:t>
            </a:r>
            <a:r>
              <a:rPr lang="ru-RU" dirty="0" smtClean="0"/>
              <a:t>егулятора для стабильных и нестабильных</a:t>
            </a:r>
            <a:r>
              <a:rPr lang="ru-RU" baseline="0" dirty="0" smtClean="0"/>
              <a:t> систем. Т</a:t>
            </a:r>
            <a:r>
              <a:rPr lang="ru-RU" dirty="0" smtClean="0"/>
              <a:t>о есть</a:t>
            </a:r>
            <a:r>
              <a:rPr lang="ru-RU" baseline="0" dirty="0" smtClean="0"/>
              <a:t> алгоритмы, которые по входам и выходам в предыдущие моменты времени генерируют следующий вход. Алгоритмы идентификации представлены </a:t>
            </a:r>
            <a:r>
              <a:rPr lang="ru-RU" baseline="0" dirty="0" err="1" smtClean="0"/>
              <a:t>рандомизированным</a:t>
            </a:r>
            <a:r>
              <a:rPr lang="ru-RU" baseline="0" dirty="0" smtClean="0"/>
              <a:t> алгоритмом типа стохастической аппроксимации, а также стабилизирующим алгоритмом «модифицированная полоска», необходимым для предотвращения роста входов и выходов в процессе идентификации. Для работы «полоски» необходимы границы, в которых находятся значения неизвестных параметров. Алгоритмы построения доверительного множества предназначены для нахождения таких множеств значений параметров, в которых с задаваемой вероятностью находится точное их значение. В работе представлено два таких алгоритма. Алгоритм </a:t>
            </a:r>
            <a:r>
              <a:rPr lang="ru-RU" baseline="0" dirty="0" err="1" smtClean="0"/>
              <a:t>Граничина</a:t>
            </a:r>
            <a:r>
              <a:rPr lang="ru-RU" baseline="0" dirty="0" smtClean="0"/>
              <a:t> предлагает специальную </a:t>
            </a:r>
            <a:r>
              <a:rPr lang="ru-RU" baseline="0" dirty="0" err="1" smtClean="0"/>
              <a:t>перепараметризацию</a:t>
            </a:r>
            <a:r>
              <a:rPr lang="ru-RU" baseline="0" dirty="0" smtClean="0"/>
              <a:t> системы, позволяющую уменьшить объём вычислений по сравнению с алгоритмом Марко </a:t>
            </a:r>
            <a:r>
              <a:rPr lang="ru-RU" baseline="0" dirty="0" err="1" smtClean="0"/>
              <a:t>Кампи</a:t>
            </a:r>
            <a:r>
              <a:rPr lang="ru-RU" baseline="0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0607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</a:t>
            </a:r>
            <a:r>
              <a:rPr lang="ru-RU" baseline="0" dirty="0" smtClean="0"/>
              <a:t> данном слайде показаны результаты работы алгоритма построения доверительного множества </a:t>
            </a:r>
            <a:r>
              <a:rPr lang="ru-RU" baseline="0" dirty="0" err="1" smtClean="0"/>
              <a:t>Граничина</a:t>
            </a:r>
            <a:r>
              <a:rPr lang="ru-RU" baseline="0" dirty="0" smtClean="0"/>
              <a:t> Олега Николаевича.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5590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Для демонстрации возможности</a:t>
            </a:r>
            <a:r>
              <a:rPr lang="ru-RU" baseline="0" dirty="0" smtClean="0"/>
              <a:t> встраивания модуля, была произведена сборка модуля под архитектуру микропроцессора </a:t>
            </a:r>
            <a:r>
              <a:rPr lang="en-US" baseline="0" dirty="0" smtClean="0"/>
              <a:t>ARM </a:t>
            </a:r>
            <a:r>
              <a:rPr lang="ru-RU" baseline="0" dirty="0" smtClean="0"/>
              <a:t>с использование кросс-компилятора. В ближайшем будущем планируется внедрение модуля в систему управления беспилотным летательным аппаратом в проекте </a:t>
            </a:r>
            <a:r>
              <a:rPr lang="en-US" baseline="0" dirty="0" err="1" smtClean="0"/>
              <a:t>SmartFly</a:t>
            </a:r>
            <a:r>
              <a:rPr lang="en-US" baseline="0" dirty="0" smtClean="0"/>
              <a:t> </a:t>
            </a:r>
            <a:r>
              <a:rPr lang="ru-RU" baseline="0" dirty="0" smtClean="0"/>
              <a:t>для корректировки траектории полёта.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0896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Таким</a:t>
            </a:r>
            <a:r>
              <a:rPr lang="ru-RU" baseline="0" dirty="0" smtClean="0"/>
              <a:t> образом, в рамках дипломной работы был спроектирован и реализован на языке </a:t>
            </a:r>
            <a:r>
              <a:rPr lang="en-US" baseline="0" dirty="0" smtClean="0"/>
              <a:t>C++ </a:t>
            </a:r>
            <a:r>
              <a:rPr lang="ru-RU" baseline="0" dirty="0" smtClean="0"/>
              <a:t>расширяемый модуль адаптивного управления с возможностью встраивания в физическую систему. Для тестирования и сравнения алгоритмов был создан симулятор процесса управления. Вместе с модулем был реализован набор базовых алгоритмов. Произведена пробная сборка модуля для интеграции в систему управления БПЛА.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038605-DD91-47B2-BF96-C9002CEC5A88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8426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386674B-D3DC-44E2-8730-C363E6DC6C53}" type="datetimeFigureOut">
              <a:rPr lang="ru-RU" smtClean="0"/>
              <a:t>04.06.2012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B9D01D9-1497-4AA7-9111-F296C5A2630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2907754"/>
          </a:xfrm>
        </p:spPr>
        <p:txBody>
          <a:bodyPr>
            <a:normAutofit fontScale="90000"/>
          </a:bodyPr>
          <a:lstStyle/>
          <a:p>
            <a:r>
              <a:rPr lang="ru-RU" dirty="0"/>
              <a:t>Разработка модуля оценивания параметров для систем с </a:t>
            </a:r>
            <a:r>
              <a:rPr lang="ru-RU" dirty="0" err="1"/>
              <a:t>рандомизированными</a:t>
            </a:r>
            <a:r>
              <a:rPr lang="ru-RU" dirty="0"/>
              <a:t> управлениями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4365104"/>
            <a:ext cx="8496944" cy="204063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Дипломная работы студентки 545 группы</a:t>
            </a:r>
          </a:p>
          <a:p>
            <a:r>
              <a:rPr lang="ru-RU" dirty="0" smtClean="0"/>
              <a:t>Филипповой Анастасии Валерьевны</a:t>
            </a:r>
          </a:p>
          <a:p>
            <a:endParaRPr lang="ru-RU" dirty="0"/>
          </a:p>
          <a:p>
            <a:r>
              <a:rPr lang="ru-RU" dirty="0" smtClean="0"/>
              <a:t>Научный руководитель: д.ф.-м.н.</a:t>
            </a:r>
            <a:r>
              <a:rPr lang="en-US" dirty="0" smtClean="0"/>
              <a:t>,</a:t>
            </a:r>
            <a:r>
              <a:rPr lang="ru-RU" dirty="0" smtClean="0"/>
              <a:t> проф.</a:t>
            </a:r>
            <a:r>
              <a:rPr lang="en-US" dirty="0" smtClean="0"/>
              <a:t> </a:t>
            </a:r>
            <a:r>
              <a:rPr lang="ru-RU" dirty="0" err="1" smtClean="0"/>
              <a:t>Граничин</a:t>
            </a:r>
            <a:r>
              <a:rPr lang="ru-RU" dirty="0" smtClean="0"/>
              <a:t> О.Н.</a:t>
            </a:r>
          </a:p>
          <a:p>
            <a:endParaRPr lang="en-US" dirty="0" smtClean="0"/>
          </a:p>
          <a:p>
            <a:r>
              <a:rPr lang="ru-RU" dirty="0" smtClean="0"/>
              <a:t>Рецензент: Бондарев А.В.</a:t>
            </a:r>
          </a:p>
        </p:txBody>
      </p:sp>
    </p:spTree>
    <p:extLst>
      <p:ext uri="{BB962C8B-B14F-4D97-AF65-F5344CB8AC3E}">
        <p14:creationId xmlns:p14="http://schemas.microsoft.com/office/powerpoint/2010/main" val="375959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66800"/>
          </a:xfrm>
        </p:spPr>
        <p:txBody>
          <a:bodyPr/>
          <a:lstStyle/>
          <a:p>
            <a:r>
              <a:rPr lang="ru-RU" dirty="0" smtClean="0"/>
              <a:t>Модель объекта управления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988840"/>
                <a:ext cx="8229600" cy="3096344"/>
              </a:xfrm>
            </p:spPr>
            <p:txBody>
              <a:bodyPr>
                <a:normAutofit/>
              </a:bodyPr>
              <a:lstStyle/>
              <a:p>
                <a:r>
                  <a:rPr lang="ru-RU" sz="2000" dirty="0" smtClean="0">
                    <a:latin typeface="Cambria Math"/>
                  </a:rPr>
                  <a:t>Общий случай дискретной системы с аддитивной помехой:</a:t>
                </a:r>
                <a:br>
                  <a:rPr lang="ru-RU" sz="2000" dirty="0" smtClean="0">
                    <a:latin typeface="Cambria Math"/>
                  </a:rPr>
                </a:br>
                <a:r>
                  <a:rPr lang="ru-RU" sz="2000" dirty="0" smtClean="0">
                    <a:latin typeface="Cambria Math"/>
                  </a:rPr>
                  <a:t/>
                </a:r>
                <a:br>
                  <a:rPr lang="ru-RU" sz="2000" dirty="0" smtClean="0">
                    <a:latin typeface="Cambria Math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ru-RU" sz="2000" i="1">
                        <a:latin typeface="Cambria Math"/>
                      </a:rPr>
                      <m:t>=</m:t>
                    </m:r>
                    <m:r>
                      <a:rPr lang="ru-RU" sz="2000" i="1">
                        <a:latin typeface="Cambria Math"/>
                      </a:rPr>
                      <m:t>𝐺</m:t>
                    </m:r>
                    <m:d>
                      <m:dPr>
                        <m:ctrlPr>
                          <a:rPr lang="ru-RU" sz="2000" i="1">
                            <a:latin typeface="Cambria Math"/>
                          </a:rPr>
                        </m:ctrlPr>
                      </m:dPr>
                      <m:e>
                        <m:r>
                          <a:rPr lang="ru-RU" sz="2000" i="1">
                            <a:latin typeface="Cambria Math"/>
                          </a:rPr>
                          <m:t>𝜆</m:t>
                        </m:r>
                      </m:e>
                    </m:d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ru-RU" sz="2000" i="1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ru-RU" sz="2000" dirty="0" smtClean="0"/>
                  <a:t/>
                </a:r>
                <a:br>
                  <a:rPr lang="ru-RU" sz="2000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ru-RU" sz="2000" dirty="0"/>
                  <a:t> – выход ОУ</a:t>
                </a:r>
                <a:r>
                  <a:rPr lang="ru-RU" sz="2000" dirty="0" smtClean="0"/>
                  <a:t/>
                </a:r>
                <a:br>
                  <a:rPr lang="ru-RU" sz="2000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ru-RU" sz="2000" dirty="0"/>
                  <a:t> – вход ОУ (управляющее воздействие)</a:t>
                </a:r>
                <a:r>
                  <a:rPr lang="ru-RU" sz="2000" dirty="0" smtClean="0"/>
                  <a:t/>
                </a:r>
                <a:br>
                  <a:rPr lang="ru-RU" sz="2000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000" i="1">
                            <a:latin typeface="Cambria Math"/>
                          </a:rPr>
                          <m:t>𝑣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ru-RU" sz="2000" dirty="0"/>
                  <a:t> – ограниченная помеха (возмущающее воздействие):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ru-RU" sz="20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0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000" i="1">
                                <a:latin typeface="Cambria Math"/>
                              </a:rPr>
                              <m:t>𝑣</m:t>
                            </m:r>
                          </m:e>
                          <m:sub>
                            <m:r>
                              <a:rPr lang="ru-RU" sz="2000" i="1">
                                <a:latin typeface="Cambria Math"/>
                              </a:rPr>
                              <m:t>𝑡</m:t>
                            </m:r>
                          </m:sub>
                        </m:sSub>
                      </m:e>
                    </m:d>
                    <m:r>
                      <a:rPr lang="ru-RU" sz="2000" i="1">
                        <a:latin typeface="Cambria Math"/>
                      </a:rPr>
                      <m:t>≤</m:t>
                    </m:r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𝑣</m:t>
                        </m:r>
                      </m:sub>
                    </m:sSub>
                  </m:oMath>
                </a14:m>
                <a:r>
                  <a:rPr lang="ru-RU" sz="2000" i="1" dirty="0" smtClean="0"/>
                  <a:t/>
                </a:r>
                <a:br>
                  <a:rPr lang="ru-RU" sz="2000" i="1" dirty="0" smtClean="0"/>
                </a:br>
                <a14:m>
                  <m:oMath xmlns:m="http://schemas.openxmlformats.org/officeDocument/2006/math">
                    <m:r>
                      <a:rPr lang="ru-RU" sz="2000" i="1">
                        <a:latin typeface="Cambria Math"/>
                      </a:rPr>
                      <m:t>𝜆</m:t>
                    </m:r>
                  </m:oMath>
                </a14:m>
                <a:r>
                  <a:rPr lang="ru-RU" sz="2000" dirty="0"/>
                  <a:t> – оператор сдвига на такт назад: </a:t>
                </a:r>
                <a14:m>
                  <m:oMath xmlns:m="http://schemas.openxmlformats.org/officeDocument/2006/math">
                    <m:r>
                      <a:rPr lang="ru-RU" sz="2000" i="1">
                        <a:latin typeface="Cambria Math"/>
                      </a:rPr>
                      <m:t>𝜆</m:t>
                    </m:r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ru-RU" sz="20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ru-RU" sz="2000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sz="20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ru-RU" sz="2000" i="1">
                            <a:latin typeface="Cambria Math"/>
                          </a:rPr>
                          <m:t>𝑡</m:t>
                        </m:r>
                        <m:r>
                          <a:rPr lang="ru-RU" sz="2000" i="1">
                            <a:latin typeface="Cambria Math"/>
                          </a:rPr>
                          <m:t>−1</m:t>
                        </m:r>
                      </m:sub>
                    </m:sSub>
                  </m:oMath>
                </a14:m>
                <a:r>
                  <a:rPr lang="ru-RU" sz="2000" i="1" dirty="0" smtClean="0"/>
                  <a:t/>
                </a:r>
                <a:br>
                  <a:rPr lang="ru-RU" sz="2000" i="1" dirty="0" smtClean="0"/>
                </a:br>
                <a14:m>
                  <m:oMath xmlns:m="http://schemas.openxmlformats.org/officeDocument/2006/math">
                    <m:r>
                      <a:rPr lang="ru-RU" sz="2000" i="1">
                        <a:latin typeface="Cambria Math"/>
                      </a:rPr>
                      <m:t>𝐺</m:t>
                    </m:r>
                    <m:r>
                      <a:rPr lang="ru-RU" sz="2000" i="1">
                        <a:latin typeface="Cambria Math"/>
                      </a:rPr>
                      <m:t>(</m:t>
                    </m:r>
                    <m:r>
                      <a:rPr lang="ru-RU" sz="2000" i="1">
                        <a:latin typeface="Cambria Math"/>
                      </a:rPr>
                      <m:t>𝜆</m:t>
                    </m:r>
                    <m:r>
                      <a:rPr lang="ru-RU" sz="2000" i="1">
                        <a:latin typeface="Cambria Math"/>
                      </a:rPr>
                      <m:t>)</m:t>
                    </m:r>
                  </m:oMath>
                </a14:m>
                <a:r>
                  <a:rPr lang="ru-RU" sz="2000" dirty="0"/>
                  <a:t> – передаточная функция </a:t>
                </a:r>
                <a:r>
                  <a:rPr lang="ru-RU" sz="2000" dirty="0" smtClean="0"/>
                  <a:t>ОУ</a:t>
                </a:r>
                <a:endParaRPr lang="ru-RU" sz="2000" i="1" dirty="0" smtClean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988840"/>
                <a:ext cx="8229600" cy="3096344"/>
              </a:xfrm>
              <a:blipFill rotWithShape="1">
                <a:blip r:embed="rId3"/>
                <a:stretch>
                  <a:fillRect t="-98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5841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Предметная область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2088232"/>
          </a:xfrm>
        </p:spPr>
        <p:txBody>
          <a:bodyPr/>
          <a:lstStyle/>
          <a:p>
            <a:r>
              <a:rPr lang="ru-RU" dirty="0" smtClean="0"/>
              <a:t>Управление</a:t>
            </a:r>
          </a:p>
          <a:p>
            <a:r>
              <a:rPr lang="ru-RU" dirty="0" smtClean="0"/>
              <a:t>Идентификация параметров</a:t>
            </a:r>
          </a:p>
          <a:p>
            <a:r>
              <a:rPr lang="ru-RU" dirty="0" smtClean="0"/>
              <a:t>Адаптивное управление</a:t>
            </a:r>
          </a:p>
        </p:txBody>
      </p:sp>
    </p:spTree>
    <p:extLst>
      <p:ext uri="{BB962C8B-B14F-4D97-AF65-F5344CB8AC3E}">
        <p14:creationId xmlns:p14="http://schemas.microsoft.com/office/powerpoint/2010/main" val="216460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Zhanna\Desktop\Дипломные работы\Филиппова Анастасия\Рисунки\UAVMode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704856" cy="227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Управление БПЛА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221088"/>
                <a:ext cx="8229600" cy="2353448"/>
              </a:xfrm>
            </p:spPr>
            <p:txBody>
              <a:bodyPr>
                <a:normAutofit fontScale="85000" lnSpcReduction="10000"/>
              </a:bodyPr>
              <a:lstStyle/>
              <a:p>
                <a:r>
                  <a:rPr lang="ru-RU" dirty="0" smtClean="0"/>
                  <a:t>Цель управления: достигнуть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(</m:t>
                    </m:r>
                    <m:r>
                      <a:rPr lang="en-US" b="0" i="1" smtClean="0">
                        <a:latin typeface="Cambria Math"/>
                      </a:rPr>
                      <m:t>𝐴</m:t>
                    </m:r>
                    <m:r>
                      <a:rPr lang="en-US" b="0" i="1" smtClean="0">
                        <a:latin typeface="Cambria Math"/>
                      </a:rPr>
                      <m:t>,</m:t>
                    </m:r>
                    <m:r>
                      <a:rPr lang="en-US" b="0" i="1" smtClean="0">
                        <a:latin typeface="Cambria Math"/>
                      </a:rPr>
                      <m:t>𝐵</m:t>
                    </m:r>
                    <m:r>
                      <a:rPr lang="en-US" b="0" i="1" smtClean="0">
                        <a:latin typeface="Cambria Math"/>
                      </a:rPr>
                      <m:t>)</m:t>
                    </m:r>
                  </m:oMath>
                </a14:m>
                <a:endParaRPr lang="ru-RU" dirty="0"/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(</m:t>
                    </m:r>
                    <m:sSub>
                      <m:sSubPr>
                        <m:ctrlPr>
                          <a:rPr lang="ru-RU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,</m:t>
                    </m:r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ru-RU" i="1">
                            <a:latin typeface="Cambria Math"/>
                          </a:rPr>
                          <m:t>𝑦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ru-RU" dirty="0"/>
                  <a:t> – </a:t>
                </a:r>
                <a:r>
                  <a:rPr lang="ru-RU" dirty="0" smtClean="0"/>
                  <a:t>координаты (выходы ОУ)</a:t>
                </a:r>
                <a:endParaRPr lang="ru-RU" i="1" dirty="0" smtClean="0">
                  <a:latin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ru-RU" i="1">
                            <a:latin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ru-RU" dirty="0"/>
                  <a:t> – </a:t>
                </a:r>
                <a:r>
                  <a:rPr lang="ru-RU" dirty="0" smtClean="0"/>
                  <a:t>управление (угол поворота)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  <a:ea typeface="Cambria Math"/>
                      </a:rPr>
                      <m:t>𝑎</m:t>
                    </m:r>
                  </m:oMath>
                </a14:m>
                <a:r>
                  <a:rPr lang="en-US" i="1" dirty="0" smtClean="0">
                    <a:latin typeface="Cambria Math"/>
                    <a:ea typeface="Cambria Math"/>
                  </a:rPr>
                  <a:t> </a:t>
                </a:r>
                <a:r>
                  <a:rPr lang="ru-RU" dirty="0" smtClean="0">
                    <a:ea typeface="Cambria Math"/>
                  </a:rPr>
                  <a:t>– итоговый вектор скорости</a:t>
                </a:r>
                <a:endParaRPr lang="ru-RU" i="1" dirty="0" smtClean="0">
                  <a:latin typeface="Cambria Math"/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ru-RU" i="1" smtClean="0">
                            <a:latin typeface="Cambria Math"/>
                            <a:ea typeface="Cambria Math"/>
                          </a:rPr>
                          <m:t>𝜃</m:t>
                        </m:r>
                      </m:e>
                      <m:sub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𝑡</m:t>
                        </m:r>
                      </m:sub>
                    </m:sSub>
                    <m:r>
                      <a:rPr lang="en-US" b="0" i="1" smtClean="0">
                        <a:latin typeface="Cambria Math"/>
                        <a:ea typeface="Cambria Math"/>
                      </a:rPr>
                      <m:t>,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𝑏</m:t>
                    </m:r>
                  </m:oMath>
                </a14:m>
                <a:r>
                  <a:rPr lang="ru-RU" dirty="0"/>
                  <a:t> </a:t>
                </a:r>
                <a:r>
                  <a:rPr lang="ru-RU" dirty="0" smtClean="0"/>
                  <a:t>– направление и скорость ветра (неизвестные параметры передаточной функции)</a:t>
                </a: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221088"/>
                <a:ext cx="8229600" cy="2353448"/>
              </a:xfrm>
              <a:blipFill rotWithShape="1">
                <a:blip r:embed="rId4"/>
                <a:stretch>
                  <a:fillRect t="-361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0155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Обилие теоретических работ – множество алгоритмов</a:t>
            </a:r>
          </a:p>
          <a:p>
            <a:r>
              <a:rPr lang="ru-RU" dirty="0" smtClean="0"/>
              <a:t>Алгоритмы зависят от большого количества параметров</a:t>
            </a:r>
          </a:p>
          <a:p>
            <a:r>
              <a:rPr lang="ru-RU" dirty="0" smtClean="0"/>
              <a:t>В практических задачах приходится комбинировать различные алгоритмы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641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66800"/>
          </a:xfrm>
        </p:spPr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>
            <a:normAutofit lnSpcReduction="10000"/>
          </a:bodyPr>
          <a:lstStyle/>
          <a:p>
            <a:pPr fontAlgn="t"/>
            <a:r>
              <a:rPr lang="ru-RU" dirty="0" smtClean="0"/>
              <a:t>Реализовать </a:t>
            </a:r>
            <a:r>
              <a:rPr lang="ru-RU" dirty="0"/>
              <a:t>симулятор с возможностью выбора параметров </a:t>
            </a:r>
            <a:r>
              <a:rPr lang="ru-RU" dirty="0" smtClean="0"/>
              <a:t>объекта управления </a:t>
            </a:r>
            <a:r>
              <a:rPr lang="ru-RU" dirty="0"/>
              <a:t>и типов неопределённостей (помех)</a:t>
            </a:r>
          </a:p>
          <a:p>
            <a:pPr fontAlgn="t"/>
            <a:r>
              <a:rPr lang="ru-RU" dirty="0" smtClean="0"/>
              <a:t>Спроектировать расширяемый модуль </a:t>
            </a:r>
            <a:r>
              <a:rPr lang="ru-RU" dirty="0"/>
              <a:t>адаптивного управления с возможностью выбора используемых алгоритмов и задания </a:t>
            </a:r>
            <a:r>
              <a:rPr lang="ru-RU" dirty="0" smtClean="0"/>
              <a:t>их начальных </a:t>
            </a:r>
            <a:r>
              <a:rPr lang="ru-RU" dirty="0"/>
              <a:t>параметров</a:t>
            </a:r>
          </a:p>
          <a:p>
            <a:pPr fontAlgn="t"/>
            <a:r>
              <a:rPr lang="ru-RU" dirty="0" smtClean="0"/>
              <a:t>Реализовать </a:t>
            </a:r>
            <a:r>
              <a:rPr lang="ru-RU" dirty="0"/>
              <a:t>модуль адаптивного </a:t>
            </a:r>
            <a:r>
              <a:rPr lang="ru-RU" dirty="0" smtClean="0"/>
              <a:t>управления</a:t>
            </a:r>
            <a:r>
              <a:rPr lang="ru-RU" dirty="0"/>
              <a:t> с возможностью встраивания в реальную физическую систему путём </a:t>
            </a:r>
            <a:r>
              <a:rPr lang="ru-RU" dirty="0" smtClean="0"/>
              <a:t>замены </a:t>
            </a:r>
            <a:r>
              <a:rPr lang="ru-RU" dirty="0"/>
              <a:t>симулятора на данные </a:t>
            </a:r>
            <a:r>
              <a:rPr lang="ru-RU" dirty="0" smtClean="0"/>
              <a:t>датчиков</a:t>
            </a:r>
          </a:p>
          <a:p>
            <a:pPr fontAlgn="t"/>
            <a:r>
              <a:rPr lang="ru-RU" dirty="0" smtClean="0"/>
              <a:t>Реализовать несколько базовых алгоритмов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631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Существующие решения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en-US" dirty="0" smtClean="0"/>
              <a:t>MATLAB/Simulink</a:t>
            </a:r>
          </a:p>
          <a:p>
            <a:pPr lvl="1"/>
            <a:r>
              <a:rPr lang="en-US" dirty="0" smtClean="0"/>
              <a:t>Control System Toolbox</a:t>
            </a:r>
          </a:p>
          <a:p>
            <a:endParaRPr lang="ru-RU" dirty="0" smtClean="0"/>
          </a:p>
          <a:p>
            <a:r>
              <a:rPr lang="en-US" dirty="0" smtClean="0"/>
              <a:t>GNU Octave/</a:t>
            </a:r>
            <a:r>
              <a:rPr lang="en-US" dirty="0" err="1" smtClean="0"/>
              <a:t>Scicos</a:t>
            </a:r>
            <a:endParaRPr lang="en-US" dirty="0" smtClean="0"/>
          </a:p>
          <a:p>
            <a:pPr lvl="1"/>
            <a:r>
              <a:rPr lang="en-US" dirty="0" smtClean="0"/>
              <a:t>Octave Control Systems Toolbox</a:t>
            </a:r>
          </a:p>
        </p:txBody>
      </p:sp>
    </p:spTree>
    <p:extLst>
      <p:ext uri="{BB962C8B-B14F-4D97-AF65-F5344CB8AC3E}">
        <p14:creationId xmlns:p14="http://schemas.microsoft.com/office/powerpoint/2010/main" val="179359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78024"/>
            <a:ext cx="8229600" cy="1066800"/>
          </a:xfrm>
        </p:spPr>
        <p:txBody>
          <a:bodyPr/>
          <a:lstStyle/>
          <a:p>
            <a:r>
              <a:rPr lang="ru-RU" dirty="0" smtClean="0"/>
              <a:t>Выбор технологий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57704"/>
          </a:xfrm>
        </p:spPr>
        <p:txBody>
          <a:bodyPr>
            <a:normAutofit/>
          </a:bodyPr>
          <a:lstStyle/>
          <a:p>
            <a:r>
              <a:rPr lang="ru-RU" dirty="0" smtClean="0"/>
              <a:t>Управляемый язык (</a:t>
            </a:r>
            <a:r>
              <a:rPr lang="en-US" dirty="0" smtClean="0"/>
              <a:t>Java, .NET)</a:t>
            </a:r>
            <a:endParaRPr lang="ru-RU" dirty="0" smtClean="0"/>
          </a:p>
          <a:p>
            <a:pPr lvl="1"/>
            <a:r>
              <a:rPr lang="ru-RU" dirty="0" smtClean="0"/>
              <a:t>Интерпретация байт-кода</a:t>
            </a:r>
          </a:p>
          <a:p>
            <a:pPr lvl="1"/>
            <a:r>
              <a:rPr lang="ru-RU" dirty="0" smtClean="0"/>
              <a:t>Сборщик мусора</a:t>
            </a:r>
          </a:p>
          <a:p>
            <a:pPr lvl="1"/>
            <a:r>
              <a:rPr lang="ru-RU" dirty="0" smtClean="0"/>
              <a:t>Потери производительности</a:t>
            </a:r>
          </a:p>
          <a:p>
            <a:r>
              <a:rPr lang="ru-RU" dirty="0" smtClean="0"/>
              <a:t>Компилируемый язык (</a:t>
            </a:r>
            <a:r>
              <a:rPr lang="en-US" dirty="0" smtClean="0"/>
              <a:t>C, C++)</a:t>
            </a:r>
          </a:p>
          <a:p>
            <a:pPr lvl="1"/>
            <a:r>
              <a:rPr lang="ru-RU" dirty="0" smtClean="0"/>
              <a:t>Ручное управление памятью</a:t>
            </a:r>
          </a:p>
          <a:p>
            <a:pPr lvl="1"/>
            <a:r>
              <a:rPr lang="ru-RU" dirty="0" smtClean="0"/>
              <a:t>Большие затраты на разработку</a:t>
            </a:r>
          </a:p>
        </p:txBody>
      </p:sp>
    </p:spTree>
    <p:extLst>
      <p:ext uri="{BB962C8B-B14F-4D97-AF65-F5344CB8AC3E}">
        <p14:creationId xmlns:p14="http://schemas.microsoft.com/office/powerpoint/2010/main" val="294690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6016"/>
            <a:ext cx="8229600" cy="1066800"/>
          </a:xfrm>
        </p:spPr>
        <p:txBody>
          <a:bodyPr/>
          <a:lstStyle/>
          <a:p>
            <a:r>
              <a:rPr lang="ru-RU" dirty="0" smtClean="0"/>
              <a:t>Архитектура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72" y="2060848"/>
            <a:ext cx="9110576" cy="3893124"/>
          </a:xfrm>
        </p:spPr>
      </p:pic>
    </p:spTree>
    <p:extLst>
      <p:ext uri="{BB962C8B-B14F-4D97-AF65-F5344CB8AC3E}">
        <p14:creationId xmlns:p14="http://schemas.microsoft.com/office/powerpoint/2010/main" val="68500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\Университет\10 семестр\Дипломные работы\Филиппова Анастасия\Текст\SimulatedControlObjectSetting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16099"/>
            <a:ext cx="6097588" cy="122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Университет\10 семестр\Дипломные работы\Филиппова Анастасия\Текст\SimulatedNoiseSetting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41190"/>
            <a:ext cx="6097588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Университет\10 семестр\Дипломные работы\Филиппова Анастасия\Текст\CLI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877441"/>
            <a:ext cx="611663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04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>
            <a:normAutofit/>
          </a:bodyPr>
          <a:lstStyle/>
          <a:p>
            <a:r>
              <a:rPr lang="ru-RU" dirty="0" smtClean="0"/>
              <a:t>Алгоритмы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51368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Регуляторы:</a:t>
            </a:r>
          </a:p>
          <a:p>
            <a:pPr lvl="1"/>
            <a:r>
              <a:rPr lang="ru-RU" dirty="0" smtClean="0"/>
              <a:t>Алгоритм </a:t>
            </a:r>
            <a:r>
              <a:rPr lang="ru-RU" dirty="0"/>
              <a:t>регулятора обратной связи</a:t>
            </a:r>
          </a:p>
          <a:p>
            <a:pPr lvl="1"/>
            <a:r>
              <a:rPr lang="ru-RU" dirty="0"/>
              <a:t>Алгоритм стабилизирующего регулятора обратной </a:t>
            </a:r>
            <a:r>
              <a:rPr lang="ru-RU" dirty="0" smtClean="0"/>
              <a:t>связи</a:t>
            </a:r>
          </a:p>
          <a:p>
            <a:r>
              <a:rPr lang="ru-RU" dirty="0" smtClean="0"/>
              <a:t>Алгоритмы идентификации:</a:t>
            </a:r>
            <a:endParaRPr lang="ru-RU" dirty="0"/>
          </a:p>
          <a:p>
            <a:pPr lvl="1"/>
            <a:r>
              <a:rPr lang="ru-RU" dirty="0" err="1"/>
              <a:t>Рандомизированный</a:t>
            </a:r>
            <a:r>
              <a:rPr lang="ru-RU" dirty="0"/>
              <a:t> алгоритм идентификации параметров</a:t>
            </a:r>
          </a:p>
          <a:p>
            <a:pPr lvl="1"/>
            <a:r>
              <a:rPr lang="ru-RU" dirty="0"/>
              <a:t>Стабилизирующий алгоритм «модифицированная полоска»</a:t>
            </a:r>
          </a:p>
          <a:p>
            <a:r>
              <a:rPr lang="ru-RU" dirty="0" smtClean="0"/>
              <a:t>Алгоритмы построения доверительного множества:</a:t>
            </a:r>
          </a:p>
          <a:p>
            <a:pPr lvl="1"/>
            <a:r>
              <a:rPr lang="ru-RU" dirty="0" smtClean="0"/>
              <a:t>Алгоритм </a:t>
            </a:r>
            <a:r>
              <a:rPr lang="ru-RU" dirty="0" err="1"/>
              <a:t>Campi</a:t>
            </a:r>
            <a:r>
              <a:rPr lang="ru-RU" dirty="0"/>
              <a:t> M.C. для построения доверительного множества</a:t>
            </a:r>
          </a:p>
          <a:p>
            <a:pPr lvl="1"/>
            <a:r>
              <a:rPr lang="ru-RU" dirty="0"/>
              <a:t>Алгоритм </a:t>
            </a:r>
            <a:r>
              <a:rPr lang="ru-RU" dirty="0" err="1"/>
              <a:t>Граничина</a:t>
            </a:r>
            <a:r>
              <a:rPr lang="ru-RU" dirty="0"/>
              <a:t> О.Н. для построения доверительного </a:t>
            </a:r>
            <a:r>
              <a:rPr lang="ru-RU" dirty="0" smtClean="0"/>
              <a:t>множества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557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\Университет\10 семестр\Дипломные работы\Филиппова Анастасия\Рисунки\GranichinConfidenceSetDat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692696"/>
            <a:ext cx="6096001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Университет\10 семестр\Дипломные работы\Филиппова Анастасия\Рисунки\GranichinConfidenceSetPlo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6" y="2241376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03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Апробация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Произведена пробная сборка модуля под</a:t>
            </a:r>
            <a:r>
              <a:rPr lang="en-US" dirty="0" smtClean="0"/>
              <a:t> </a:t>
            </a:r>
            <a:r>
              <a:rPr lang="ru-RU" dirty="0" smtClean="0"/>
              <a:t>архитектуру микропроцессора</a:t>
            </a:r>
            <a:r>
              <a:rPr lang="en-US" dirty="0" smtClean="0"/>
              <a:t> ARM</a:t>
            </a:r>
            <a:endParaRPr lang="ru-RU" dirty="0" smtClean="0"/>
          </a:p>
          <a:p>
            <a:r>
              <a:rPr lang="ru-RU" dirty="0" smtClean="0"/>
              <a:t>Планируется внедрение в БПЛА проекта </a:t>
            </a:r>
            <a:r>
              <a:rPr lang="en-US" dirty="0" err="1" smtClean="0"/>
              <a:t>SmartFly</a:t>
            </a:r>
            <a:r>
              <a:rPr lang="ru-RU" dirty="0" smtClean="0"/>
              <a:t> для корректировки траектории полёта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316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66800"/>
          </a:xfrm>
        </p:spPr>
        <p:txBody>
          <a:bodyPr/>
          <a:lstStyle/>
          <a:p>
            <a:r>
              <a:rPr lang="ru-RU" dirty="0"/>
              <a:t>Заключение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Реализован </a:t>
            </a:r>
            <a:r>
              <a:rPr lang="ru-RU" dirty="0"/>
              <a:t>симулятор с возможностью выбора параметров </a:t>
            </a:r>
            <a:r>
              <a:rPr lang="ru-RU" dirty="0" smtClean="0"/>
              <a:t>объекта управления </a:t>
            </a:r>
            <a:r>
              <a:rPr lang="ru-RU" dirty="0"/>
              <a:t>и типов неопределённостей (помех)</a:t>
            </a:r>
          </a:p>
          <a:p>
            <a:r>
              <a:rPr lang="ru-RU" dirty="0"/>
              <a:t>Р</a:t>
            </a:r>
            <a:r>
              <a:rPr lang="ru-RU" dirty="0" smtClean="0"/>
              <a:t>еализован расширяемый модуль </a:t>
            </a:r>
            <a:r>
              <a:rPr lang="ru-RU" dirty="0"/>
              <a:t>адаптивного </a:t>
            </a:r>
            <a:r>
              <a:rPr lang="ru-RU" dirty="0" smtClean="0"/>
              <a:t>управления на </a:t>
            </a:r>
            <a:r>
              <a:rPr lang="ru-RU" dirty="0"/>
              <a:t>языке </a:t>
            </a:r>
            <a:r>
              <a:rPr lang="en-US" dirty="0"/>
              <a:t>C++ </a:t>
            </a:r>
            <a:endParaRPr lang="ru-RU" dirty="0" smtClean="0"/>
          </a:p>
          <a:p>
            <a:r>
              <a:rPr lang="ru-RU" dirty="0"/>
              <a:t>Реализованы следующие алгоритмы:</a:t>
            </a:r>
          </a:p>
          <a:p>
            <a:pPr lvl="1"/>
            <a:r>
              <a:rPr lang="ru-RU" dirty="0"/>
              <a:t>Алгоритм регулятора обратной связи</a:t>
            </a:r>
          </a:p>
          <a:p>
            <a:pPr lvl="1"/>
            <a:r>
              <a:rPr lang="ru-RU" dirty="0"/>
              <a:t>Алгоритм стабилизирующего регулятора обратной связи</a:t>
            </a:r>
          </a:p>
          <a:p>
            <a:pPr lvl="1"/>
            <a:r>
              <a:rPr lang="ru-RU" dirty="0" err="1"/>
              <a:t>Рандомизированный</a:t>
            </a:r>
            <a:r>
              <a:rPr lang="ru-RU" dirty="0"/>
              <a:t> алгоритм идентификации параметров</a:t>
            </a:r>
          </a:p>
          <a:p>
            <a:pPr lvl="1"/>
            <a:r>
              <a:rPr lang="ru-RU" dirty="0"/>
              <a:t>Стабилизирующий алгоритм «модифицированная полоска»</a:t>
            </a:r>
          </a:p>
          <a:p>
            <a:pPr lvl="1"/>
            <a:r>
              <a:rPr lang="ru-RU" dirty="0"/>
              <a:t>Алгоритм </a:t>
            </a:r>
            <a:r>
              <a:rPr lang="ru-RU" dirty="0" err="1"/>
              <a:t>Campi</a:t>
            </a:r>
            <a:r>
              <a:rPr lang="ru-RU" dirty="0"/>
              <a:t> M.C. для построения доверительного множества</a:t>
            </a:r>
          </a:p>
          <a:p>
            <a:pPr lvl="1"/>
            <a:r>
              <a:rPr lang="ru-RU" dirty="0"/>
              <a:t>Алгоритм </a:t>
            </a:r>
            <a:r>
              <a:rPr lang="ru-RU" dirty="0" err="1"/>
              <a:t>Граничина</a:t>
            </a:r>
            <a:r>
              <a:rPr lang="ru-RU" dirty="0"/>
              <a:t> О.Н. для построения доверительного множества</a:t>
            </a:r>
          </a:p>
          <a:p>
            <a:r>
              <a:rPr lang="ru-RU" dirty="0" smtClean="0"/>
              <a:t>Производится встраивани</a:t>
            </a:r>
            <a:r>
              <a:rPr lang="ru-RU" dirty="0"/>
              <a:t>е</a:t>
            </a:r>
            <a:r>
              <a:rPr lang="ru-RU" dirty="0" smtClean="0"/>
              <a:t> в БПЛА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634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625</TotalTime>
  <Words>1261</Words>
  <Application>Microsoft Office PowerPoint</Application>
  <PresentationFormat>Экран (4:3)</PresentationFormat>
  <Paragraphs>97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Городская</vt:lpstr>
      <vt:lpstr>Разработка модуля оценивания параметров для систем с рандомизированными управлениями</vt:lpstr>
      <vt:lpstr>Модель объекта управления</vt:lpstr>
      <vt:lpstr>Предметная область</vt:lpstr>
      <vt:lpstr>Управление БПЛА</vt:lpstr>
      <vt:lpstr>Проблематика</vt:lpstr>
      <vt:lpstr>Постановка задачи</vt:lpstr>
      <vt:lpstr>Существующие решения</vt:lpstr>
      <vt:lpstr>Выбор технологий</vt:lpstr>
      <vt:lpstr>Архитектура</vt:lpstr>
      <vt:lpstr>Презентация PowerPoint</vt:lpstr>
      <vt:lpstr>Алгоритмы</vt:lpstr>
      <vt:lpstr>Презентация PowerPoint</vt:lpstr>
      <vt:lpstr>Апробация</vt:lpstr>
      <vt:lpstr>Заключение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модуля оценивания параметров для систем с рандомизированными управлениями</dc:title>
  <dc:creator>Filippova Anastasia</dc:creator>
  <cp:lastModifiedBy>Zhanna</cp:lastModifiedBy>
  <cp:revision>56</cp:revision>
  <dcterms:created xsi:type="dcterms:W3CDTF">2012-04-26T19:37:17Z</dcterms:created>
  <dcterms:modified xsi:type="dcterms:W3CDTF">2012-06-04T19:37:39Z</dcterms:modified>
</cp:coreProperties>
</file>