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8"/>
  </p:notesMasterIdLst>
  <p:sldIdLst>
    <p:sldId id="256" r:id="rId2"/>
    <p:sldId id="257" r:id="rId3"/>
    <p:sldId id="258" r:id="rId4"/>
    <p:sldId id="265" r:id="rId5"/>
    <p:sldId id="271" r:id="rId6"/>
    <p:sldId id="269" r:id="rId7"/>
    <p:sldId id="268" r:id="rId8"/>
    <p:sldId id="261" r:id="rId9"/>
    <p:sldId id="267" r:id="rId10"/>
    <p:sldId id="262" r:id="rId11"/>
    <p:sldId id="263" r:id="rId12"/>
    <p:sldId id="272" r:id="rId13"/>
    <p:sldId id="270" r:id="rId14"/>
    <p:sldId id="264" r:id="rId15"/>
    <p:sldId id="266" r:id="rId16"/>
    <p:sldId id="26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82689" autoAdjust="0"/>
  </p:normalViewPr>
  <p:slideViewPr>
    <p:cSldViewPr>
      <p:cViewPr>
        <p:scale>
          <a:sx n="93" d="100"/>
          <a:sy n="93" d="100"/>
        </p:scale>
        <p:origin x="-516" y="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75D444-7A10-4769-8571-8204FCE7E964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4A44DB-4B1C-4068-8440-08AE99D71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104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Должно быть у каждого из нас возникала задача, в которой необходимо загрузить данные из какого-нибудь</a:t>
            </a:r>
            <a:r>
              <a:rPr lang="ru-RU" baseline="0" dirty="0" smtClean="0"/>
              <a:t> источника.</a:t>
            </a:r>
          </a:p>
          <a:p>
            <a:r>
              <a:rPr lang="ru-RU" baseline="0" dirty="0" smtClean="0"/>
              <a:t>Каким образом вы бы ее решали? – Написали бы код, который перекачивает данные. (Обычно такая задача занимает от 2 часов времени). Допустим этот код работает какое-то время корректно (например 2 года), и вдруг данные перестают загружаться или загружаются некорректно. На выявление и устранение ошибки может уйти много времени. Рассмотрим простейший пример.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Extract-transform-load - </a:t>
            </a:r>
            <a:r>
              <a:rPr lang="ru-RU" dirty="0" smtClean="0"/>
              <a:t>процесс извлечения-преобразования-загрузки данных.</a:t>
            </a:r>
            <a:r>
              <a:rPr lang="en-US" dirty="0" smtClean="0"/>
              <a:t> </a:t>
            </a:r>
            <a:r>
              <a:rPr lang="ru-RU" dirty="0" smtClean="0"/>
              <a:t>Характерна </a:t>
            </a:r>
            <a:r>
              <a:rPr lang="ru-RU" b="1" u="sng" dirty="0" smtClean="0"/>
              <a:t>регулярность.</a:t>
            </a:r>
            <a:r>
              <a:rPr lang="ru-RU" b="0" u="none" dirty="0" smtClean="0"/>
              <a:t> Собирают</a:t>
            </a:r>
            <a:r>
              <a:rPr lang="ru-RU" b="0" u="none" baseline="0" dirty="0" smtClean="0"/>
              <a:t> данные из разных источников (</a:t>
            </a:r>
            <a:r>
              <a:rPr lang="en-US" b="0" u="none" baseline="0" dirty="0" smtClean="0"/>
              <a:t>xml</a:t>
            </a:r>
            <a:r>
              <a:rPr lang="ru-RU" b="0" u="none" baseline="0" dirty="0" smtClean="0"/>
              <a:t>, веб-сервисы, сайты, БД), преобразуют, чистят и загружают в ХД, далее данные уже используются в </a:t>
            </a:r>
            <a:r>
              <a:rPr lang="en-US" b="0" u="none" baseline="0" dirty="0" smtClean="0"/>
              <a:t>OLAP</a:t>
            </a:r>
            <a:r>
              <a:rPr lang="ru-RU" b="0" u="none" baseline="0" dirty="0" smtClean="0"/>
              <a:t>, анализе, статистике. Являются важным промежуточным звеном. Требуют больших затрат на разработку и поддержку. Процессы могут долго работать без проблем, но периодически источники данных могут меняться. (происходят структурные изменения в источниках данных), часто это негативно сказывается на работе процесса. (перестает работать, страдает качество данных). В данной работе предпринята попытка решить такие проблемы.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239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</a:t>
            </a:r>
            <a:r>
              <a:rPr lang="ru-RU" baseline="0" dirty="0" smtClean="0"/>
              <a:t> первую очередь, необходимо было классифицировать структурные изменения.</a:t>
            </a:r>
            <a:endParaRPr lang="ru-RU" dirty="0" smtClean="0"/>
          </a:p>
          <a:p>
            <a:r>
              <a:rPr lang="ru-RU" dirty="0" smtClean="0"/>
              <a:t>Основной</a:t>
            </a:r>
            <a:r>
              <a:rPr lang="ru-RU" baseline="0" dirty="0" smtClean="0"/>
              <a:t> задачей данной работы являлась разработка метода, который позволит справиться с указанными ранее проблемами.</a:t>
            </a:r>
          </a:p>
          <a:p>
            <a:r>
              <a:rPr lang="ru-RU" baseline="0" dirty="0" smtClean="0"/>
              <a:t>Также необходимо разработать программный инструмент, который позволить строить </a:t>
            </a:r>
            <a:r>
              <a:rPr lang="en-US" baseline="0" dirty="0" smtClean="0"/>
              <a:t>ETL</a:t>
            </a:r>
            <a:r>
              <a:rPr lang="ru-RU" baseline="0" dirty="0" smtClean="0"/>
              <a:t>-процессы и использовать метод поддержки структурных изменений.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1460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Удаление именованных/неименованных столбцов (данные грузятся в таблицу в БД (</a:t>
            </a:r>
            <a:r>
              <a:rPr lang="ru-RU" dirty="0" err="1" smtClean="0"/>
              <a:t>огр</a:t>
            </a:r>
            <a:r>
              <a:rPr lang="ru-RU" dirty="0" smtClean="0"/>
              <a:t>.</a:t>
            </a:r>
            <a:r>
              <a:rPr lang="ru-RU" baseline="0" dirty="0" smtClean="0"/>
              <a:t> </a:t>
            </a:r>
            <a:r>
              <a:rPr lang="en-US" baseline="0" dirty="0" smtClean="0"/>
              <a:t>NOT NULL</a:t>
            </a:r>
            <a:r>
              <a:rPr lang="ru-RU" dirty="0" smtClean="0"/>
              <a:t>),</a:t>
            </a:r>
            <a:r>
              <a:rPr lang="ru-RU" baseline="0" dirty="0" smtClean="0"/>
              <a:t> </a:t>
            </a:r>
            <a:r>
              <a:rPr lang="ru-RU" dirty="0" smtClean="0"/>
              <a:t>вышел</a:t>
            </a:r>
            <a:r>
              <a:rPr lang="ru-RU" baseline="0" dirty="0" smtClean="0"/>
              <a:t> приказ, который требовал убрать из документа столбец, при попытке загрузить </a:t>
            </a:r>
            <a:r>
              <a:rPr lang="en-US" baseline="0" dirty="0" smtClean="0"/>
              <a:t>null</a:t>
            </a:r>
            <a:r>
              <a:rPr lang="ru-RU" baseline="0" dirty="0" smtClean="0"/>
              <a:t>, произошла ошибка</a:t>
            </a:r>
            <a:r>
              <a:rPr lang="ru-RU" dirty="0" smtClean="0"/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Переименование столбцов (Температура</a:t>
            </a:r>
            <a:r>
              <a:rPr lang="ru-RU" baseline="0" dirty="0" smtClean="0"/>
              <a:t> -</a:t>
            </a:r>
            <a:r>
              <a:rPr lang="en-US" baseline="0" dirty="0" smtClean="0"/>
              <a:t>&gt; </a:t>
            </a:r>
            <a:r>
              <a:rPr lang="ru-RU" baseline="0" dirty="0" smtClean="0"/>
              <a:t>Температура в </a:t>
            </a:r>
            <a:r>
              <a:rPr lang="ru-RU" baseline="0" dirty="0" err="1" smtClean="0"/>
              <a:t>цельсиях</a:t>
            </a:r>
            <a:r>
              <a:rPr lang="ru-RU" dirty="0" smtClean="0"/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Изменение формата данных (доллары-фунты, </a:t>
            </a:r>
            <a:r>
              <a:rPr lang="ru-RU" dirty="0" err="1" smtClean="0"/>
              <a:t>цельсии</a:t>
            </a:r>
            <a:r>
              <a:rPr lang="ru-RU" dirty="0" smtClean="0"/>
              <a:t> - кельвины)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Изменение порядка столбцов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Разделение столбцов (адрес дробится, ФИО)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Воспользуемся </a:t>
            </a:r>
            <a:r>
              <a:rPr lang="en-US" dirty="0" smtClean="0"/>
              <a:t>Kettle</a:t>
            </a:r>
            <a:r>
              <a:rPr lang="ru-RU" baseline="0" dirty="0" smtClean="0"/>
              <a:t> для того, чтобы выгрузить данные в </a:t>
            </a:r>
            <a:r>
              <a:rPr lang="en-US" baseline="0" dirty="0" smtClean="0"/>
              <a:t>Excel</a:t>
            </a:r>
            <a:r>
              <a:rPr lang="ru-RU" baseline="0" dirty="0" smtClean="0"/>
              <a:t> из файла. Потом возьмем второй файл с этого же сайта, повторим выгрузку. Данных о температуре не оказалось. ПОЧЕМУ??? – Поменялся порядок столбцов! Это пример из реальной жизни.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Наиболее частыми проблемами в жизни </a:t>
            </a:r>
            <a:r>
              <a:rPr lang="en-US" baseline="0" dirty="0" smtClean="0"/>
              <a:t>ETL </a:t>
            </a:r>
            <a:r>
              <a:rPr lang="ru-RU" baseline="0" dirty="0" smtClean="0"/>
              <a:t>процесса являются структурные изменения (например изменение порядка столбцов, добавление/удаление столбцов) и изменения формата данных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069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Рассмотрим пример в </a:t>
            </a:r>
            <a:r>
              <a:rPr lang="en-US" dirty="0" smtClean="0"/>
              <a:t>ETL</a:t>
            </a:r>
            <a:r>
              <a:rPr lang="ru-RU" dirty="0" smtClean="0"/>
              <a:t>-средстве</a:t>
            </a:r>
            <a:r>
              <a:rPr lang="ru-RU" baseline="0" dirty="0" smtClean="0"/>
              <a:t> </a:t>
            </a:r>
            <a:r>
              <a:rPr lang="en-US" baseline="0" dirty="0" smtClean="0"/>
              <a:t>KETTLE</a:t>
            </a:r>
            <a:r>
              <a:rPr lang="ru-RU" baseline="0" dirty="0" smtClean="0"/>
              <a:t>, как раз удаление (переименование) столбцов.</a:t>
            </a:r>
          </a:p>
          <a:p>
            <a:r>
              <a:rPr lang="ru-RU" baseline="0" dirty="0" smtClean="0"/>
              <a:t>На вход несколько файлов с данными по температуре, отбор параметров «температура», фильтрация по региону, загрузка в БД (</a:t>
            </a:r>
            <a:r>
              <a:rPr lang="en-US" baseline="0" dirty="0" smtClean="0"/>
              <a:t>not null</a:t>
            </a:r>
            <a:r>
              <a:rPr lang="ru-RU" baseline="0" dirty="0" smtClean="0"/>
              <a:t>), </a:t>
            </a:r>
          </a:p>
          <a:p>
            <a:r>
              <a:rPr lang="ru-RU" baseline="0" dirty="0" smtClean="0"/>
              <a:t>510 записей не загрузилось.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5814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4960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 основу исследований взят</a:t>
            </a:r>
            <a:r>
              <a:rPr lang="ru-RU" baseline="0" dirty="0" smtClean="0"/>
              <a:t> метод, разработанный в 2009 году </a:t>
            </a:r>
            <a:r>
              <a:rPr lang="en-US" baseline="0" dirty="0" err="1" smtClean="0"/>
              <a:t>Alkis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Simitsis</a:t>
            </a:r>
            <a:r>
              <a:rPr lang="ru-RU" baseline="0" dirty="0" smtClean="0"/>
              <a:t> и ко</a:t>
            </a:r>
            <a:r>
              <a:rPr lang="en-US" baseline="0" dirty="0" smtClean="0"/>
              <a:t> (HP Labs)</a:t>
            </a:r>
            <a:r>
              <a:rPr lang="ru-RU" baseline="0" dirty="0" smtClean="0"/>
              <a:t>, который предлагает автоматическое проектирование </a:t>
            </a:r>
            <a:r>
              <a:rPr lang="en-US" baseline="0" dirty="0" smtClean="0"/>
              <a:t>ETL</a:t>
            </a:r>
            <a:r>
              <a:rPr lang="ru-RU" baseline="0" dirty="0" smtClean="0"/>
              <a:t>.</a:t>
            </a:r>
            <a:endParaRPr lang="ru-RU" dirty="0" smtClean="0"/>
          </a:p>
          <a:p>
            <a:r>
              <a:rPr lang="ru-RU" baseline="0" dirty="0" smtClean="0"/>
              <a:t>Модель процесса представляется в виде графа, который содержит подграфы источника/цели данных, онтологии.(</a:t>
            </a:r>
            <a:r>
              <a:rPr lang="en-US" baseline="0" dirty="0" smtClean="0"/>
              <a:t>Initial state</a:t>
            </a:r>
            <a:r>
              <a:rPr lang="ru-RU" baseline="0" dirty="0" smtClean="0"/>
              <a:t>)</a:t>
            </a:r>
            <a:endParaRPr lang="en-US" baseline="0" dirty="0" smtClean="0"/>
          </a:p>
          <a:p>
            <a:r>
              <a:rPr lang="ru-RU" baseline="0" dirty="0" smtClean="0"/>
              <a:t>Есть грамматика, которая, совершая преобразования исходного графа, добавляет в него операции </a:t>
            </a:r>
            <a:r>
              <a:rPr lang="en-US" baseline="0" dirty="0" smtClean="0"/>
              <a:t>ETL</a:t>
            </a:r>
            <a:r>
              <a:rPr lang="ru-RU" baseline="0" dirty="0" smtClean="0"/>
              <a:t>.</a:t>
            </a:r>
          </a:p>
          <a:p>
            <a:r>
              <a:rPr lang="ru-RU" baseline="0" dirty="0" smtClean="0"/>
              <a:t>Можем задать правила, по типу грамматик (для графов).</a:t>
            </a:r>
          </a:p>
          <a:p>
            <a:r>
              <a:rPr lang="ru-RU" baseline="0" dirty="0" err="1" smtClean="0"/>
              <a:t>Автоматичекски</a:t>
            </a:r>
            <a:r>
              <a:rPr lang="ru-RU" baseline="0" dirty="0" smtClean="0"/>
              <a:t> строится. НО имеет минусы, авторами не предусматриваются изменения процесса. (Только строить заново! Может делаться не так быстро, может произойти потеря данных, и непонятен момент).</a:t>
            </a:r>
            <a:endParaRPr lang="ru-RU" baseline="0" dirty="0" smtClean="0"/>
          </a:p>
          <a:p>
            <a:r>
              <a:rPr lang="ru-RU" baseline="0" dirty="0" smtClean="0"/>
              <a:t>Этот метод хорош, но в нем нет поддержки структурных изменений.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3528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Немного</a:t>
            </a:r>
            <a:r>
              <a:rPr lang="ru-RU" baseline="0" dirty="0" smtClean="0"/>
              <a:t> об онтологии. Есть много определений. Мы используем такое…. </a:t>
            </a:r>
          </a:p>
          <a:p>
            <a:r>
              <a:rPr lang="ru-RU" dirty="0" smtClean="0"/>
              <a:t>Что</a:t>
            </a:r>
            <a:r>
              <a:rPr lang="ru-RU" baseline="0" dirty="0" smtClean="0"/>
              <a:t> такое понятия предметной области? Как ограничить предметную область? Никто не знает, что это такое, но все используют (и мы!).</a:t>
            </a:r>
          </a:p>
          <a:p>
            <a:r>
              <a:rPr lang="ru-RU" baseline="0" dirty="0" smtClean="0"/>
              <a:t>Консорциум </a:t>
            </a:r>
            <a:r>
              <a:rPr lang="en-US" baseline="0" dirty="0" smtClean="0"/>
              <a:t>W3C </a:t>
            </a:r>
            <a:r>
              <a:rPr lang="ru-RU" baseline="0" dirty="0" smtClean="0"/>
              <a:t>даже разработал стандарт </a:t>
            </a:r>
            <a:r>
              <a:rPr lang="en-US" baseline="0" dirty="0" smtClean="0"/>
              <a:t>OWL 2.0 (</a:t>
            </a:r>
            <a:r>
              <a:rPr lang="ru-RU" baseline="0" dirty="0" smtClean="0"/>
              <a:t>язык описания онтологии</a:t>
            </a:r>
            <a:r>
              <a:rPr lang="en-US" baseline="0" dirty="0" smtClean="0"/>
              <a:t>)</a:t>
            </a:r>
            <a:r>
              <a:rPr lang="ru-RU" baseline="0" dirty="0" smtClean="0"/>
              <a:t> в 2004 году.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5788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Сослаться</a:t>
            </a:r>
            <a:r>
              <a:rPr lang="ru-RU" baseline="0" dirty="0" smtClean="0"/>
              <a:t> на статью. Было предложено проектировать процесс. </a:t>
            </a:r>
            <a:r>
              <a:rPr lang="ru-RU" baseline="0" dirty="0" smtClean="0"/>
              <a:t>Мы </a:t>
            </a:r>
            <a:r>
              <a:rPr lang="ru-RU" baseline="0" dirty="0" smtClean="0"/>
              <a:t>не доверяем источникам данных. Есть  </a:t>
            </a:r>
            <a:r>
              <a:rPr lang="en-US" baseline="0" dirty="0" smtClean="0"/>
              <a:t>Filter (</a:t>
            </a:r>
            <a:r>
              <a:rPr lang="ru-RU" baseline="0" dirty="0" smtClean="0"/>
              <a:t>выкидывает ошибки, неподходящие данные</a:t>
            </a:r>
            <a:r>
              <a:rPr lang="en-US" baseline="0" dirty="0" smtClean="0"/>
              <a:t>)</a:t>
            </a:r>
            <a:r>
              <a:rPr lang="ru-RU" baseline="0" dirty="0" smtClean="0"/>
              <a:t>. Допустим изменение классификатора (отделы </a:t>
            </a:r>
            <a:r>
              <a:rPr lang="en-US" baseline="0" dirty="0" smtClean="0"/>
              <a:t>A,B,C  (</a:t>
            </a:r>
            <a:r>
              <a:rPr lang="ru-RU" baseline="0" dirty="0" smtClean="0"/>
              <a:t>фильтровали</a:t>
            </a:r>
            <a:r>
              <a:rPr lang="en-US" baseline="0" dirty="0" smtClean="0"/>
              <a:t>)-&gt; </a:t>
            </a:r>
            <a:r>
              <a:rPr lang="ru-RU" baseline="0" dirty="0" smtClean="0"/>
              <a:t>стало </a:t>
            </a:r>
            <a:r>
              <a:rPr lang="en-US" baseline="0" dirty="0" smtClean="0"/>
              <a:t>A,B</a:t>
            </a:r>
            <a:r>
              <a:rPr lang="ru-RU" baseline="0" dirty="0" smtClean="0"/>
              <a:t>). В одном (из нескольких) документов переименовали столбец. Указать в чем проблема!</a:t>
            </a:r>
          </a:p>
          <a:p>
            <a:r>
              <a:rPr lang="ru-RU" baseline="0" dirty="0" smtClean="0"/>
              <a:t>Как связать?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6786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Вводим «недоверие» к данным.</a:t>
            </a:r>
          </a:p>
          <a:p>
            <a:r>
              <a:rPr lang="en-US" dirty="0" err="1" smtClean="0"/>
              <a:t>Ext_Filter</a:t>
            </a:r>
            <a:r>
              <a:rPr lang="en-US" dirty="0" smtClean="0"/>
              <a:t>.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При</a:t>
            </a:r>
            <a:r>
              <a:rPr lang="ru-RU" baseline="0" dirty="0" smtClean="0"/>
              <a:t> фильтрации неподходящие данные не пропадают, а складываются в так называемую корзину, у которой есть пороговое значение количества записей. Если порог превышен (что-то пошло не так), то есть 2 сценария:</a:t>
            </a:r>
          </a:p>
          <a:p>
            <a:pPr marL="228600" indent="-228600">
              <a:buAutoNum type="arabicParenR"/>
            </a:pPr>
            <a:r>
              <a:rPr lang="ru-RU" baseline="0" dirty="0" err="1" smtClean="0"/>
              <a:t>Замэппить</a:t>
            </a:r>
            <a:r>
              <a:rPr lang="ru-RU" baseline="0" dirty="0" smtClean="0"/>
              <a:t> столбец с ошибкой на другой узел в онтологии, повторить выполнение процесса</a:t>
            </a:r>
          </a:p>
          <a:p>
            <a:pPr marL="228600" indent="-228600">
              <a:buAutoNum type="arabicParenR"/>
            </a:pPr>
            <a:r>
              <a:rPr lang="ru-RU" baseline="0" dirty="0" smtClean="0"/>
              <a:t>Запустить генерацию процесса заново.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9490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891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Реализация</a:t>
            </a:r>
            <a:r>
              <a:rPr lang="ru-RU" baseline="0" dirty="0" smtClean="0"/>
              <a:t> метода сделана в виде плагина к </a:t>
            </a:r>
            <a:r>
              <a:rPr lang="en-US" baseline="0" dirty="0" smtClean="0"/>
              <a:t>Kettle.</a:t>
            </a:r>
            <a:r>
              <a:rPr lang="ru-RU" baseline="0" dirty="0" smtClean="0"/>
              <a:t> </a:t>
            </a:r>
          </a:p>
          <a:p>
            <a:r>
              <a:rPr lang="ru-RU" baseline="0" dirty="0" smtClean="0"/>
              <a:t>Принимает на вход данные и осуществляет отображение модели данных на онтологию.</a:t>
            </a:r>
          </a:p>
          <a:p>
            <a:r>
              <a:rPr lang="ru-RU" baseline="0" dirty="0" smtClean="0"/>
              <a:t>Строит модель процесса. На основе модели добавляет трансформации </a:t>
            </a:r>
            <a:r>
              <a:rPr lang="en-US" baseline="0" dirty="0" smtClean="0"/>
              <a:t>Kettle</a:t>
            </a:r>
            <a:r>
              <a:rPr lang="ru-RU" baseline="0" dirty="0" smtClean="0"/>
              <a:t>.</a:t>
            </a:r>
          </a:p>
          <a:p>
            <a:r>
              <a:rPr lang="ru-RU" dirty="0" err="1" smtClean="0"/>
              <a:t>мэппинг</a:t>
            </a:r>
            <a:r>
              <a:rPr lang="ru-RU" baseline="0" dirty="0" smtClean="0"/>
              <a:t> </a:t>
            </a:r>
            <a:r>
              <a:rPr lang="ru-RU" baseline="0" dirty="0" smtClean="0"/>
              <a:t>происходит в полуавтоматическом режиме, остальные действия проходят автоматически.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8238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Были</a:t>
            </a:r>
            <a:r>
              <a:rPr lang="ru-RU" baseline="0" dirty="0" smtClean="0"/>
              <a:t> проанализированы проекты по </a:t>
            </a:r>
            <a:r>
              <a:rPr lang="ru-RU" baseline="0" dirty="0" smtClean="0"/>
              <a:t>загрузке погодных </a:t>
            </a:r>
            <a:r>
              <a:rPr lang="ru-RU" baseline="0" dirty="0" smtClean="0"/>
              <a:t>данных в ЭЭ</a:t>
            </a:r>
            <a:r>
              <a:rPr lang="ru-RU" baseline="0" dirty="0" smtClean="0"/>
              <a:t>.</a:t>
            </a:r>
          </a:p>
          <a:p>
            <a:r>
              <a:rPr lang="ru-RU" baseline="0" dirty="0" smtClean="0"/>
              <a:t>Эволюция процессов описана в статье </a:t>
            </a:r>
            <a:r>
              <a:rPr lang="en-US" baseline="0" dirty="0" err="1" smtClean="0"/>
              <a:t>VivanTech</a:t>
            </a:r>
            <a:r>
              <a:rPr lang="ru-RU" baseline="0" dirty="0" smtClean="0"/>
              <a:t>. Можно выделить 4 стадии развития процессов. Разработка процесса состоит из 3 фаз – анализ предметной области, кодирование, поддержка. В таблице приведены усредненные данные по трудозатратам  на каждую фазу (в чел/днях)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748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0FEA7-A7D9-4AE3-8861-47E27E49AE8D}" type="datetimeFigureOut">
              <a:rPr lang="ru-RU" smtClean="0"/>
              <a:pPr/>
              <a:t>29.05.2012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412776"/>
            <a:ext cx="7488832" cy="1800200"/>
          </a:xfrm>
        </p:spPr>
        <p:txBody>
          <a:bodyPr>
            <a:noAutofit/>
          </a:bodyPr>
          <a:lstStyle/>
          <a:p>
            <a:pPr algn="l"/>
            <a:r>
              <a:rPr lang="ru-RU" sz="3600" b="1" dirty="0"/>
              <a:t>Поддержка структурных изменений в процессах загрузки данных</a:t>
            </a:r>
            <a:br>
              <a:rPr lang="ru-RU" sz="3600" b="1" dirty="0"/>
            </a:b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4725144"/>
            <a:ext cx="4824536" cy="1224136"/>
          </a:xfrm>
        </p:spPr>
        <p:txBody>
          <a:bodyPr>
            <a:normAutofit/>
          </a:bodyPr>
          <a:lstStyle/>
          <a:p>
            <a:pPr algn="just"/>
            <a:r>
              <a:rPr lang="ru-RU" sz="1800" dirty="0" err="1" smtClean="0">
                <a:solidFill>
                  <a:schemeClr val="tx1"/>
                </a:solidFill>
              </a:rPr>
              <a:t>Долбешкин</a:t>
            </a:r>
            <a:r>
              <a:rPr lang="ru-RU" sz="1800" dirty="0" smtClean="0">
                <a:solidFill>
                  <a:schemeClr val="tx1"/>
                </a:solidFill>
              </a:rPr>
              <a:t> Андрей Николаевич, </a:t>
            </a:r>
            <a:r>
              <a:rPr lang="en-US" sz="1800" dirty="0">
                <a:solidFill>
                  <a:schemeClr val="tx1"/>
                </a:solidFill>
              </a:rPr>
              <a:t>5</a:t>
            </a:r>
            <a:r>
              <a:rPr lang="ru-RU" sz="1800" dirty="0" smtClean="0">
                <a:solidFill>
                  <a:schemeClr val="tx1"/>
                </a:solidFill>
              </a:rPr>
              <a:t>45 группа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</a:rPr>
              <a:t>Руководитель: Александр Сергеевич Дольник</a:t>
            </a:r>
            <a:endParaRPr lang="ru-RU" sz="1800" dirty="0">
              <a:solidFill>
                <a:schemeClr val="tx1"/>
              </a:solidFill>
            </a:endParaRPr>
          </a:p>
          <a:p>
            <a:pPr algn="just"/>
            <a:r>
              <a:rPr lang="ru-RU" sz="1800" dirty="0" smtClean="0">
                <a:solidFill>
                  <a:schemeClr val="tx1"/>
                </a:solidFill>
              </a:rPr>
              <a:t>Рецензент: д. ф-м. н. Борис </a:t>
            </a:r>
            <a:r>
              <a:rPr lang="ru-RU" sz="1800" dirty="0" err="1" smtClean="0">
                <a:solidFill>
                  <a:schemeClr val="tx1"/>
                </a:solidFill>
              </a:rPr>
              <a:t>Асенович</a:t>
            </a:r>
            <a:r>
              <a:rPr lang="ru-RU" sz="1800" dirty="0" smtClean="0">
                <a:solidFill>
                  <a:schemeClr val="tx1"/>
                </a:solidFill>
              </a:rPr>
              <a:t> Новиков</a:t>
            </a:r>
            <a:endParaRPr lang="ru-RU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3398483" y="5805264"/>
            <a:ext cx="18215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u-RU" dirty="0"/>
          </a:p>
          <a:p>
            <a:pPr algn="ctr"/>
            <a:r>
              <a:rPr lang="ru-RU" dirty="0"/>
              <a:t>Санкт-Петербург</a:t>
            </a:r>
          </a:p>
          <a:p>
            <a:pPr algn="ctr"/>
            <a:r>
              <a:rPr lang="ru-RU" dirty="0"/>
              <a:t>2012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6"/>
    </mc:Choice>
    <mc:Fallback xmlns="">
      <p:transition spd="slow" advTm="310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О</a:t>
            </a:r>
            <a:r>
              <a:rPr lang="ru-RU" b="1" dirty="0" smtClean="0"/>
              <a:t> </a:t>
            </a:r>
            <a:r>
              <a:rPr lang="ru-RU" sz="3600" b="1" dirty="0"/>
              <a:t>предметной</a:t>
            </a:r>
            <a:r>
              <a:rPr lang="ru-RU" b="1" dirty="0" smtClean="0"/>
              <a:t> </a:t>
            </a:r>
            <a:r>
              <a:rPr lang="ru-RU" sz="3600" b="1" dirty="0"/>
              <a:t>области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en-US" dirty="0" smtClean="0"/>
              <a:t>ETL</a:t>
            </a:r>
            <a:r>
              <a:rPr lang="ru-RU" dirty="0" smtClean="0"/>
              <a:t> процесс – процесс извлечения-преобразования-загрузки данных.</a:t>
            </a:r>
            <a:r>
              <a:rPr lang="en-US" dirty="0" smtClean="0"/>
              <a:t> </a:t>
            </a:r>
            <a:r>
              <a:rPr lang="ru-RU" dirty="0" smtClean="0"/>
              <a:t>Характерна </a:t>
            </a:r>
            <a:r>
              <a:rPr lang="ru-RU" b="1" u="sng" dirty="0" smtClean="0"/>
              <a:t>регулярность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107504" y="2852936"/>
            <a:ext cx="2520280" cy="1304900"/>
          </a:xfrm>
          <a:prstGeom prst="foldedCorner">
            <a:avLst>
              <a:gd name="adj" fmla="val 12500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dirty="0" smtClean="0"/>
              <a:t>Внешние </a:t>
            </a:r>
          </a:p>
          <a:p>
            <a:pPr algn="ctr"/>
            <a:r>
              <a:rPr lang="ru-RU" sz="2800" dirty="0" smtClean="0"/>
              <a:t>источники </a:t>
            </a:r>
          </a:p>
          <a:p>
            <a:pPr algn="ctr"/>
            <a:r>
              <a:rPr lang="ru-RU" sz="2800" dirty="0" smtClean="0"/>
              <a:t>данных </a:t>
            </a:r>
            <a:endParaRPr lang="ru-RU" sz="2800" dirty="0"/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107504" y="4233835"/>
            <a:ext cx="2520280" cy="914400"/>
          </a:xfrm>
          <a:prstGeom prst="can">
            <a:avLst>
              <a:gd name="adj" fmla="val 25000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dirty="0" smtClean="0"/>
              <a:t>Локальные БД</a:t>
            </a:r>
            <a:endParaRPr lang="ru-RU" sz="280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107504" y="5284672"/>
            <a:ext cx="2520280" cy="1091720"/>
          </a:xfrm>
          <a:prstGeom prst="can">
            <a:avLst>
              <a:gd name="adj" fmla="val 25000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dirty="0" smtClean="0"/>
              <a:t>Операционные </a:t>
            </a:r>
          </a:p>
          <a:p>
            <a:pPr algn="ctr"/>
            <a:r>
              <a:rPr lang="ru-RU" sz="2800" dirty="0" smtClean="0"/>
              <a:t>БД</a:t>
            </a:r>
            <a:endParaRPr lang="ru-RU" sz="2800" dirty="0"/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auto">
          <a:xfrm>
            <a:off x="3128392" y="3795270"/>
            <a:ext cx="1371600" cy="1295400"/>
          </a:xfrm>
          <a:prstGeom prst="rightArrowCallout">
            <a:avLst>
              <a:gd name="adj1" fmla="val 25000"/>
              <a:gd name="adj2" fmla="val 25000"/>
              <a:gd name="adj3" fmla="val 17647"/>
              <a:gd name="adj4" fmla="val 66667"/>
            </a:avLst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 smtClean="0"/>
              <a:t>ETL</a:t>
            </a:r>
            <a:endParaRPr lang="ru-RU" sz="2800" b="1" dirty="0"/>
          </a:p>
        </p:txBody>
      </p:sp>
      <p:sp>
        <p:nvSpPr>
          <p:cNvPr id="9" name="Line 14"/>
          <p:cNvSpPr>
            <a:spLocks noChangeShapeType="1"/>
          </p:cNvSpPr>
          <p:nvPr/>
        </p:nvSpPr>
        <p:spPr bwMode="auto">
          <a:xfrm>
            <a:off x="2627784" y="3416052"/>
            <a:ext cx="401960" cy="94486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" name="Line 15"/>
          <p:cNvSpPr>
            <a:spLocks noChangeShapeType="1"/>
          </p:cNvSpPr>
          <p:nvPr/>
        </p:nvSpPr>
        <p:spPr bwMode="auto">
          <a:xfrm>
            <a:off x="2627784" y="4437112"/>
            <a:ext cx="40196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" name="Line 16"/>
          <p:cNvSpPr>
            <a:spLocks noChangeShapeType="1"/>
          </p:cNvSpPr>
          <p:nvPr/>
        </p:nvSpPr>
        <p:spPr bwMode="auto">
          <a:xfrm flipV="1">
            <a:off x="2627784" y="4513312"/>
            <a:ext cx="401960" cy="9319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" name="AutoShape 18"/>
          <p:cNvSpPr>
            <a:spLocks noChangeArrowheads="1"/>
          </p:cNvSpPr>
          <p:nvPr/>
        </p:nvSpPr>
        <p:spPr bwMode="auto">
          <a:xfrm>
            <a:off x="4499992" y="3475233"/>
            <a:ext cx="1872208" cy="1905000"/>
          </a:xfrm>
          <a:prstGeom prst="can">
            <a:avLst>
              <a:gd name="adj" fmla="val 27174"/>
            </a:avLst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dirty="0" smtClean="0"/>
              <a:t>Хранилище </a:t>
            </a:r>
          </a:p>
          <a:p>
            <a:pPr algn="ctr"/>
            <a:r>
              <a:rPr lang="ru-RU" sz="2800" dirty="0" smtClean="0"/>
              <a:t>данных</a:t>
            </a:r>
            <a:endParaRPr lang="ru-RU" sz="2800" dirty="0"/>
          </a:p>
        </p:txBody>
      </p:sp>
      <p:sp>
        <p:nvSpPr>
          <p:cNvPr id="14" name="Line 22"/>
          <p:cNvSpPr>
            <a:spLocks noChangeShapeType="1"/>
          </p:cNvSpPr>
          <p:nvPr/>
        </p:nvSpPr>
        <p:spPr bwMode="auto">
          <a:xfrm flipV="1">
            <a:off x="6372200" y="3212976"/>
            <a:ext cx="381000" cy="144016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5" name="AutoShape 23"/>
          <p:cNvSpPr>
            <a:spLocks noChangeArrowheads="1"/>
          </p:cNvSpPr>
          <p:nvPr/>
        </p:nvSpPr>
        <p:spPr bwMode="auto">
          <a:xfrm>
            <a:off x="6791845" y="3570885"/>
            <a:ext cx="2172641" cy="990600"/>
          </a:xfrm>
          <a:prstGeom prst="cube">
            <a:avLst>
              <a:gd name="adj" fmla="val 25000"/>
            </a:avLst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/>
              <a:t>OLAP</a:t>
            </a:r>
            <a:endParaRPr lang="ru-RU" sz="2800" dirty="0"/>
          </a:p>
        </p:txBody>
      </p:sp>
      <p:sp>
        <p:nvSpPr>
          <p:cNvPr id="16" name="Line 25"/>
          <p:cNvSpPr>
            <a:spLocks noChangeShapeType="1"/>
          </p:cNvSpPr>
          <p:nvPr/>
        </p:nvSpPr>
        <p:spPr bwMode="auto">
          <a:xfrm flipV="1">
            <a:off x="6372200" y="4233835"/>
            <a:ext cx="381000" cy="41930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" name="Line 26"/>
          <p:cNvSpPr>
            <a:spLocks noChangeShapeType="1"/>
          </p:cNvSpPr>
          <p:nvPr/>
        </p:nvSpPr>
        <p:spPr bwMode="auto">
          <a:xfrm>
            <a:off x="6372200" y="4653136"/>
            <a:ext cx="38100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" name="Line 30"/>
          <p:cNvSpPr>
            <a:spLocks noChangeShapeType="1"/>
          </p:cNvSpPr>
          <p:nvPr/>
        </p:nvSpPr>
        <p:spPr bwMode="auto">
          <a:xfrm>
            <a:off x="6372200" y="4653136"/>
            <a:ext cx="3810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" name="AutoShape 31"/>
          <p:cNvSpPr>
            <a:spLocks noChangeArrowheads="1"/>
          </p:cNvSpPr>
          <p:nvPr/>
        </p:nvSpPr>
        <p:spPr bwMode="auto">
          <a:xfrm rot="16200000">
            <a:off x="7649567" y="3945965"/>
            <a:ext cx="457200" cy="2172642"/>
          </a:xfrm>
          <a:prstGeom prst="flowChartOffpageConnector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ru-RU" sz="2800" dirty="0" smtClean="0"/>
              <a:t>Статистика</a:t>
            </a:r>
            <a:endParaRPr lang="ru-RU" sz="2800" dirty="0"/>
          </a:p>
        </p:txBody>
      </p:sp>
      <p:sp>
        <p:nvSpPr>
          <p:cNvPr id="20" name="AutoShape 28"/>
          <p:cNvSpPr>
            <a:spLocks noChangeArrowheads="1"/>
          </p:cNvSpPr>
          <p:nvPr/>
        </p:nvSpPr>
        <p:spPr bwMode="auto">
          <a:xfrm>
            <a:off x="6791846" y="5445224"/>
            <a:ext cx="2172642" cy="931168"/>
          </a:xfrm>
          <a:prstGeom prst="plaque">
            <a:avLst>
              <a:gd name="adj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dirty="0" smtClean="0"/>
              <a:t>Анализ </a:t>
            </a:r>
          </a:p>
          <a:p>
            <a:pPr algn="ctr"/>
            <a:r>
              <a:rPr lang="ru-RU" sz="2800" dirty="0" smtClean="0"/>
              <a:t>данных</a:t>
            </a:r>
            <a:endParaRPr lang="ru-RU" sz="2800" dirty="0"/>
          </a:p>
        </p:txBody>
      </p:sp>
      <p:sp>
        <p:nvSpPr>
          <p:cNvPr id="13" name="Rectangle 12"/>
          <p:cNvSpPr/>
          <p:nvPr/>
        </p:nvSpPr>
        <p:spPr>
          <a:xfrm>
            <a:off x="6788556" y="2852936"/>
            <a:ext cx="2172641" cy="50405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Отчеты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Постановка задачи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Выявить структурные изменения в источниках данных</a:t>
            </a:r>
            <a:endParaRPr lang="en-US" dirty="0" smtClean="0"/>
          </a:p>
          <a:p>
            <a:r>
              <a:rPr lang="ru-RU" dirty="0" smtClean="0"/>
              <a:t>Разработать </a:t>
            </a:r>
            <a:r>
              <a:rPr lang="ru-RU" dirty="0"/>
              <a:t>метод </a:t>
            </a:r>
            <a:r>
              <a:rPr lang="ru-RU" dirty="0" smtClean="0"/>
              <a:t>диагностики, в том числе потенциальных, структурных изменений в источниках данных</a:t>
            </a:r>
            <a:endParaRPr lang="ru-RU" dirty="0"/>
          </a:p>
          <a:p>
            <a:r>
              <a:rPr lang="ru-RU" dirty="0" smtClean="0"/>
              <a:t>Реализовать метод поддержки структурных изменений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/>
              <a:t>Классификация</a:t>
            </a:r>
            <a:r>
              <a:rPr lang="ru-RU" b="1" dirty="0" smtClean="0"/>
              <a:t> </a:t>
            </a:r>
            <a:r>
              <a:rPr lang="ru-RU" sz="4000" b="1" dirty="0"/>
              <a:t>структурных</a:t>
            </a:r>
            <a:r>
              <a:rPr lang="ru-RU" b="1" dirty="0" smtClean="0"/>
              <a:t> </a:t>
            </a:r>
            <a:r>
              <a:rPr lang="ru-RU" sz="4000" b="1" dirty="0"/>
              <a:t>изменения</a:t>
            </a:r>
            <a:r>
              <a:rPr lang="ru-RU" b="1" dirty="0"/>
              <a:t> </a:t>
            </a:r>
            <a:r>
              <a:rPr lang="ru-RU" sz="4000" b="1" dirty="0"/>
              <a:t>в</a:t>
            </a:r>
            <a:r>
              <a:rPr lang="ru-RU" b="1" dirty="0"/>
              <a:t> </a:t>
            </a:r>
            <a:r>
              <a:rPr lang="ru-RU" sz="4000" b="1" dirty="0"/>
              <a:t>источниках</a:t>
            </a:r>
            <a:r>
              <a:rPr lang="ru-RU" b="1" dirty="0"/>
              <a:t> </a:t>
            </a:r>
            <a:r>
              <a:rPr lang="ru-RU" sz="4000" b="1" dirty="0"/>
              <a:t>данных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Удаление именованных/неименованных столбцов</a:t>
            </a:r>
          </a:p>
          <a:p>
            <a:r>
              <a:rPr lang="ru-RU" dirty="0" smtClean="0"/>
              <a:t>Переименование столбцов</a:t>
            </a:r>
          </a:p>
          <a:p>
            <a:r>
              <a:rPr lang="ru-RU" dirty="0" smtClean="0"/>
              <a:t>Изменение формата данных</a:t>
            </a:r>
          </a:p>
          <a:p>
            <a:r>
              <a:rPr lang="ru-RU" dirty="0" smtClean="0"/>
              <a:t>Изменение порядка столбцов</a:t>
            </a:r>
          </a:p>
          <a:p>
            <a:r>
              <a:rPr lang="ru-RU" dirty="0"/>
              <a:t>Разделение </a:t>
            </a:r>
            <a:r>
              <a:rPr lang="ru-RU" dirty="0" smtClean="0"/>
              <a:t>столбцов</a:t>
            </a:r>
          </a:p>
          <a:p>
            <a:r>
              <a:rPr lang="ru-RU" dirty="0" smtClean="0"/>
              <a:t>Удаление связей</a:t>
            </a:r>
          </a:p>
        </p:txBody>
      </p:sp>
    </p:spTree>
    <p:extLst>
      <p:ext uri="{BB962C8B-B14F-4D97-AF65-F5344CB8AC3E}">
        <p14:creationId xmlns:p14="http://schemas.microsoft.com/office/powerpoint/2010/main" val="315520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ETL-</a:t>
            </a:r>
            <a:r>
              <a:rPr lang="ru-RU" b="1" dirty="0"/>
              <a:t>сценарий</a:t>
            </a:r>
            <a:endParaRPr lang="ru-RU" dirty="0"/>
          </a:p>
        </p:txBody>
      </p:sp>
      <p:pic>
        <p:nvPicPr>
          <p:cNvPr id="1030" name="Picture 6" descr="D:\ETL Design\Presentation\presentation\TO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71204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ETL Design\Presentation\presentation\R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9" y="4716902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ETL Design\Presentation\presentation\SE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931" y="4757176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ETL Design\Presentation\presentation\TFI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30" y="2098898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ETL Design\Presentation\presentation\FLT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080" y="3615736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0614" y="1157159"/>
            <a:ext cx="25731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Файлы с данными</a:t>
            </a:r>
          </a:p>
          <a:p>
            <a:pPr algn="ctr"/>
            <a:r>
              <a:rPr lang="ru-RU" sz="2400" dirty="0" smtClean="0"/>
              <a:t>по температуре</a:t>
            </a:r>
            <a:endParaRPr lang="ru-RU" sz="24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1400630" y="3573016"/>
            <a:ext cx="36554" cy="98961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2339752" y="5326501"/>
            <a:ext cx="1231463" cy="797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058186" y="6016650"/>
            <a:ext cx="2631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Отбор параметров</a:t>
            </a:r>
            <a:endParaRPr lang="ru-RU" sz="2400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5180122" y="4698074"/>
            <a:ext cx="616014" cy="81915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873080" y="5004194"/>
            <a:ext cx="18315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Фильтрация </a:t>
            </a:r>
          </a:p>
          <a:p>
            <a:pPr algn="ctr"/>
            <a:r>
              <a:rPr lang="ru-RU" sz="2400" dirty="0" smtClean="0"/>
              <a:t>по региону</a:t>
            </a:r>
            <a:endParaRPr lang="ru-RU" sz="2400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6404888" y="2102372"/>
            <a:ext cx="740773" cy="130296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959226" y="2478898"/>
            <a:ext cx="1947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Загрузка в БД</a:t>
            </a:r>
            <a:endParaRPr lang="ru-RU" sz="24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91030" y="2098897"/>
            <a:ext cx="1296144" cy="129120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880057" y="4698074"/>
            <a:ext cx="1296144" cy="129120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3687323" y="4721171"/>
            <a:ext cx="1296144" cy="129120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5873080" y="3579731"/>
            <a:ext cx="1296144" cy="129120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7269832" y="1157159"/>
            <a:ext cx="1296144" cy="12912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014956" y="5936102"/>
            <a:ext cx="11576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Отбор</a:t>
            </a:r>
          </a:p>
          <a:p>
            <a:pPr algn="ctr"/>
            <a:r>
              <a:rPr lang="ru-RU" sz="2400" dirty="0" smtClean="0"/>
              <a:t>файлов</a:t>
            </a:r>
            <a:endParaRPr lang="ru-RU" sz="2400" dirty="0"/>
          </a:p>
        </p:txBody>
      </p:sp>
      <p:pic>
        <p:nvPicPr>
          <p:cNvPr id="1035" name="Picture 11" descr="C:\Users\Andre\Downloads\pdi-ce-4.2.0-stable\data-integration\ui\images\SUC.png"/>
          <p:cNvPicPr>
            <a:picLocks noGrp="1" noChangeAspect="1" noChangeArrowheads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684" y="213275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681" y="46993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722" y="475717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456" y="3718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ndre\Downloads\pdi-ce-4.2.0-stable\data-integration\ui\images\show-error-lines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456" y="1171204"/>
            <a:ext cx="385588" cy="38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95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ETL-</a:t>
            </a:r>
            <a:r>
              <a:rPr lang="ru-RU" sz="3600" b="1" dirty="0"/>
              <a:t>сценарий</a:t>
            </a:r>
          </a:p>
        </p:txBody>
      </p:sp>
      <p:pic>
        <p:nvPicPr>
          <p:cNvPr id="1026" name="Picture 2" descr="D:\ETL Design\Presentation\KettleTest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801782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ETL Design\Presentation\KettleTest1_Lo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919998"/>
            <a:ext cx="8735048" cy="165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48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Чем плох классический сценарий </a:t>
            </a:r>
            <a:r>
              <a:rPr lang="en-US" b="1" dirty="0" smtClean="0"/>
              <a:t>ETL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Сложность диагностики и исправления проблем </a:t>
            </a:r>
          </a:p>
          <a:p>
            <a:pPr lvl="1"/>
            <a:r>
              <a:rPr lang="ru-RU" dirty="0" smtClean="0"/>
              <a:t>Сложность поиска причины</a:t>
            </a:r>
          </a:p>
          <a:p>
            <a:pPr lvl="1"/>
            <a:r>
              <a:rPr lang="ru-RU" dirty="0" smtClean="0"/>
              <a:t>Сложность поиска виновного </a:t>
            </a:r>
            <a:endParaRPr lang="ru-RU" dirty="0"/>
          </a:p>
          <a:p>
            <a:pPr lvl="1"/>
            <a:r>
              <a:rPr lang="ru-RU" dirty="0" smtClean="0"/>
              <a:t>Большие трудозатраты на исправление</a:t>
            </a:r>
            <a:endParaRPr lang="en-US" dirty="0" smtClean="0"/>
          </a:p>
          <a:p>
            <a:r>
              <a:rPr lang="ru-RU" dirty="0" smtClean="0"/>
              <a:t>Сложность отслеживания качества данных</a:t>
            </a:r>
          </a:p>
          <a:p>
            <a:r>
              <a:rPr lang="ru-RU" dirty="0" smtClean="0"/>
              <a:t>Низкий уровень интерпретации ошибок</a:t>
            </a:r>
          </a:p>
          <a:p>
            <a:endParaRPr lang="ru-RU" dirty="0" smtClean="0"/>
          </a:p>
          <a:p>
            <a:pPr lvl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48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Описание модели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Модель процесса представляется в виде графа (</a:t>
            </a:r>
            <a:r>
              <a:rPr lang="en-US" dirty="0" err="1" smtClean="0"/>
              <a:t>Alkis</a:t>
            </a:r>
            <a:r>
              <a:rPr lang="en-US" dirty="0" smtClean="0"/>
              <a:t> </a:t>
            </a:r>
            <a:r>
              <a:rPr lang="en-US" dirty="0" err="1" smtClean="0"/>
              <a:t>Simitsis</a:t>
            </a:r>
            <a:r>
              <a:rPr lang="ru-RU" dirty="0" smtClean="0"/>
              <a:t>)</a:t>
            </a:r>
          </a:p>
          <a:p>
            <a:endParaRPr lang="ru-RU" dirty="0" smtClean="0"/>
          </a:p>
          <a:p>
            <a:r>
              <a:rPr lang="ru-RU" dirty="0" smtClean="0"/>
              <a:t>В основе лежит преобразование графов</a:t>
            </a:r>
          </a:p>
          <a:p>
            <a:endParaRPr lang="ru-RU" dirty="0" smtClean="0"/>
          </a:p>
          <a:p>
            <a:r>
              <a:rPr lang="ru-RU" dirty="0" smtClean="0"/>
              <a:t>Проектирование </a:t>
            </a:r>
            <a:r>
              <a:rPr lang="en-US" dirty="0" smtClean="0"/>
              <a:t>ETL </a:t>
            </a:r>
            <a:r>
              <a:rPr lang="ru-RU" dirty="0" smtClean="0"/>
              <a:t>процесса на основе онтологий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/>
              <a:t>Онтология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 = &lt;X, R, F&gt;</a:t>
            </a:r>
            <a:r>
              <a:rPr lang="ru-RU" dirty="0"/>
              <a:t>, где</a:t>
            </a:r>
          </a:p>
          <a:p>
            <a:pPr lvl="1"/>
            <a:r>
              <a:rPr lang="ru-RU" dirty="0"/>
              <a:t>Х </a:t>
            </a:r>
            <a:r>
              <a:rPr lang="ru-RU" dirty="0" smtClean="0"/>
              <a:t>– поняти</a:t>
            </a:r>
            <a:r>
              <a:rPr lang="ru-RU" dirty="0"/>
              <a:t>я</a:t>
            </a:r>
            <a:r>
              <a:rPr lang="ru-RU" dirty="0" smtClean="0"/>
              <a:t> </a:t>
            </a:r>
            <a:r>
              <a:rPr lang="ru-RU" dirty="0"/>
              <a:t>предметной области</a:t>
            </a:r>
          </a:p>
          <a:p>
            <a:pPr lvl="1"/>
            <a:r>
              <a:rPr lang="en-US" dirty="0"/>
              <a:t>R </a:t>
            </a:r>
            <a:r>
              <a:rPr lang="en-US" dirty="0" smtClean="0"/>
              <a:t>–</a:t>
            </a:r>
            <a:r>
              <a:rPr lang="ru-RU" dirty="0" smtClean="0"/>
              <a:t> отношения </a:t>
            </a:r>
            <a:r>
              <a:rPr lang="ru-RU" dirty="0"/>
              <a:t>между понятиями</a:t>
            </a:r>
            <a:r>
              <a:rPr lang="en-US" dirty="0"/>
              <a:t> (</a:t>
            </a:r>
            <a:r>
              <a:rPr lang="en-US" dirty="0" err="1"/>
              <a:t>typeOf</a:t>
            </a:r>
            <a:r>
              <a:rPr lang="en-US" dirty="0"/>
              <a:t>, </a:t>
            </a:r>
            <a:r>
              <a:rPr lang="en-US" dirty="0" err="1"/>
              <a:t>partOf</a:t>
            </a:r>
            <a:r>
              <a:rPr lang="en-US" dirty="0"/>
              <a:t>, is-a)</a:t>
            </a:r>
            <a:endParaRPr lang="ru-RU" dirty="0"/>
          </a:p>
          <a:p>
            <a:pPr lvl="1"/>
            <a:r>
              <a:rPr lang="en-US" dirty="0"/>
              <a:t>F </a:t>
            </a:r>
            <a:r>
              <a:rPr lang="ru-RU" dirty="0" smtClean="0"/>
              <a:t>- функциональные интерпретации </a:t>
            </a:r>
            <a:r>
              <a:rPr lang="en-US" dirty="0" smtClean="0"/>
              <a:t>                 </a:t>
            </a:r>
            <a:r>
              <a:rPr lang="ru-RU" dirty="0"/>
              <a:t>(</a:t>
            </a:r>
            <a:r>
              <a:rPr lang="en-US" dirty="0" smtClean="0"/>
              <a:t>f</a:t>
            </a:r>
            <a:r>
              <a:rPr lang="ru-RU" dirty="0" smtClean="0"/>
              <a:t>1</a:t>
            </a:r>
            <a:r>
              <a:rPr lang="en-US" dirty="0" smtClean="0"/>
              <a:t>:string-</a:t>
            </a:r>
            <a:r>
              <a:rPr lang="en-US" dirty="0"/>
              <a:t>&gt;{1,0}, </a:t>
            </a:r>
            <a:r>
              <a:rPr lang="en-US" dirty="0" smtClean="0"/>
              <a:t>f</a:t>
            </a:r>
            <a:r>
              <a:rPr lang="ru-RU" dirty="0" smtClean="0"/>
              <a:t>2</a:t>
            </a:r>
            <a:r>
              <a:rPr lang="en-US" dirty="0" smtClean="0"/>
              <a:t>:range-</a:t>
            </a:r>
            <a:r>
              <a:rPr lang="en-US" dirty="0"/>
              <a:t>&gt;{</a:t>
            </a:r>
            <a:r>
              <a:rPr lang="en-US" dirty="0" smtClean="0"/>
              <a:t>1,0}</a:t>
            </a:r>
            <a:r>
              <a:rPr lang="ru-RU" dirty="0" smtClean="0"/>
              <a:t>, </a:t>
            </a:r>
            <a:r>
              <a:rPr lang="en-US" dirty="0" smtClean="0"/>
              <a:t>f3:regexp-&gt;{1,0}</a:t>
            </a:r>
            <a:r>
              <a:rPr lang="ru-RU" dirty="0" smtClean="0"/>
              <a:t>)</a:t>
            </a:r>
            <a:endParaRPr lang="en-US" dirty="0" smtClean="0"/>
          </a:p>
          <a:p>
            <a:pPr marL="342900" lvl="1" indent="-342900">
              <a:buFont typeface="Arial" pitchFamily="34" charset="0"/>
              <a:buChar char="•"/>
            </a:pPr>
            <a:endParaRPr lang="ru-RU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ru-RU" dirty="0" smtClean="0"/>
              <a:t>Стандарт </a:t>
            </a:r>
            <a:r>
              <a:rPr lang="en-US" dirty="0"/>
              <a:t>OWL </a:t>
            </a:r>
            <a:r>
              <a:rPr lang="en-US" dirty="0" smtClean="0"/>
              <a:t>2.0 (W3C)</a:t>
            </a:r>
          </a:p>
        </p:txBody>
      </p:sp>
    </p:spTree>
    <p:extLst>
      <p:ext uri="{BB962C8B-B14F-4D97-AF65-F5344CB8AC3E}">
        <p14:creationId xmlns:p14="http://schemas.microsoft.com/office/powerpoint/2010/main" val="319987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Описание модели</a:t>
            </a:r>
            <a:endParaRPr lang="ru-RU" sz="3600" b="1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642910" y="3500438"/>
            <a:ext cx="1224136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2"/>
                </a:solidFill>
              </a:rPr>
              <a:t>SrcNode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7236296" y="3501008"/>
            <a:ext cx="1224136" cy="5040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2"/>
                </a:solidFill>
              </a:rPr>
              <a:t>TrgNode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5364088" y="3501008"/>
            <a:ext cx="1351052" cy="504056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u="sng" dirty="0" smtClean="0">
                <a:solidFill>
                  <a:srgbClr val="FF0000"/>
                </a:solidFill>
              </a:rPr>
              <a:t>Operation</a:t>
            </a:r>
          </a:p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</a:t>
            </a:r>
            <a:r>
              <a:rPr lang="en-US" dirty="0" smtClean="0">
                <a:solidFill>
                  <a:srgbClr val="FF0000"/>
                </a:solidFill>
              </a:rPr>
              <a:t>FILTER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851920" y="3501008"/>
            <a:ext cx="1224136" cy="5040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2"/>
                </a:solidFill>
              </a:rPr>
              <a:t>IntmNode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2267744" y="3501008"/>
            <a:ext cx="1224136" cy="504056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u="sng" dirty="0" smtClean="0">
                <a:solidFill>
                  <a:srgbClr val="FF0000"/>
                </a:solidFill>
              </a:rPr>
              <a:t>Operation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50" name="Прямая со стрелкой 49"/>
          <p:cNvCxnSpPr>
            <a:stCxn id="43" idx="3"/>
            <a:endCxn id="49" idx="1"/>
          </p:cNvCxnSpPr>
          <p:nvPr/>
        </p:nvCxnSpPr>
        <p:spPr>
          <a:xfrm>
            <a:off x="1867046" y="3752466"/>
            <a:ext cx="400698" cy="570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stCxn id="49" idx="3"/>
            <a:endCxn id="48" idx="1"/>
          </p:cNvCxnSpPr>
          <p:nvPr/>
        </p:nvCxnSpPr>
        <p:spPr>
          <a:xfrm>
            <a:off x="3491880" y="3753036"/>
            <a:ext cx="360040" cy="1588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48" idx="3"/>
            <a:endCxn id="46" idx="1"/>
          </p:cNvCxnSpPr>
          <p:nvPr/>
        </p:nvCxnSpPr>
        <p:spPr>
          <a:xfrm>
            <a:off x="5076056" y="3753036"/>
            <a:ext cx="288032" cy="1588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46" idx="3"/>
            <a:endCxn id="45" idx="1"/>
          </p:cNvCxnSpPr>
          <p:nvPr/>
        </p:nvCxnSpPr>
        <p:spPr>
          <a:xfrm>
            <a:off x="6715140" y="3753036"/>
            <a:ext cx="521156" cy="1588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Содержимое 65"/>
          <p:cNvSpPr>
            <a:spLocks noGrp="1"/>
          </p:cNvSpPr>
          <p:nvPr>
            <p:ph idx="1"/>
          </p:nvPr>
        </p:nvSpPr>
        <p:spPr>
          <a:xfrm>
            <a:off x="611560" y="2492896"/>
            <a:ext cx="1296144" cy="432047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>
              <a:buNone/>
            </a:pPr>
            <a:r>
              <a:rPr lang="en-US" sz="1400" b="1" u="sng" dirty="0" err="1" smtClean="0">
                <a:solidFill>
                  <a:schemeClr val="tx2"/>
                </a:solidFill>
              </a:rPr>
              <a:t>OntNode</a:t>
            </a:r>
            <a:endParaRPr lang="en-US" sz="1400" b="1" u="sng" dirty="0" smtClean="0">
              <a:solidFill>
                <a:schemeClr val="tx2"/>
              </a:solidFill>
            </a:endParaRPr>
          </a:p>
        </p:txBody>
      </p:sp>
      <p:sp>
        <p:nvSpPr>
          <p:cNvPr id="67" name="Блок-схема: альтернативный процесс 66"/>
          <p:cNvSpPr/>
          <p:nvPr/>
        </p:nvSpPr>
        <p:spPr>
          <a:xfrm>
            <a:off x="3923928" y="2492896"/>
            <a:ext cx="1072710" cy="42805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u="sng" dirty="0" err="1" smtClean="0">
                <a:solidFill>
                  <a:schemeClr val="tx2"/>
                </a:solidFill>
              </a:rPr>
              <a:t>OntNode</a:t>
            </a:r>
            <a:endParaRPr lang="en-US" sz="1400" b="1" u="sng" dirty="0" smtClean="0">
              <a:solidFill>
                <a:schemeClr val="tx2"/>
              </a:solidFill>
            </a:endParaRPr>
          </a:p>
        </p:txBody>
      </p:sp>
      <p:sp>
        <p:nvSpPr>
          <p:cNvPr id="72" name="Блок-схема: альтернативный процесс 71"/>
          <p:cNvSpPr/>
          <p:nvPr/>
        </p:nvSpPr>
        <p:spPr>
          <a:xfrm>
            <a:off x="7308304" y="2492896"/>
            <a:ext cx="1072710" cy="42805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u="sng" dirty="0" err="1" smtClean="0">
                <a:solidFill>
                  <a:schemeClr val="tx2"/>
                </a:solidFill>
              </a:rPr>
              <a:t>OntNode</a:t>
            </a:r>
            <a:endParaRPr lang="en-US" sz="1400" b="1" u="sng" dirty="0" smtClean="0">
              <a:solidFill>
                <a:schemeClr val="tx2"/>
              </a:solidFill>
            </a:endParaRPr>
          </a:p>
        </p:txBody>
      </p:sp>
      <p:cxnSp>
        <p:nvCxnSpPr>
          <p:cNvPr id="73" name="Прямая со стрелкой 72"/>
          <p:cNvCxnSpPr>
            <a:stCxn id="43" idx="0"/>
            <a:endCxn id="66" idx="2"/>
          </p:cNvCxnSpPr>
          <p:nvPr/>
        </p:nvCxnSpPr>
        <p:spPr>
          <a:xfrm rot="5400000" flipH="1" flipV="1">
            <a:off x="969558" y="3210364"/>
            <a:ext cx="575495" cy="46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>
            <a:stCxn id="48" idx="0"/>
            <a:endCxn id="67" idx="2"/>
          </p:cNvCxnSpPr>
          <p:nvPr/>
        </p:nvCxnSpPr>
        <p:spPr>
          <a:xfrm rot="16200000" flipV="1">
            <a:off x="4172109" y="3209128"/>
            <a:ext cx="580054" cy="37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>
            <a:stCxn id="45" idx="0"/>
            <a:endCxn id="72" idx="2"/>
          </p:cNvCxnSpPr>
          <p:nvPr/>
        </p:nvCxnSpPr>
        <p:spPr>
          <a:xfrm rot="16200000" flipV="1">
            <a:off x="7556485" y="3209128"/>
            <a:ext cx="580054" cy="37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>
            <a:stCxn id="72" idx="1"/>
            <a:endCxn id="67" idx="3"/>
          </p:cNvCxnSpPr>
          <p:nvPr/>
        </p:nvCxnSpPr>
        <p:spPr>
          <a:xfrm rot="10800000">
            <a:off x="4996638" y="2706925"/>
            <a:ext cx="2311666" cy="1588"/>
          </a:xfrm>
          <a:prstGeom prst="straightConnector1">
            <a:avLst/>
          </a:prstGeom>
          <a:ln w="254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5796136" y="2348880"/>
            <a:ext cx="452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 smtClean="0">
                <a:solidFill>
                  <a:schemeClr val="tx2">
                    <a:lumMod val="75000"/>
                  </a:schemeClr>
                </a:solidFill>
              </a:rPr>
              <a:t>Is-a</a:t>
            </a:r>
            <a:endParaRPr lang="ru-RU" sz="1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07" name="Прямая со стрелкой 106"/>
          <p:cNvCxnSpPr>
            <a:stCxn id="67" idx="1"/>
            <a:endCxn id="66" idx="3"/>
          </p:cNvCxnSpPr>
          <p:nvPr/>
        </p:nvCxnSpPr>
        <p:spPr>
          <a:xfrm rot="10800000" flipV="1">
            <a:off x="1907704" y="2706924"/>
            <a:ext cx="2016224" cy="1995"/>
          </a:xfrm>
          <a:prstGeom prst="straightConnector1">
            <a:avLst/>
          </a:prstGeom>
          <a:ln w="254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2699792" y="2348880"/>
            <a:ext cx="452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 smtClean="0">
                <a:solidFill>
                  <a:schemeClr val="tx2">
                    <a:lumMod val="75000"/>
                  </a:schemeClr>
                </a:solidFill>
              </a:rPr>
              <a:t>Is-a</a:t>
            </a:r>
            <a:endParaRPr lang="ru-RU" sz="1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8" grpId="0" animBg="1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Описание</a:t>
            </a:r>
            <a:r>
              <a:rPr lang="ru-RU" b="1" dirty="0" smtClean="0"/>
              <a:t> </a:t>
            </a:r>
            <a:r>
              <a:rPr lang="ru-RU" sz="3600" b="1" dirty="0"/>
              <a:t>метода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Расширение </a:t>
            </a:r>
            <a:r>
              <a:rPr lang="ru-RU" dirty="0" err="1" smtClean="0"/>
              <a:t>графовой</a:t>
            </a:r>
            <a:r>
              <a:rPr lang="ru-RU" dirty="0" smtClean="0"/>
              <a:t> модели</a:t>
            </a:r>
            <a:endParaRPr lang="en-US" dirty="0" smtClean="0"/>
          </a:p>
          <a:p>
            <a:endParaRPr lang="ru-RU" dirty="0" smtClean="0"/>
          </a:p>
          <a:p>
            <a:r>
              <a:rPr lang="ru-RU" dirty="0" smtClean="0"/>
              <a:t>Усовершенствование операции </a:t>
            </a:r>
            <a:r>
              <a:rPr lang="en-US" dirty="0" smtClean="0"/>
              <a:t>Filter</a:t>
            </a:r>
            <a:endParaRPr lang="ru-RU" dirty="0" smtClean="0"/>
          </a:p>
          <a:p>
            <a:endParaRPr lang="en-US" dirty="0" smtClean="0"/>
          </a:p>
          <a:p>
            <a:r>
              <a:rPr lang="ru-RU" dirty="0" smtClean="0"/>
              <a:t>Отложенное изменение процесса</a:t>
            </a:r>
          </a:p>
          <a:p>
            <a:pPr lvl="1"/>
            <a:r>
              <a:rPr lang="ru-RU" dirty="0" smtClean="0"/>
              <a:t>Предложение внести изменение в процесс</a:t>
            </a:r>
          </a:p>
          <a:p>
            <a:pPr lvl="1"/>
            <a:r>
              <a:rPr lang="ru-RU" dirty="0" smtClean="0"/>
              <a:t>Предложение сгенерировать процесс заново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Модифицированный</a:t>
            </a:r>
            <a:r>
              <a:rPr lang="ru-RU" dirty="0"/>
              <a:t> </a:t>
            </a:r>
            <a:r>
              <a:rPr lang="en-US" b="1" dirty="0"/>
              <a:t>ETL-</a:t>
            </a:r>
            <a:r>
              <a:rPr lang="ru-RU" sz="4000" b="1" dirty="0"/>
              <a:t>сценарий</a:t>
            </a:r>
            <a:endParaRPr lang="ru-RU" dirty="0"/>
          </a:p>
        </p:txBody>
      </p:sp>
      <p:pic>
        <p:nvPicPr>
          <p:cNvPr id="1030" name="Picture 6" descr="D:\ETL Design\Presentation\presentation\TO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775" y="216412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ETL Design\Presentation\presentation\R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83" y="4725144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ETL Design\Presentation\presentation\SE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310" y="4466255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ETL Design\Presentation\presentation\TFI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4961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ETL Design\Presentation\presentation\FLT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280" y="4798784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218" y="1448854"/>
            <a:ext cx="25731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Файлы с данными</a:t>
            </a:r>
          </a:p>
          <a:p>
            <a:pPr algn="ctr"/>
            <a:r>
              <a:rPr lang="ru-RU" sz="2400" dirty="0" smtClean="0"/>
              <a:t>по температуре</a:t>
            </a:r>
            <a:endParaRPr lang="ru-RU" sz="24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2771800" y="3435801"/>
            <a:ext cx="390092" cy="11396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337072" y="5740159"/>
            <a:ext cx="17527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Отбор </a:t>
            </a:r>
          </a:p>
          <a:p>
            <a:pPr algn="ctr"/>
            <a:r>
              <a:rPr lang="ru-RU" sz="2400" dirty="0" smtClean="0"/>
              <a:t>параметров</a:t>
            </a:r>
            <a:endParaRPr lang="ru-RU" sz="2400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1619672" y="5269957"/>
            <a:ext cx="576064" cy="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706228" y="5527513"/>
            <a:ext cx="18315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Фильтрация </a:t>
            </a:r>
          </a:p>
          <a:p>
            <a:pPr algn="ctr"/>
            <a:r>
              <a:rPr lang="ru-RU" sz="2400" dirty="0" smtClean="0"/>
              <a:t>по региону</a:t>
            </a:r>
            <a:endParaRPr lang="ru-RU" sz="2400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539552" y="3842535"/>
            <a:ext cx="0" cy="7329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564505" y="1529667"/>
            <a:ext cx="1947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Загрузка в БД</a:t>
            </a:r>
            <a:endParaRPr lang="ru-RU" sz="24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16697" y="2344961"/>
            <a:ext cx="1296144" cy="129120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541310" y="4448949"/>
            <a:ext cx="1296144" cy="129120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2270280" y="4736241"/>
            <a:ext cx="1296144" cy="129120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6910303" y="2150075"/>
            <a:ext cx="1296144" cy="129120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pic>
        <p:nvPicPr>
          <p:cNvPr id="2050" name="Picture 2" descr="D:\ETL Design\Presentation\presentation\XL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320" y="1988841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3166892" y="1549971"/>
            <a:ext cx="1279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Корзина</a:t>
            </a:r>
            <a:endParaRPr lang="ru-RU" sz="2400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3166892" y="1991332"/>
            <a:ext cx="1296144" cy="129120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219411" y="4725144"/>
            <a:ext cx="1296144" cy="129120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cxnSp>
        <p:nvCxnSpPr>
          <p:cNvPr id="38" name="Прямая со стрелкой 37"/>
          <p:cNvCxnSpPr/>
          <p:nvPr/>
        </p:nvCxnSpPr>
        <p:spPr>
          <a:xfrm flipV="1">
            <a:off x="3707904" y="5269957"/>
            <a:ext cx="755132" cy="13842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10" descr="D:\ETL Design\Presentation\presentation\FLT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31" y="4308313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угольник 40"/>
          <p:cNvSpPr/>
          <p:nvPr/>
        </p:nvSpPr>
        <p:spPr>
          <a:xfrm>
            <a:off x="6871831" y="4272308"/>
            <a:ext cx="1296144" cy="129120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</p:txBody>
      </p:sp>
      <p:cxnSp>
        <p:nvCxnSpPr>
          <p:cNvPr id="43" name="Прямая со стрелкой 42"/>
          <p:cNvCxnSpPr/>
          <p:nvPr/>
        </p:nvCxnSpPr>
        <p:spPr>
          <a:xfrm flipV="1">
            <a:off x="7308304" y="3564162"/>
            <a:ext cx="173127" cy="55971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5940152" y="5075855"/>
            <a:ext cx="864096" cy="1869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2359981" y="6008548"/>
            <a:ext cx="11358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Фильтр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13031" y="6047844"/>
            <a:ext cx="11576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Отбор</a:t>
            </a:r>
          </a:p>
          <a:p>
            <a:pPr algn="ctr"/>
            <a:r>
              <a:rPr lang="ru-RU" sz="2400" dirty="0" smtClean="0"/>
              <a:t>файлов</a:t>
            </a:r>
            <a:endParaRPr lang="ru-RU" sz="2400" dirty="0"/>
          </a:p>
        </p:txBody>
      </p:sp>
      <p:pic>
        <p:nvPicPr>
          <p:cNvPr id="60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227" y="232604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920" y="4387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088" y="197505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11" descr="C:\Users\Andre\Downloads\pdi-ce-4.2.0-stable\data-integration\ui\images\SUC.png"/>
          <p:cNvPicPr>
            <a:picLocks noGrp="1" noChangeAspect="1" noChangeArrowheads="1"/>
          </p:cNvPicPr>
          <p:nvPr>
            <p:ph idx="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424" y="437244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454" y="431385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754" y="214388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11" descr="C:\Users\Andre\Downloads\pdi-ce-4.2.0-stable\data-integration\ui\images\SUC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020" y="43083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Прямая со стрелкой 74"/>
          <p:cNvCxnSpPr/>
          <p:nvPr/>
        </p:nvCxnSpPr>
        <p:spPr>
          <a:xfrm flipH="1" flipV="1">
            <a:off x="4567088" y="3208041"/>
            <a:ext cx="2304743" cy="100096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12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/>
              <a:t>Модифицированный</a:t>
            </a:r>
            <a:r>
              <a:rPr lang="ru-RU" dirty="0" smtClean="0"/>
              <a:t> </a:t>
            </a:r>
            <a:r>
              <a:rPr lang="en-US" sz="4000" b="1" dirty="0"/>
              <a:t>ETL-</a:t>
            </a:r>
            <a:r>
              <a:rPr lang="ru-RU" sz="3600" b="1" dirty="0"/>
              <a:t>сценарий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D:\ETL Design\Presentation\KettleTest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25489"/>
            <a:ext cx="8879930" cy="284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54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/>
              <a:t>Описание</a:t>
            </a:r>
            <a:r>
              <a:rPr lang="ru-RU" sz="3600" b="1" dirty="0" smtClean="0"/>
              <a:t> </a:t>
            </a:r>
            <a:r>
              <a:rPr lang="ru-RU" sz="4000" b="1" dirty="0"/>
              <a:t>особенностей</a:t>
            </a:r>
            <a:r>
              <a:rPr lang="ru-RU" sz="3600" b="1" dirty="0" smtClean="0"/>
              <a:t> </a:t>
            </a:r>
            <a:r>
              <a:rPr lang="ru-RU" sz="4000" b="1" dirty="0"/>
              <a:t>реализации</a:t>
            </a:r>
            <a:r>
              <a:rPr lang="ru-RU" sz="3600" b="1" dirty="0" smtClean="0"/>
              <a:t> </a:t>
            </a:r>
            <a:r>
              <a:rPr lang="ru-RU" sz="4000" b="1" dirty="0"/>
              <a:t>метода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Реализован в виде плагина к </a:t>
            </a:r>
            <a:r>
              <a:rPr lang="en-US" dirty="0" smtClean="0"/>
              <a:t>Kettle</a:t>
            </a:r>
          </a:p>
          <a:p>
            <a:pPr lvl="1"/>
            <a:r>
              <a:rPr lang="ru-RU" smtClean="0"/>
              <a:t>Осуществляет отображение модели </a:t>
            </a:r>
            <a:r>
              <a:rPr lang="ru-RU" dirty="0" smtClean="0"/>
              <a:t>данных на онтологию</a:t>
            </a:r>
          </a:p>
          <a:p>
            <a:pPr lvl="1"/>
            <a:r>
              <a:rPr lang="ru-RU" dirty="0" smtClean="0"/>
              <a:t>Создает </a:t>
            </a:r>
            <a:r>
              <a:rPr lang="ru-RU" dirty="0" err="1" smtClean="0"/>
              <a:t>графовую</a:t>
            </a:r>
            <a:r>
              <a:rPr lang="ru-RU" dirty="0" smtClean="0"/>
              <a:t> модель процесса</a:t>
            </a:r>
          </a:p>
          <a:p>
            <a:pPr lvl="1"/>
            <a:r>
              <a:rPr lang="ru-RU" dirty="0" smtClean="0"/>
              <a:t>Строит по модели процесса реальные трансформации в </a:t>
            </a:r>
            <a:r>
              <a:rPr lang="en-US" dirty="0" smtClean="0"/>
              <a:t>Kettle</a:t>
            </a:r>
            <a:endParaRPr lang="ru-RU" dirty="0" smtClean="0"/>
          </a:p>
          <a:p>
            <a:pPr lvl="1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Развитие</a:t>
            </a:r>
            <a:r>
              <a:rPr lang="ru-RU" dirty="0" smtClean="0"/>
              <a:t> </a:t>
            </a:r>
            <a:r>
              <a:rPr lang="en-US" sz="3600" b="1" dirty="0"/>
              <a:t>ETL</a:t>
            </a:r>
            <a:r>
              <a:rPr lang="ru-RU" sz="3600" b="1" dirty="0"/>
              <a:t>-процессов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8345128"/>
              </p:ext>
            </p:extLst>
          </p:nvPr>
        </p:nvGraphicFramePr>
        <p:xfrm>
          <a:off x="164974" y="1420014"/>
          <a:ext cx="8439474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1958754"/>
                <a:gridCol w="2016224"/>
                <a:gridCol w="266429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Пример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Анализ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err="1" smtClean="0"/>
                        <a:t>Кодир</a:t>
                      </a:r>
                      <a:r>
                        <a:rPr lang="ru-RU" sz="2800" dirty="0" smtClean="0"/>
                        <a:t>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Под</a:t>
                      </a:r>
                      <a:r>
                        <a:rPr lang="en-US" sz="2800" dirty="0" smtClean="0"/>
                        <a:t>.</a:t>
                      </a:r>
                      <a:r>
                        <a:rPr lang="ru-RU" sz="2800" dirty="0" smtClean="0"/>
                        <a:t>(2-4</a:t>
                      </a:r>
                      <a:r>
                        <a:rPr lang="ru-RU" sz="2800" baseline="0" dirty="0" smtClean="0"/>
                        <a:t> мес.</a:t>
                      </a:r>
                      <a:r>
                        <a:rPr lang="ru-RU" sz="2800" dirty="0" smtClean="0"/>
                        <a:t>)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Hardcode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 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ru-RU" sz="2800" baseline="0" dirty="0" smtClean="0"/>
                        <a:t>ч/д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24</a:t>
                      </a:r>
                      <a:r>
                        <a:rPr lang="ru-RU" sz="2800" baseline="0" dirty="0" smtClean="0"/>
                        <a:t> ч/д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4</a:t>
                      </a:r>
                      <a:r>
                        <a:rPr lang="ru-RU" sz="2800" dirty="0" smtClean="0"/>
                        <a:t> ч/д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hardcode + libs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1 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ru-RU" sz="2800" baseline="0" dirty="0" smtClean="0"/>
                        <a:t>ч/д</a:t>
                      </a:r>
                      <a:endParaRPr lang="ru-RU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17 ч/д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3-4</a:t>
                      </a:r>
                      <a:r>
                        <a:rPr lang="ru-RU" sz="2800" dirty="0" smtClean="0"/>
                        <a:t> ч/д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Kettle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1 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ru-RU" sz="2800" baseline="0" dirty="0" smtClean="0"/>
                        <a:t>ч/д</a:t>
                      </a:r>
                      <a:endParaRPr lang="ru-RU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2.5 ч/д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0.5-1</a:t>
                      </a:r>
                      <a:r>
                        <a:rPr lang="ru-RU" sz="2800" baseline="0" dirty="0" smtClean="0"/>
                        <a:t> ч/д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SETTL</a:t>
                      </a:r>
                      <a:endParaRPr lang="ru-RU" sz="2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3</a:t>
                      </a:r>
                      <a:r>
                        <a:rPr lang="ru-RU" sz="2800" dirty="0" smtClean="0"/>
                        <a:t>  ч/д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авто</a:t>
                      </a:r>
                      <a:endParaRPr lang="ru-RU" sz="2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~0</a:t>
                      </a:r>
                      <a:endParaRPr lang="ru-RU" sz="2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9552" y="1429583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5566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Заключение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ru-RU" dirty="0" smtClean="0"/>
              <a:t>Классифицированы структурные изменения в источниках данных</a:t>
            </a:r>
          </a:p>
          <a:p>
            <a:r>
              <a:rPr lang="ru-RU" dirty="0" smtClean="0"/>
              <a:t>Разработан метод диагностики структурных изменений в источниках данных</a:t>
            </a:r>
          </a:p>
          <a:p>
            <a:r>
              <a:rPr lang="ru-RU" dirty="0" smtClean="0"/>
              <a:t>Реализован алгоритм перестроения процесса </a:t>
            </a:r>
            <a:endParaRPr lang="en-US" dirty="0" smtClean="0"/>
          </a:p>
          <a:p>
            <a:r>
              <a:rPr lang="ru-RU" dirty="0" smtClean="0"/>
              <a:t>Решение уменьшает время разработки и поддержки процесса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19559</TotalTime>
  <Words>1188</Words>
  <Application>Microsoft Office PowerPoint</Application>
  <PresentationFormat>Экран (4:3)</PresentationFormat>
  <Paragraphs>185</Paragraphs>
  <Slides>16</Slides>
  <Notes>13</Notes>
  <HiddenSlides>2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Поддержка структурных изменений в процессах загрузки данных </vt:lpstr>
      <vt:lpstr>О предметной области</vt:lpstr>
      <vt:lpstr>Постановка задачи</vt:lpstr>
      <vt:lpstr>Классификация структурных изменения в источниках данных</vt:lpstr>
      <vt:lpstr>ETL-сценарий</vt:lpstr>
      <vt:lpstr>ETL-сценарий</vt:lpstr>
      <vt:lpstr>Чем плох классический сценарий ETL</vt:lpstr>
      <vt:lpstr>Описание модели</vt:lpstr>
      <vt:lpstr>Онтология</vt:lpstr>
      <vt:lpstr>Описание модели</vt:lpstr>
      <vt:lpstr>Описание метода</vt:lpstr>
      <vt:lpstr>Модифицированный ETL-сценарий</vt:lpstr>
      <vt:lpstr>Модифицированный ETL-сценарий</vt:lpstr>
      <vt:lpstr>Описание особенностей реализации метода</vt:lpstr>
      <vt:lpstr>Развитие ETL-процессов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и исследование методов обработки структурных изменений в источниках данных для ETL процесса</dc:title>
  <dc:creator>Andre</dc:creator>
  <cp:lastModifiedBy>Andre</cp:lastModifiedBy>
  <cp:revision>137</cp:revision>
  <dcterms:created xsi:type="dcterms:W3CDTF">2011-05-12T17:12:12Z</dcterms:created>
  <dcterms:modified xsi:type="dcterms:W3CDTF">2012-06-04T16:03:16Z</dcterms:modified>
</cp:coreProperties>
</file>