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70" r:id="rId3"/>
    <p:sldId id="271" r:id="rId4"/>
    <p:sldId id="272" r:id="rId5"/>
    <p:sldId id="273" r:id="rId6"/>
    <p:sldId id="278" r:id="rId7"/>
    <p:sldId id="277" r:id="rId8"/>
    <p:sldId id="275" r:id="rId9"/>
    <p:sldId id="274" r:id="rId10"/>
    <p:sldId id="280" r:id="rId11"/>
    <p:sldId id="279"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473" autoAdjust="0"/>
  </p:normalViewPr>
  <p:slideViewPr>
    <p:cSldViewPr>
      <p:cViewPr varScale="1">
        <p:scale>
          <a:sx n="110" d="100"/>
          <a:sy n="110" d="100"/>
        </p:scale>
        <p:origin x="-164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FBB497-6FC4-4764-B58A-1A6A91BB5884}" type="datetimeFigureOut">
              <a:rPr lang="ru-RU" smtClean="0"/>
              <a:t>06.06.2012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C515B6-5F54-4B03-A683-C7E89A656D69}" type="slidenum">
              <a:rPr lang="ru-RU" smtClean="0"/>
              <a:t>‹#›</a:t>
            </a:fld>
            <a:endParaRPr lang="ru-RU"/>
          </a:p>
        </p:txBody>
      </p:sp>
    </p:spTree>
    <p:extLst>
      <p:ext uri="{BB962C8B-B14F-4D97-AF65-F5344CB8AC3E}">
        <p14:creationId xmlns:p14="http://schemas.microsoft.com/office/powerpoint/2010/main" val="2358528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Здравствуйте, меня зовут </a:t>
            </a:r>
            <a:r>
              <a:rPr lang="ru-RU" dirty="0" err="1" smtClean="0"/>
              <a:t>Чуновкин</a:t>
            </a:r>
            <a:r>
              <a:rPr lang="ru-RU" dirty="0" smtClean="0"/>
              <a:t> Фёдор Дмитриевич. Мой научный руководитель - Бондарев Антон Владимирович, рецензент - Иванов Александр Николаевич. Темой моей дипломной работы является «Разработка среды для облачных вычислений».</a:t>
            </a:r>
            <a:endParaRPr lang="ru-RU" baseline="0"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1</a:t>
            </a:fld>
            <a:endParaRPr lang="ru-RU"/>
          </a:p>
        </p:txBody>
      </p:sp>
    </p:spTree>
    <p:extLst>
      <p:ext uri="{BB962C8B-B14F-4D97-AF65-F5344CB8AC3E}">
        <p14:creationId xmlns:p14="http://schemas.microsoft.com/office/powerpoint/2010/main" val="3673398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В современном мире человек повсеместно окружён вычислительными устройствами. Несмотря на неумолимый рост их мощностей, до сих пор существуют задачи, непосильные одиночным компьютерам. Поэтому их объединяют в сети для совместного решения задач. Огромные распределённые вычислительные платформы именуют собирательным модным словечком – «облачные системы», а вычисления, выполняемые в них, соответственно - «облачными вычислениями». К большой популярности таких распределённых платформ привели содержащийся в них огромный вычислительный потенциал и удобство для пользователя, который получает необходимые ему ресурсы по требованию, избавлен от необходимости разбираться в технических особенностях реализации и инфраструктуры используемых средств и платит исключительно за то, чем пользуется. Всё это послужило причиной активного развития данной отрасли информационных технологий.</a:t>
            </a:r>
            <a:endParaRPr lang="ru-RU" baseline="0"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2</a:t>
            </a:fld>
            <a:endParaRPr lang="ru-RU"/>
          </a:p>
        </p:txBody>
      </p:sp>
    </p:spTree>
    <p:extLst>
      <p:ext uri="{BB962C8B-B14F-4D97-AF65-F5344CB8AC3E}">
        <p14:creationId xmlns:p14="http://schemas.microsoft.com/office/powerpoint/2010/main" val="810776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На данный момент представлено несколько различных подходов к построению распределённых вычислений. Основными из них являются гигантские публичные облака, </a:t>
            </a:r>
            <a:r>
              <a:rPr lang="ru-RU" dirty="0" err="1" smtClean="0"/>
              <a:t>грид</a:t>
            </a:r>
            <a:r>
              <a:rPr lang="ru-RU" dirty="0" smtClean="0"/>
              <a:t>-платформы и специализированные средства для создания веб-сервисов. Каждый из подходов обладает как своими достоинствами, так не лишён и некоторых недостатков. Для публичных облаков – это закрытость их реализации, для </a:t>
            </a:r>
            <a:r>
              <a:rPr lang="ru-RU" dirty="0" err="1" smtClean="0"/>
              <a:t>грид</a:t>
            </a:r>
            <a:r>
              <a:rPr lang="ru-RU" dirty="0" smtClean="0"/>
              <a:t>-систем – отсутствие возможности организации ставшей популярной в последнее время сервис-ориентированной архитектуры, для сервисных систем – серьёзные ограничения на характер решаемых задач.</a:t>
            </a:r>
            <a:endParaRPr lang="ru-RU" dirty="0"/>
          </a:p>
        </p:txBody>
      </p:sp>
      <p:sp>
        <p:nvSpPr>
          <p:cNvPr id="4" name="Номер слайда 3"/>
          <p:cNvSpPr>
            <a:spLocks noGrp="1"/>
          </p:cNvSpPr>
          <p:nvPr>
            <p:ph type="sldNum" sz="quarter" idx="10"/>
          </p:nvPr>
        </p:nvSpPr>
        <p:spPr/>
        <p:txBody>
          <a:bodyPr/>
          <a:lstStyle/>
          <a:p>
            <a:fld id="{97C515B6-5F54-4B03-A683-C7E89A656D69}" type="slidenum">
              <a:rPr lang="ru-RU" smtClean="0"/>
              <a:t>3</a:t>
            </a:fld>
            <a:endParaRPr lang="ru-RU"/>
          </a:p>
        </p:txBody>
      </p:sp>
    </p:spTree>
    <p:extLst>
      <p:ext uri="{BB962C8B-B14F-4D97-AF65-F5344CB8AC3E}">
        <p14:creationId xmlns:p14="http://schemas.microsoft.com/office/powerpoint/2010/main" val="2242933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В летней школе 2009 года на </a:t>
            </a:r>
            <a:r>
              <a:rPr lang="ru-RU" dirty="0" err="1" smtClean="0"/>
              <a:t>МатМехе</a:t>
            </a:r>
            <a:r>
              <a:rPr lang="ru-RU" dirty="0" smtClean="0"/>
              <a:t> зародился проект </a:t>
            </a:r>
            <a:r>
              <a:rPr lang="ru-RU" dirty="0" err="1" smtClean="0"/>
              <a:t>Cloud</a:t>
            </a:r>
            <a:r>
              <a:rPr lang="ru-RU" dirty="0" smtClean="0"/>
              <a:t> </a:t>
            </a:r>
            <a:r>
              <a:rPr lang="ru-RU" dirty="0" err="1" smtClean="0"/>
              <a:t>Observer</a:t>
            </a:r>
            <a:r>
              <a:rPr lang="ru-RU" dirty="0" smtClean="0"/>
              <a:t> – совместная разработка студентов факультетов </a:t>
            </a:r>
            <a:r>
              <a:rPr lang="ru-RU" dirty="0" err="1" smtClean="0"/>
              <a:t>МатМеха</a:t>
            </a:r>
            <a:r>
              <a:rPr lang="ru-RU" dirty="0" smtClean="0"/>
              <a:t> и ПМ-ПУ. Было предложено создание средства для организации распределённых вычислений, которое взяло бы лучшее от имеющихся классов решений и предложило способы обхода их недостатков. Главными особенностями предложенного решения являются: кроссплатформенность, нацеленность на компьютеры обычных пользователей, а не на специализированное оборудование, возможности решения задач потоковой обработки данных, а также поддержка работы с произвольными протоколами передачи данных. Целью данной работы было воплощение в жизнь предложенных в проекте идей.</a:t>
            </a:r>
            <a:endParaRPr lang="ru-RU" baseline="0"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4</a:t>
            </a:fld>
            <a:endParaRPr lang="ru-RU"/>
          </a:p>
        </p:txBody>
      </p:sp>
    </p:spTree>
    <p:extLst>
      <p:ext uri="{BB962C8B-B14F-4D97-AF65-F5344CB8AC3E}">
        <p14:creationId xmlns:p14="http://schemas.microsoft.com/office/powerpoint/2010/main" val="2128642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baseline="0" dirty="0" smtClean="0"/>
              <a:t>Конкретно передо мной были поставлены задачи проектирования и реализации архитектуры кроссплатформенной децентрализованной распределённой среды, обеспечение возможностей для решения в ней задач потоковой обработки данных, работы по произвольным протоколам передачи данных и активного взаимодействия составляющих её компонент путём обмена произвольными </a:t>
            </a:r>
            <a:r>
              <a:rPr lang="ru-RU" baseline="0" dirty="0" err="1" smtClean="0"/>
              <a:t>сериализуемыми</a:t>
            </a:r>
            <a:r>
              <a:rPr lang="ru-RU" baseline="0" dirty="0" smtClean="0"/>
              <a:t> данными. Также в задачу входила разработка средств для удобного и быстрого развёртывания и поддержания работы такой вычислительной платформы.</a:t>
            </a:r>
            <a:endParaRPr lang="ru-RU" dirty="0"/>
          </a:p>
        </p:txBody>
      </p:sp>
      <p:sp>
        <p:nvSpPr>
          <p:cNvPr id="4" name="Номер слайда 3"/>
          <p:cNvSpPr>
            <a:spLocks noGrp="1"/>
          </p:cNvSpPr>
          <p:nvPr>
            <p:ph type="sldNum" sz="quarter" idx="10"/>
          </p:nvPr>
        </p:nvSpPr>
        <p:spPr/>
        <p:txBody>
          <a:bodyPr/>
          <a:lstStyle/>
          <a:p>
            <a:fld id="{97C515B6-5F54-4B03-A683-C7E89A656D69}" type="slidenum">
              <a:rPr lang="ru-RU" smtClean="0"/>
              <a:t>5</a:t>
            </a:fld>
            <a:endParaRPr lang="ru-RU"/>
          </a:p>
        </p:txBody>
      </p:sp>
    </p:spTree>
    <p:extLst>
      <p:ext uri="{BB962C8B-B14F-4D97-AF65-F5344CB8AC3E}">
        <p14:creationId xmlns:p14="http://schemas.microsoft.com/office/powerpoint/2010/main" val="922589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Рассмотрим основные принципы организации предложенного мною решения. Распределённая вычислительная среда представляет собой множество взаимодействующих друг с другом элементарных составляющих – узлов. Каждый узел потенциально является самодостаточным. Создание среды начинается с запуска одного узла, который сразу же способен к обслуживанию запросов от пользователей. Запуск следующего узла производится с указанием ему адреса первого, что приводит к образованию между ними служебного соединения. Подключение каждого последующего узла также производится с указанием адреса одного из уже имеющихся в среде узлов и образованием служебного соединения между ними. Каждый узел хранит в себе список известных ему «соседних» узлов, с которыми у него установлены служебные соединения. С течением времени, соседние узлы обмениваются этой информацией, что приводит к образованию всё большего числа служебных соединений и увеличению связности распределённой среды.</a:t>
            </a:r>
            <a:endParaRPr lang="ru-RU" dirty="0"/>
          </a:p>
        </p:txBody>
      </p:sp>
      <p:sp>
        <p:nvSpPr>
          <p:cNvPr id="4" name="Номер слайда 3"/>
          <p:cNvSpPr>
            <a:spLocks noGrp="1"/>
          </p:cNvSpPr>
          <p:nvPr>
            <p:ph type="sldNum" sz="quarter" idx="10"/>
          </p:nvPr>
        </p:nvSpPr>
        <p:spPr/>
        <p:txBody>
          <a:bodyPr/>
          <a:lstStyle/>
          <a:p>
            <a:fld id="{97C515B6-5F54-4B03-A683-C7E89A656D69}" type="slidenum">
              <a:rPr lang="ru-RU" smtClean="0"/>
              <a:t>6</a:t>
            </a:fld>
            <a:endParaRPr lang="ru-RU"/>
          </a:p>
        </p:txBody>
      </p:sp>
    </p:spTree>
    <p:extLst>
      <p:ext uri="{BB962C8B-B14F-4D97-AF65-F5344CB8AC3E}">
        <p14:creationId xmlns:p14="http://schemas.microsoft.com/office/powerpoint/2010/main" val="3375756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Далее рассмотрим архитектуру узла более подробно. Узел составлен из множества функциональных модулей. При запуске узла, ему предоставляется конфигурационный файл, описывающий общие настройки узла, и в частности – адрес узла, с которым будет установлено первое служебное соединение для подключения к распределённой среде. Конфигурационный файл также содержит перечень и конфигурацию сервисов – элементов, в которых реализуется полезный вычислительный функционал системы. Запросы на узел поступают через различные входные точки – транспорты. Сервисы и транспорты являются расширяемыми элементами системы, представленными динамически загружаемыми библиотеками. После принятия запроса через один из транспортов, специальный модуль балансировки нагрузки решает, пытаться ли обслуживать запрос на данном узле или сразу перенаправить его на один из узлов-соседей. Узел, принявший решений обслуживать запрос, формирует задание по его обслуживанию и направляет его в свой модуль планировщика заданий. Данный модуль отвечает за контроль потоков исполнения, в которых производится обслуживание заданий. Модуль содержит в себе очередь поступивших заданий и пул потоков, обеспечивающий ограничение количества одновременно исполняемых заданий и уменьшающий вероятность перегрузки узла. Получив поток исполнения, задание перемещается в модуль обхода сервисов. В данном модуле происходит непосредственно процесс обслуживания запроса. Запрос последовательно проходит по отсортированному списку сервисов, запущенных на узле. Каждый сервис опрашивается на предмет того, что он может сделать с данным запросом: обслужить запрос полностью, сопутствовать обслуживанию запроса или отвергнуть запрос, как неподходящий. Процесс прохода по списку сервисов продолжается до полного обслуживания запроса или перенаправления на другой узел. Таким образом, предложенная архитектура способствует формированию, так называемых, «каскадов сервисов», в которых множество сервисов совместно способствуют обслуживанию запроса. Объединение сервисов в узлы позволяет существенно сократить накладные расходы на передачу данных между ними путём использования общей памяти. Это особенно важно при обслуживании задач потоковой обработки данных.</a:t>
            </a:r>
            <a:endParaRPr lang="ru-RU" baseline="0"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7</a:t>
            </a:fld>
            <a:endParaRPr lang="ru-RU"/>
          </a:p>
        </p:txBody>
      </p:sp>
    </p:spTree>
    <p:extLst>
      <p:ext uri="{BB962C8B-B14F-4D97-AF65-F5344CB8AC3E}">
        <p14:creationId xmlns:p14="http://schemas.microsoft.com/office/powerpoint/2010/main" val="788717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Отдельного внимания заслуживает концепция транспортных каналов и транспортов, обеспечивающая возможности по работе с произвольными протоколами передачи данных. Транспорт является средством для преобразования запроса, сделанного по некоторому конкретному протоколу, в структуру транспортного канала и обратно. Транспортный канал представляет собой пару непрерывных потоков данных (от пользователя к исполнителю и обратно) и коллекцию произвольных </a:t>
            </a:r>
            <a:r>
              <a:rPr lang="ru-RU" dirty="0" err="1" smtClean="0"/>
              <a:t>сериализуемых</a:t>
            </a:r>
            <a:r>
              <a:rPr lang="ru-RU" dirty="0" smtClean="0"/>
              <a:t> «общих данных», обеспечивающих возможности активного взаимодействия между сервисами. Оба потока буферизируются, предоставляя произвольный доступ к содержащимся в них данным. В качестве наиболее примитивного примера конкретного транспорта можно привести TCP-сокеты.</a:t>
            </a:r>
            <a:endParaRPr lang="ru-RU"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8</a:t>
            </a:fld>
            <a:endParaRPr lang="ru-RU"/>
          </a:p>
        </p:txBody>
      </p:sp>
    </p:spTree>
    <p:extLst>
      <p:ext uri="{BB962C8B-B14F-4D97-AF65-F5344CB8AC3E}">
        <p14:creationId xmlns:p14="http://schemas.microsoft.com/office/powerpoint/2010/main" val="2507077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Для развёртывания и поддержания работы узлов системы был написан специальный скрипт. Он позволяет произвести сборку узла системы и всех необходимых для неё библиотек. Также скрипт позволяет задействовать «режим поддержки», который следит за работой узла и выполняет автоматическое обновление до последней версии, доступной в системе контроля версий.</a:t>
            </a:r>
            <a:endParaRPr lang="ru-RU" dirty="0"/>
          </a:p>
        </p:txBody>
      </p:sp>
      <p:sp>
        <p:nvSpPr>
          <p:cNvPr id="4" name="Номер слайда 3"/>
          <p:cNvSpPr>
            <a:spLocks noGrp="1"/>
          </p:cNvSpPr>
          <p:nvPr>
            <p:ph type="sldNum" sz="quarter" idx="10"/>
          </p:nvPr>
        </p:nvSpPr>
        <p:spPr/>
        <p:txBody>
          <a:bodyPr/>
          <a:lstStyle/>
          <a:p>
            <a:fld id="{97C515B6-5F54-4B03-A683-C7E89A656D69}" type="slidenum">
              <a:rPr lang="ru-RU" smtClean="0"/>
              <a:t>9</a:t>
            </a:fld>
            <a:endParaRPr lang="ru-RU"/>
          </a:p>
        </p:txBody>
      </p:sp>
    </p:spTree>
    <p:extLst>
      <p:ext uri="{BB962C8B-B14F-4D97-AF65-F5344CB8AC3E}">
        <p14:creationId xmlns:p14="http://schemas.microsoft.com/office/powerpoint/2010/main" val="2667037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После выполнения всех поставленных передо мною задач стала возможной демонстрация работы распределённой системы. Был реализован набор демонстрационных сервисов, позволивший продемонстрировать работу системы в качестве веб-сервера, системы учёта пользователей и предоставления им функций файлового хранилища, веб-сервиса обработки изображений, а также распределённого сервиса организации видеоконференций. По ссылке на слайде представлен работающий на серверах факультета ПМ-ПУ экземпляр созданной мною системы. Также вы можете видеть пример работы сервиса видеоконференций. Два демонстрационных робота, генерирующие аудио/видео-потоки, непрерывно вещают их на протяжении 1065 часов, что составляет примерно полтора месяца.</a:t>
            </a:r>
            <a:endParaRPr lang="ru-RU" baseline="0" dirty="0" smtClean="0"/>
          </a:p>
        </p:txBody>
      </p:sp>
      <p:sp>
        <p:nvSpPr>
          <p:cNvPr id="4" name="Номер слайда 3"/>
          <p:cNvSpPr>
            <a:spLocks noGrp="1"/>
          </p:cNvSpPr>
          <p:nvPr>
            <p:ph type="sldNum" sz="quarter" idx="10"/>
          </p:nvPr>
        </p:nvSpPr>
        <p:spPr/>
        <p:txBody>
          <a:bodyPr/>
          <a:lstStyle/>
          <a:p>
            <a:fld id="{97C515B6-5F54-4B03-A683-C7E89A656D69}" type="slidenum">
              <a:rPr lang="ru-RU" smtClean="0"/>
              <a:t>10</a:t>
            </a:fld>
            <a:endParaRPr lang="ru-RU"/>
          </a:p>
        </p:txBody>
      </p:sp>
    </p:spTree>
    <p:extLst>
      <p:ext uri="{BB962C8B-B14F-4D97-AF65-F5344CB8AC3E}">
        <p14:creationId xmlns:p14="http://schemas.microsoft.com/office/powerpoint/2010/main" val="1723218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Итак, в рамках данной дипломной работы были получены следующие результаты. Была спроектирована и реализована архитектура кроссплатформенной децентрализованной сервис-ориентированной распределённой вычислительной среды. Поддержана и продемонстрирована на примере обработки «живых» мультимедийных потоков возможность решений в системе задач потоковой обработки данных. С помощью концепции транспортов и транспортных каналов поддержана возможность работы с произвольными протоколами передачи данных. Продемонстрированы сервисы, работающие по протоколам TCP и HTTP. Спроектирована и реализована система активного взаимодействия сервисов посредством передачи произвольных </a:t>
            </a:r>
            <a:r>
              <a:rPr lang="ru-RU" dirty="0" err="1" smtClean="0"/>
              <a:t>сериализуемых</a:t>
            </a:r>
            <a:r>
              <a:rPr lang="ru-RU" dirty="0" smtClean="0"/>
              <a:t> данных. Также разработано средство для удобного развёртывания узлов системы и поддержания их работы. В завершении, продемонстрирована работа в качестве веб-сервера, системы учёта пользователей и предоставления им функций файлового хранилища, веб-сервиса обработки изображений, а также распределённого сервиса организации видеоконференций.</a:t>
            </a:r>
            <a:endParaRPr lang="ru-RU" dirty="0"/>
          </a:p>
        </p:txBody>
      </p:sp>
      <p:sp>
        <p:nvSpPr>
          <p:cNvPr id="4" name="Номер слайда 3"/>
          <p:cNvSpPr>
            <a:spLocks noGrp="1"/>
          </p:cNvSpPr>
          <p:nvPr>
            <p:ph type="sldNum" sz="quarter" idx="10"/>
          </p:nvPr>
        </p:nvSpPr>
        <p:spPr/>
        <p:txBody>
          <a:bodyPr/>
          <a:lstStyle/>
          <a:p>
            <a:fld id="{97C515B6-5F54-4B03-A683-C7E89A656D69}" type="slidenum">
              <a:rPr lang="ru-RU" smtClean="0"/>
              <a:t>11</a:t>
            </a:fld>
            <a:endParaRPr lang="ru-RU"/>
          </a:p>
        </p:txBody>
      </p:sp>
    </p:spTree>
    <p:extLst>
      <p:ext uri="{BB962C8B-B14F-4D97-AF65-F5344CB8AC3E}">
        <p14:creationId xmlns:p14="http://schemas.microsoft.com/office/powerpoint/2010/main" val="4025855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B23FA03D-F4BE-424E-BC4C-573C5D9C01BF}" type="datetimeFigureOut">
              <a:rPr lang="ru-RU" smtClean="0"/>
              <a:t>06.06.2012</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29D7F111-5E27-43AB-A9DF-91B2B49124D0}" type="slidenum">
              <a:rPr lang="ru-RU" smtClean="0"/>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B23FA03D-F4BE-424E-BC4C-573C5D9C01BF}" type="datetimeFigureOut">
              <a:rPr lang="ru-RU" smtClean="0"/>
              <a:t>06.06.2012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D7F111-5E27-43AB-A9DF-91B2B49124D0}" type="slidenum">
              <a:rPr lang="ru-RU" smtClean="0"/>
              <a:t>‹#›</a:t>
            </a:fld>
            <a:endParaRPr lang="ru-RU"/>
          </a:p>
        </p:txBody>
      </p:sp>
      <p:sp>
        <p:nvSpPr>
          <p:cNvPr id="8" name="Объект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B23FA03D-F4BE-424E-BC4C-573C5D9C01BF}" type="datetimeFigureOut">
              <a:rPr lang="ru-RU" smtClean="0"/>
              <a:t>06.06.2012</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29D7F111-5E27-43AB-A9DF-91B2B49124D0}" type="slidenum">
              <a:rPr lang="ru-RU" smtClean="0"/>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23FA03D-F4BE-424E-BC4C-573C5D9C01BF}" type="datetimeFigureOut">
              <a:rPr lang="ru-RU" smtClean="0"/>
              <a:t>06.06.2012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D7F111-5E27-43AB-A9DF-91B2B49124D0}" type="slidenum">
              <a:rPr lang="ru-RU" smtClean="0"/>
              <a:t>‹#›</a:t>
            </a:fld>
            <a:endParaRPr lang="ru-RU"/>
          </a:p>
        </p:txBody>
      </p:sp>
      <p:sp>
        <p:nvSpPr>
          <p:cNvPr id="9" name="Объект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B23FA03D-F4BE-424E-BC4C-573C5D9C01BF}" type="datetimeFigureOut">
              <a:rPr lang="ru-RU" smtClean="0"/>
              <a:t>06.06.2012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9D7F111-5E27-43AB-A9DF-91B2B49124D0}" type="slidenum">
              <a:rPr lang="ru-RU" smtClean="0"/>
              <a:t>‹#›</a:t>
            </a:fld>
            <a:endParaRPr lang="ru-RU"/>
          </a:p>
        </p:txBody>
      </p:sp>
      <p:sp>
        <p:nvSpPr>
          <p:cNvPr id="11" name="Объект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23FA03D-F4BE-424E-BC4C-573C5D9C01BF}" type="datetimeFigureOut">
              <a:rPr lang="ru-RU" smtClean="0"/>
              <a:t>06.06.2012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9D7F111-5E27-43AB-A9DF-91B2B49124D0}" type="slidenum">
              <a:rPr lang="ru-RU" smtClean="0"/>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23FA03D-F4BE-424E-BC4C-573C5D9C01BF}" type="datetimeFigureOut">
              <a:rPr lang="ru-RU" smtClean="0"/>
              <a:t>06.06.2012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9D7F111-5E27-43AB-A9DF-91B2B49124D0}" type="slidenum">
              <a:rPr lang="ru-RU" smtClean="0"/>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23FA03D-F4BE-424E-BC4C-573C5D9C01BF}" type="datetimeFigureOut">
              <a:rPr lang="ru-RU" smtClean="0"/>
              <a:t>06.06.2012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D7F111-5E27-43AB-A9DF-91B2B49124D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Объект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23FA03D-F4BE-424E-BC4C-573C5D9C01BF}" type="datetimeFigureOut">
              <a:rPr lang="ru-RU" smtClean="0"/>
              <a:t>06.06.2012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D7F111-5E27-43AB-A9DF-91B2B49124D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23FA03D-F4BE-424E-BC4C-573C5D9C01BF}" type="datetimeFigureOut">
              <a:rPr lang="ru-RU" smtClean="0"/>
              <a:t>06.06.2012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D7F111-5E27-43AB-A9DF-91B2B49124D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23FA03D-F4BE-424E-BC4C-573C5D9C01BF}" type="datetimeFigureOut">
              <a:rPr lang="ru-RU" smtClean="0"/>
              <a:t>06.06.2012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D7F111-5E27-43AB-A9DF-91B2B49124D0}" type="slidenum">
              <a:rPr lang="ru-RU" smtClean="0"/>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B23FA03D-F4BE-424E-BC4C-573C5D9C01BF}" type="datetimeFigureOut">
              <a:rPr lang="ru-RU" smtClean="0"/>
              <a:t>06.06.2012</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29D7F111-5E27-43AB-A9DF-91B2B49124D0}" type="slidenum">
              <a:rPr lang="ru-RU" smtClean="0"/>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ant.apmath.spbu.ru:4773/"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Разработка среды для облачных вычислений</a:t>
            </a:r>
            <a:endParaRPr lang="ru-RU" dirty="0"/>
          </a:p>
        </p:txBody>
      </p:sp>
      <p:sp>
        <p:nvSpPr>
          <p:cNvPr id="3" name="Подзаголовок 2"/>
          <p:cNvSpPr>
            <a:spLocks noGrp="1"/>
          </p:cNvSpPr>
          <p:nvPr>
            <p:ph type="subTitle" idx="1"/>
          </p:nvPr>
        </p:nvSpPr>
        <p:spPr/>
        <p:txBody>
          <a:bodyPr>
            <a:normAutofit fontScale="70000" lnSpcReduction="20000"/>
          </a:bodyPr>
          <a:lstStyle/>
          <a:p>
            <a:r>
              <a:rPr lang="ru-RU" dirty="0" smtClean="0"/>
              <a:t>Дипломная работа студента </a:t>
            </a:r>
            <a:r>
              <a:rPr lang="en-US" dirty="0" smtClean="0"/>
              <a:t>5</a:t>
            </a:r>
            <a:r>
              <a:rPr lang="ru-RU" dirty="0" smtClean="0"/>
              <a:t>45 группы</a:t>
            </a:r>
          </a:p>
          <a:p>
            <a:r>
              <a:rPr lang="ru-RU" dirty="0" err="1" smtClean="0"/>
              <a:t>Чуновкина</a:t>
            </a:r>
            <a:r>
              <a:rPr lang="ru-RU" dirty="0" smtClean="0"/>
              <a:t> Фёдора Дмитриевича</a:t>
            </a:r>
            <a:endParaRPr lang="ru-RU" dirty="0"/>
          </a:p>
        </p:txBody>
      </p:sp>
      <p:sp>
        <p:nvSpPr>
          <p:cNvPr id="4" name="TextBox 3"/>
          <p:cNvSpPr txBox="1"/>
          <p:nvPr/>
        </p:nvSpPr>
        <p:spPr>
          <a:xfrm>
            <a:off x="3923928" y="5795972"/>
            <a:ext cx="4320480" cy="646331"/>
          </a:xfrm>
          <a:prstGeom prst="rect">
            <a:avLst/>
          </a:prstGeom>
          <a:noFill/>
        </p:spPr>
        <p:txBody>
          <a:bodyPr wrap="square" rtlCol="0">
            <a:spAutoFit/>
          </a:bodyPr>
          <a:lstStyle/>
          <a:p>
            <a:pPr algn="r"/>
            <a:r>
              <a:rPr lang="ru-RU" dirty="0" smtClean="0"/>
              <a:t>Научный руководитель: Бондарев А.В.</a:t>
            </a:r>
          </a:p>
          <a:p>
            <a:pPr algn="r"/>
            <a:r>
              <a:rPr lang="ru-RU" dirty="0" smtClean="0"/>
              <a:t>Рецензент:</a:t>
            </a:r>
            <a:r>
              <a:rPr lang="en-US" dirty="0" smtClean="0"/>
              <a:t> </a:t>
            </a:r>
            <a:r>
              <a:rPr lang="ru-RU" dirty="0" smtClean="0"/>
              <a:t>к.ф.-м.н., доцент Иванов А.Н.</a:t>
            </a:r>
          </a:p>
        </p:txBody>
      </p:sp>
      <p:sp>
        <p:nvSpPr>
          <p:cNvPr id="5" name="TextBox 4"/>
          <p:cNvSpPr txBox="1"/>
          <p:nvPr/>
        </p:nvSpPr>
        <p:spPr>
          <a:xfrm>
            <a:off x="974679" y="188640"/>
            <a:ext cx="7557761" cy="923330"/>
          </a:xfrm>
          <a:prstGeom prst="rect">
            <a:avLst/>
          </a:prstGeom>
          <a:noFill/>
        </p:spPr>
        <p:txBody>
          <a:bodyPr wrap="square" rtlCol="0">
            <a:spAutoFit/>
          </a:bodyPr>
          <a:lstStyle/>
          <a:p>
            <a:pPr algn="ctr"/>
            <a:r>
              <a:rPr lang="ru-RU" b="1" dirty="0" smtClean="0"/>
              <a:t>Санкт-Петербургский Государственный Университет</a:t>
            </a:r>
          </a:p>
          <a:p>
            <a:pPr algn="ctr"/>
            <a:r>
              <a:rPr lang="ru-RU" b="1" dirty="0" smtClean="0"/>
              <a:t>Математико-механический факультет</a:t>
            </a:r>
          </a:p>
          <a:p>
            <a:pPr algn="ctr"/>
            <a:r>
              <a:rPr lang="ru-RU" dirty="0" smtClean="0"/>
              <a:t>Кафедра системного программирования</a:t>
            </a:r>
          </a:p>
        </p:txBody>
      </p:sp>
      <p:sp>
        <p:nvSpPr>
          <p:cNvPr id="6" name="TextBox 5"/>
          <p:cNvSpPr txBox="1"/>
          <p:nvPr/>
        </p:nvSpPr>
        <p:spPr>
          <a:xfrm>
            <a:off x="3851920" y="6381328"/>
            <a:ext cx="1457129" cy="523220"/>
          </a:xfrm>
          <a:prstGeom prst="rect">
            <a:avLst/>
          </a:prstGeom>
          <a:noFill/>
        </p:spPr>
        <p:txBody>
          <a:bodyPr wrap="none" rtlCol="0">
            <a:spAutoFit/>
          </a:bodyPr>
          <a:lstStyle/>
          <a:p>
            <a:pPr algn="ctr"/>
            <a:r>
              <a:rPr lang="ru-RU" sz="1400" dirty="0" smtClean="0"/>
              <a:t>Санкт-Петербург</a:t>
            </a:r>
          </a:p>
          <a:p>
            <a:pPr algn="ctr"/>
            <a:r>
              <a:rPr lang="ru-RU" sz="1400" dirty="0" smtClean="0"/>
              <a:t>2012</a:t>
            </a:r>
            <a:endParaRPr lang="ru-RU" sz="1400" dirty="0"/>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5292" y="1632219"/>
            <a:ext cx="5113417" cy="1197853"/>
          </a:xfrm>
          <a:prstGeom prst="rect">
            <a:avLst/>
          </a:prstGeom>
        </p:spPr>
      </p:pic>
    </p:spTree>
    <p:extLst>
      <p:ext uri="{BB962C8B-B14F-4D97-AF65-F5344CB8AC3E}">
        <p14:creationId xmlns:p14="http://schemas.microsoft.com/office/powerpoint/2010/main" val="25739384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Облачные вычисления</a:t>
            </a:r>
            <a:endParaRPr lang="ru-RU" dirty="0"/>
          </a:p>
        </p:txBody>
      </p:sp>
      <p:sp>
        <p:nvSpPr>
          <p:cNvPr id="3" name="Объект 2"/>
          <p:cNvSpPr>
            <a:spLocks noGrp="1"/>
          </p:cNvSpPr>
          <p:nvPr>
            <p:ph sz="quarter" idx="1"/>
          </p:nvPr>
        </p:nvSpPr>
        <p:spPr/>
        <p:txBody>
          <a:bodyPr/>
          <a:lstStyle/>
          <a:p>
            <a:endParaRPr lang="ru-RU" dirty="0" smtClean="0"/>
          </a:p>
          <a:p>
            <a:r>
              <a:rPr lang="ru-RU" dirty="0" smtClean="0"/>
              <a:t>Огромные распределённые вычислительные платформы</a:t>
            </a:r>
          </a:p>
          <a:p>
            <a:pPr marL="0" indent="0">
              <a:buNone/>
            </a:pPr>
            <a:endParaRPr lang="ru-RU" dirty="0" smtClean="0"/>
          </a:p>
          <a:p>
            <a:r>
              <a:rPr lang="ru-RU" dirty="0" smtClean="0"/>
              <a:t>Особенности:</a:t>
            </a:r>
          </a:p>
          <a:p>
            <a:pPr lvl="1"/>
            <a:r>
              <a:rPr lang="ru-RU" dirty="0"/>
              <a:t>Огромные запасы вычислительных мощностей</a:t>
            </a:r>
          </a:p>
          <a:p>
            <a:pPr lvl="1"/>
            <a:r>
              <a:rPr lang="ru-RU" dirty="0" smtClean="0"/>
              <a:t>Гибкость </a:t>
            </a:r>
            <a:r>
              <a:rPr lang="ru-RU" dirty="0"/>
              <a:t>и </a:t>
            </a:r>
            <a:r>
              <a:rPr lang="ru-RU" dirty="0" smtClean="0"/>
              <a:t>масштабируемость</a:t>
            </a:r>
          </a:p>
          <a:p>
            <a:pPr lvl="1"/>
            <a:r>
              <a:rPr lang="ru-RU" dirty="0" smtClean="0"/>
              <a:t>Инфраструктура скрыта от пользователей</a:t>
            </a:r>
          </a:p>
          <a:p>
            <a:pPr lvl="1"/>
            <a:r>
              <a:rPr lang="ru-RU" dirty="0" smtClean="0"/>
              <a:t>Нет переплаты за неиспользуемые ресурсы</a:t>
            </a:r>
          </a:p>
          <a:p>
            <a:pPr marL="0" indent="0">
              <a:buNone/>
            </a:pPr>
            <a:endParaRPr lang="ru-RU" dirty="0" smtClean="0"/>
          </a:p>
          <a:p>
            <a:r>
              <a:rPr lang="ru-RU" dirty="0"/>
              <a:t>Активно развивающаяся отрасль </a:t>
            </a:r>
            <a:r>
              <a:rPr lang="ru-RU" dirty="0" smtClean="0"/>
              <a:t>ИТ</a:t>
            </a:r>
            <a:endParaRPr lang="ru-RU" dirty="0"/>
          </a:p>
          <a:p>
            <a:pPr lvl="1"/>
            <a:endParaRPr lang="ru-RU" dirty="0" smtClean="0"/>
          </a:p>
        </p:txBody>
      </p:sp>
    </p:spTree>
    <p:extLst>
      <p:ext uri="{BB962C8B-B14F-4D97-AF65-F5344CB8AC3E}">
        <p14:creationId xmlns:p14="http://schemas.microsoft.com/office/powerpoint/2010/main" val="4684195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Существующие решения</a:t>
            </a:r>
            <a:endParaRPr lang="ru-RU" dirty="0"/>
          </a:p>
        </p:txBody>
      </p:sp>
      <p:sp>
        <p:nvSpPr>
          <p:cNvPr id="3" name="Объект 2"/>
          <p:cNvSpPr>
            <a:spLocks noGrp="1"/>
          </p:cNvSpPr>
          <p:nvPr>
            <p:ph sz="quarter" idx="1"/>
          </p:nvPr>
        </p:nvSpPr>
        <p:spPr/>
        <p:txBody>
          <a:bodyPr>
            <a:normAutofit lnSpcReduction="10000"/>
          </a:bodyPr>
          <a:lstStyle/>
          <a:p>
            <a:r>
              <a:rPr lang="en-US" dirty="0"/>
              <a:t>Amazon EC2 /</a:t>
            </a:r>
            <a:r>
              <a:rPr lang="ru-RU" dirty="0"/>
              <a:t> </a:t>
            </a:r>
            <a:r>
              <a:rPr lang="en-US" dirty="0"/>
              <a:t>Windows Azure /</a:t>
            </a:r>
            <a:r>
              <a:rPr lang="ru-RU" dirty="0"/>
              <a:t> </a:t>
            </a:r>
            <a:r>
              <a:rPr lang="en-US" dirty="0"/>
              <a:t>Google App Engine</a:t>
            </a:r>
            <a:endParaRPr lang="ru-RU" dirty="0"/>
          </a:p>
          <a:p>
            <a:pPr lvl="1"/>
            <a:r>
              <a:rPr lang="ru-RU" dirty="0" smtClean="0"/>
              <a:t>Низкоуровневое </a:t>
            </a:r>
            <a:r>
              <a:rPr lang="ru-RU" dirty="0"/>
              <a:t>ПО</a:t>
            </a:r>
          </a:p>
          <a:p>
            <a:pPr lvl="1"/>
            <a:r>
              <a:rPr lang="ru-RU" dirty="0"/>
              <a:t>Использование аппаратных особенностей</a:t>
            </a:r>
          </a:p>
          <a:p>
            <a:pPr lvl="1"/>
            <a:r>
              <a:rPr lang="ru-RU" dirty="0" smtClean="0"/>
              <a:t>Жёсткий контроль </a:t>
            </a:r>
            <a:r>
              <a:rPr lang="ru-RU" dirty="0"/>
              <a:t>за инфраструктурой</a:t>
            </a:r>
          </a:p>
          <a:p>
            <a:r>
              <a:rPr lang="en-US" dirty="0" smtClean="0"/>
              <a:t>UNICORE </a:t>
            </a:r>
            <a:r>
              <a:rPr lang="en-US" dirty="0"/>
              <a:t>/</a:t>
            </a:r>
            <a:r>
              <a:rPr lang="ru-RU" dirty="0"/>
              <a:t> </a:t>
            </a:r>
            <a:r>
              <a:rPr lang="en-US" dirty="0"/>
              <a:t>Globus</a:t>
            </a:r>
          </a:p>
          <a:p>
            <a:pPr lvl="1"/>
            <a:r>
              <a:rPr lang="ru-RU" dirty="0"/>
              <a:t>Объединённая защищённая среда</a:t>
            </a:r>
          </a:p>
          <a:p>
            <a:pPr lvl="1"/>
            <a:r>
              <a:rPr lang="ru-RU" dirty="0"/>
              <a:t>Выполнение пакетных команд</a:t>
            </a:r>
            <a:endParaRPr lang="en-US" dirty="0"/>
          </a:p>
          <a:p>
            <a:pPr lvl="1"/>
            <a:r>
              <a:rPr lang="ru-RU" dirty="0"/>
              <a:t>Нет </a:t>
            </a:r>
            <a:r>
              <a:rPr lang="ru-RU" dirty="0" smtClean="0"/>
              <a:t>возможностей </a:t>
            </a:r>
            <a:r>
              <a:rPr lang="ru-RU" dirty="0"/>
              <a:t>для создания </a:t>
            </a:r>
            <a:r>
              <a:rPr lang="ru-RU" dirty="0" smtClean="0"/>
              <a:t>сервисов</a:t>
            </a:r>
            <a:endParaRPr lang="en-US" dirty="0"/>
          </a:p>
          <a:p>
            <a:r>
              <a:rPr lang="en-US" dirty="0" err="1"/>
              <a:t>Opa</a:t>
            </a:r>
            <a:r>
              <a:rPr lang="en-US" dirty="0"/>
              <a:t> / </a:t>
            </a:r>
            <a:r>
              <a:rPr lang="en-US" dirty="0" smtClean="0"/>
              <a:t>Swarm</a:t>
            </a:r>
            <a:endParaRPr lang="ru-RU" dirty="0"/>
          </a:p>
          <a:p>
            <a:pPr lvl="1"/>
            <a:r>
              <a:rPr lang="ru-RU" dirty="0"/>
              <a:t>Языки программирования для написания веб-сервисов</a:t>
            </a:r>
          </a:p>
          <a:p>
            <a:pPr lvl="1"/>
            <a:r>
              <a:rPr lang="ru-RU" dirty="0"/>
              <a:t>Встроенная поддержка распределения данных</a:t>
            </a:r>
          </a:p>
          <a:p>
            <a:pPr lvl="1"/>
            <a:r>
              <a:rPr lang="ru-RU" dirty="0"/>
              <a:t>Недостаточная </a:t>
            </a:r>
            <a:r>
              <a:rPr lang="ru-RU" dirty="0" smtClean="0"/>
              <a:t>функциональность</a:t>
            </a:r>
            <a:endParaRPr lang="ru-RU" dirty="0"/>
          </a:p>
        </p:txBody>
      </p:sp>
    </p:spTree>
    <p:extLst>
      <p:ext uri="{BB962C8B-B14F-4D97-AF65-F5344CB8AC3E}">
        <p14:creationId xmlns:p14="http://schemas.microsoft.com/office/powerpoint/2010/main" val="2375571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Проект </a:t>
            </a:r>
            <a:r>
              <a:rPr lang="en-US" dirty="0" smtClean="0"/>
              <a:t>Cloud Observer</a:t>
            </a:r>
            <a:endParaRPr lang="ru-RU" dirty="0"/>
          </a:p>
        </p:txBody>
      </p:sp>
      <p:sp>
        <p:nvSpPr>
          <p:cNvPr id="3" name="Объект 2"/>
          <p:cNvSpPr>
            <a:spLocks noGrp="1"/>
          </p:cNvSpPr>
          <p:nvPr>
            <p:ph sz="quarter" idx="1"/>
          </p:nvPr>
        </p:nvSpPr>
        <p:spPr>
          <a:xfrm>
            <a:off x="457200" y="1219200"/>
            <a:ext cx="8229600" cy="5162128"/>
          </a:xfrm>
        </p:spPr>
        <p:txBody>
          <a:bodyPr>
            <a:normAutofit/>
          </a:bodyPr>
          <a:lstStyle/>
          <a:p>
            <a:endParaRPr lang="ru-RU" dirty="0" smtClean="0"/>
          </a:p>
          <a:p>
            <a:endParaRPr lang="ru-RU" dirty="0" smtClean="0"/>
          </a:p>
          <a:p>
            <a:r>
              <a:rPr lang="ru-RU" dirty="0" smtClean="0"/>
              <a:t>Основные </a:t>
            </a:r>
            <a:r>
              <a:rPr lang="ru-RU" dirty="0" smtClean="0"/>
              <a:t>идеи</a:t>
            </a:r>
            <a:r>
              <a:rPr lang="ru-RU" dirty="0" smtClean="0"/>
              <a:t>:</a:t>
            </a:r>
          </a:p>
          <a:p>
            <a:pPr lvl="1"/>
            <a:r>
              <a:rPr lang="ru-RU" dirty="0" smtClean="0"/>
              <a:t>Использование </a:t>
            </a:r>
            <a:r>
              <a:rPr lang="ru-RU" dirty="0" smtClean="0"/>
              <a:t>неспециализированного оборудования</a:t>
            </a:r>
            <a:endParaRPr lang="ru-RU" dirty="0" smtClean="0"/>
          </a:p>
          <a:p>
            <a:pPr lvl="1"/>
            <a:r>
              <a:rPr lang="ru-RU" dirty="0" smtClean="0"/>
              <a:t>Кроссплатформенность</a:t>
            </a:r>
          </a:p>
          <a:p>
            <a:pPr lvl="1"/>
            <a:r>
              <a:rPr lang="ru-RU" dirty="0" smtClean="0"/>
              <a:t>Решение задач потоковой обработки данных</a:t>
            </a:r>
          </a:p>
          <a:p>
            <a:pPr lvl="1"/>
            <a:r>
              <a:rPr lang="ru-RU" dirty="0" smtClean="0"/>
              <a:t>Работа с различными протоколами передачи данных</a:t>
            </a:r>
          </a:p>
        </p:txBody>
      </p:sp>
    </p:spTree>
    <p:extLst>
      <p:ext uri="{BB962C8B-B14F-4D97-AF65-F5344CB8AC3E}">
        <p14:creationId xmlns:p14="http://schemas.microsoft.com/office/powerpoint/2010/main" val="2230278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Постановка задачи</a:t>
            </a:r>
            <a:endParaRPr lang="ru-RU" dirty="0"/>
          </a:p>
        </p:txBody>
      </p:sp>
      <p:sp>
        <p:nvSpPr>
          <p:cNvPr id="3" name="Объект 2"/>
          <p:cNvSpPr>
            <a:spLocks noGrp="1"/>
          </p:cNvSpPr>
          <p:nvPr>
            <p:ph sz="quarter" idx="1"/>
          </p:nvPr>
        </p:nvSpPr>
        <p:spPr/>
        <p:txBody>
          <a:bodyPr>
            <a:normAutofit lnSpcReduction="10000"/>
          </a:bodyPr>
          <a:lstStyle/>
          <a:p>
            <a:r>
              <a:rPr lang="ru-RU" dirty="0"/>
              <a:t>Спроектировать и реализовать архитектуру кроссплатформенной децентрализованной </a:t>
            </a:r>
            <a:r>
              <a:rPr lang="ru-RU" dirty="0" smtClean="0"/>
              <a:t>распределённой </a:t>
            </a:r>
            <a:r>
              <a:rPr lang="ru-RU" dirty="0"/>
              <a:t>вычислительной среды</a:t>
            </a:r>
          </a:p>
          <a:p>
            <a:r>
              <a:rPr lang="ru-RU" dirty="0"/>
              <a:t>Реализовать возможность решения задач потоковой обработки данных</a:t>
            </a:r>
          </a:p>
          <a:p>
            <a:r>
              <a:rPr lang="ru-RU" dirty="0" smtClean="0"/>
              <a:t>Обеспечить </a:t>
            </a:r>
            <a:r>
              <a:rPr lang="ru-RU" dirty="0"/>
              <a:t>возможность общения по произвольным протоколам передачи данных</a:t>
            </a:r>
          </a:p>
          <a:p>
            <a:r>
              <a:rPr lang="ru-RU" dirty="0"/>
              <a:t>Реализовать возможность взаимодействия </a:t>
            </a:r>
            <a:r>
              <a:rPr lang="ru-RU" dirty="0" smtClean="0"/>
              <a:t>компонент путём </a:t>
            </a:r>
            <a:r>
              <a:rPr lang="ru-RU" dirty="0"/>
              <a:t>обмена произвольными </a:t>
            </a:r>
            <a:r>
              <a:rPr lang="ru-RU" dirty="0" err="1"/>
              <a:t>сериализуемыми</a:t>
            </a:r>
            <a:r>
              <a:rPr lang="ru-RU" dirty="0"/>
              <a:t> данными</a:t>
            </a:r>
          </a:p>
          <a:p>
            <a:r>
              <a:rPr lang="ru-RU" dirty="0"/>
              <a:t>Разработать средства для развёртывания и поддержания работы распределённой </a:t>
            </a:r>
            <a:r>
              <a:rPr lang="ru-RU" dirty="0" smtClean="0"/>
              <a:t>среды</a:t>
            </a:r>
            <a:endParaRPr lang="ru-RU" dirty="0"/>
          </a:p>
        </p:txBody>
      </p:sp>
    </p:spTree>
    <p:extLst>
      <p:ext uri="{BB962C8B-B14F-4D97-AF65-F5344CB8AC3E}">
        <p14:creationId xmlns:p14="http://schemas.microsoft.com/office/powerpoint/2010/main" val="1129654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Организация распределённой среды</a:t>
            </a:r>
            <a:endParaRPr lang="ru-RU" dirty="0"/>
          </a:p>
        </p:txBody>
      </p:sp>
      <p:pic>
        <p:nvPicPr>
          <p:cNvPr id="8" name="Объект 7"/>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16409" y="1676896"/>
            <a:ext cx="4915631" cy="3840336"/>
          </a:xfrm>
        </p:spPr>
      </p:pic>
      <p:pic>
        <p:nvPicPr>
          <p:cNvPr id="9" name="Объект 8"/>
          <p:cNvPicPr>
            <a:picLocks noGrp="1" noChangeAspect="1"/>
          </p:cNvPicPr>
          <p:nvPr>
            <p:ph sz="quarter" idx="2"/>
          </p:nvPr>
        </p:nvPicPr>
        <p:blipFill>
          <a:blip r:embed="rId4" cstate="print">
            <a:extLst>
              <a:ext uri="{28A0092B-C50C-407E-A947-70E740481C1C}">
                <a14:useLocalDpi xmlns:a14="http://schemas.microsoft.com/office/drawing/2010/main" val="0"/>
              </a:ext>
            </a:extLst>
          </a:blip>
          <a:stretch>
            <a:fillRect/>
          </a:stretch>
        </p:blipFill>
        <p:spPr>
          <a:xfrm>
            <a:off x="4632325" y="1474242"/>
            <a:ext cx="4041775" cy="4420691"/>
          </a:xfrm>
        </p:spPr>
      </p:pic>
      <p:sp>
        <p:nvSpPr>
          <p:cNvPr id="10" name="TextBox 9"/>
          <p:cNvSpPr txBox="1"/>
          <p:nvPr/>
        </p:nvSpPr>
        <p:spPr>
          <a:xfrm>
            <a:off x="251520" y="5847655"/>
            <a:ext cx="4622740" cy="461665"/>
          </a:xfrm>
          <a:prstGeom prst="rect">
            <a:avLst/>
          </a:prstGeom>
          <a:noFill/>
        </p:spPr>
        <p:txBody>
          <a:bodyPr wrap="none" rtlCol="0">
            <a:spAutoFit/>
          </a:bodyPr>
          <a:lstStyle/>
          <a:p>
            <a:r>
              <a:rPr lang="ru-RU" sz="2400" i="1" dirty="0" smtClean="0"/>
              <a:t>Рис. 1. Процесс соединения узлов</a:t>
            </a:r>
            <a:endParaRPr lang="ru-RU" sz="2400" i="1" dirty="0"/>
          </a:p>
        </p:txBody>
      </p:sp>
      <p:sp>
        <p:nvSpPr>
          <p:cNvPr id="11" name="TextBox 10"/>
          <p:cNvSpPr txBox="1"/>
          <p:nvPr/>
        </p:nvSpPr>
        <p:spPr>
          <a:xfrm>
            <a:off x="4969103" y="5847654"/>
            <a:ext cx="3971985" cy="461665"/>
          </a:xfrm>
          <a:prstGeom prst="rect">
            <a:avLst/>
          </a:prstGeom>
          <a:noFill/>
        </p:spPr>
        <p:txBody>
          <a:bodyPr wrap="none" rtlCol="0">
            <a:spAutoFit/>
          </a:bodyPr>
          <a:lstStyle/>
          <a:p>
            <a:r>
              <a:rPr lang="ru-RU" sz="2400" i="1" dirty="0" smtClean="0"/>
              <a:t>Рис. 2. Списки узлов-соседей</a:t>
            </a:r>
            <a:endParaRPr lang="ru-RU" sz="2400" i="1" dirty="0"/>
          </a:p>
        </p:txBody>
      </p:sp>
    </p:spTree>
    <p:extLst>
      <p:ext uri="{BB962C8B-B14F-4D97-AF65-F5344CB8AC3E}">
        <p14:creationId xmlns:p14="http://schemas.microsoft.com/office/powerpoint/2010/main" val="1783074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35496" y="44624"/>
            <a:ext cx="9064727" cy="6515274"/>
          </a:xfrm>
        </p:spPr>
      </p:pic>
      <p:sp>
        <p:nvSpPr>
          <p:cNvPr id="5" name="TextBox 4"/>
          <p:cNvSpPr txBox="1"/>
          <p:nvPr/>
        </p:nvSpPr>
        <p:spPr>
          <a:xfrm>
            <a:off x="1277312" y="6423719"/>
            <a:ext cx="7183120" cy="461665"/>
          </a:xfrm>
          <a:prstGeom prst="rect">
            <a:avLst/>
          </a:prstGeom>
          <a:noFill/>
        </p:spPr>
        <p:txBody>
          <a:bodyPr wrap="none" rtlCol="0">
            <a:spAutoFit/>
          </a:bodyPr>
          <a:lstStyle/>
          <a:p>
            <a:r>
              <a:rPr lang="ru-RU" sz="2400" i="1" dirty="0" smtClean="0"/>
              <a:t>Рис. </a:t>
            </a:r>
            <a:r>
              <a:rPr lang="ru-RU" sz="2400" i="1" dirty="0" smtClean="0"/>
              <a:t>3. Архитектура узла распределённой системы</a:t>
            </a:r>
            <a:endParaRPr lang="ru-RU" sz="2400" i="1" dirty="0"/>
          </a:p>
        </p:txBody>
      </p:sp>
    </p:spTree>
    <p:extLst>
      <p:ext uri="{BB962C8B-B14F-4D97-AF65-F5344CB8AC3E}">
        <p14:creationId xmlns:p14="http://schemas.microsoft.com/office/powerpoint/2010/main" val="10824570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D:\Documents\Университет\10 семестр\Дипломные работы\Чуновкин Фёдор\Рисунки\TransportChanne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4854" y="4293486"/>
            <a:ext cx="7186340" cy="224573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Documents\Университет\10 семестр\Дипломные работы\Чуновкин Фёдор\Рисунки\TransportChannel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980728"/>
            <a:ext cx="7488832" cy="3071592"/>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normAutofit/>
          </a:bodyPr>
          <a:lstStyle/>
          <a:p>
            <a:r>
              <a:rPr lang="ru-RU" dirty="0" smtClean="0"/>
              <a:t>Транспортные каналы</a:t>
            </a:r>
            <a:endParaRPr lang="ru-RU" dirty="0"/>
          </a:p>
        </p:txBody>
      </p:sp>
      <p:sp>
        <p:nvSpPr>
          <p:cNvPr id="10" name="TextBox 9"/>
          <p:cNvSpPr txBox="1"/>
          <p:nvPr/>
        </p:nvSpPr>
        <p:spPr>
          <a:xfrm>
            <a:off x="700687" y="3933056"/>
            <a:ext cx="8174674" cy="461665"/>
          </a:xfrm>
          <a:prstGeom prst="rect">
            <a:avLst/>
          </a:prstGeom>
          <a:noFill/>
        </p:spPr>
        <p:txBody>
          <a:bodyPr wrap="none" rtlCol="0">
            <a:spAutoFit/>
          </a:bodyPr>
          <a:lstStyle/>
          <a:p>
            <a:r>
              <a:rPr lang="ru-RU" sz="2400" i="1" dirty="0" smtClean="0"/>
              <a:t>Рис. 4. Транспортные каналы с различными транспортами</a:t>
            </a:r>
            <a:endParaRPr lang="ru-RU" sz="2400" i="1" dirty="0"/>
          </a:p>
        </p:txBody>
      </p:sp>
      <p:sp>
        <p:nvSpPr>
          <p:cNvPr id="11" name="TextBox 10"/>
          <p:cNvSpPr txBox="1"/>
          <p:nvPr/>
        </p:nvSpPr>
        <p:spPr>
          <a:xfrm>
            <a:off x="1854464" y="6396335"/>
            <a:ext cx="5867119" cy="461665"/>
          </a:xfrm>
          <a:prstGeom prst="rect">
            <a:avLst/>
          </a:prstGeom>
          <a:noFill/>
        </p:spPr>
        <p:txBody>
          <a:bodyPr wrap="none" rtlCol="0">
            <a:spAutoFit/>
          </a:bodyPr>
          <a:lstStyle/>
          <a:p>
            <a:r>
              <a:rPr lang="ru-RU" sz="2400" i="1" dirty="0" smtClean="0"/>
              <a:t>Рис. 5. Структура транспортного канала</a:t>
            </a:r>
            <a:endParaRPr lang="ru-RU" sz="2400" i="1" dirty="0"/>
          </a:p>
        </p:txBody>
      </p:sp>
    </p:spTree>
    <p:extLst>
      <p:ext uri="{BB962C8B-B14F-4D97-AF65-F5344CB8AC3E}">
        <p14:creationId xmlns:p14="http://schemas.microsoft.com/office/powerpoint/2010/main" val="3098819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Cloud Observer Loader</a:t>
            </a:r>
            <a:endParaRPr lang="ru-RU" dirty="0"/>
          </a:p>
        </p:txBody>
      </p:sp>
      <p:sp>
        <p:nvSpPr>
          <p:cNvPr id="3" name="Объект 2"/>
          <p:cNvSpPr>
            <a:spLocks noGrp="1"/>
          </p:cNvSpPr>
          <p:nvPr>
            <p:ph sz="quarter" idx="1"/>
          </p:nvPr>
        </p:nvSpPr>
        <p:spPr/>
        <p:txBody>
          <a:bodyPr/>
          <a:lstStyle/>
          <a:p>
            <a:r>
              <a:rPr lang="ru-RU" dirty="0" smtClean="0"/>
              <a:t>Сборка узла системы </a:t>
            </a:r>
            <a:r>
              <a:rPr lang="ru-RU" dirty="0"/>
              <a:t>и всех необходимых </a:t>
            </a:r>
            <a:r>
              <a:rPr lang="ru-RU" dirty="0" smtClean="0"/>
              <a:t>библиотек</a:t>
            </a:r>
          </a:p>
          <a:p>
            <a:r>
              <a:rPr lang="ru-RU" dirty="0" smtClean="0"/>
              <a:t>Режим </a:t>
            </a:r>
            <a:r>
              <a:rPr lang="ru-RU" dirty="0" smtClean="0"/>
              <a:t>поддержки</a:t>
            </a:r>
            <a:endParaRPr lang="ru-RU" dirty="0"/>
          </a:p>
        </p:txBody>
      </p:sp>
      <p:sp>
        <p:nvSpPr>
          <p:cNvPr id="6" name="TextBox 5"/>
          <p:cNvSpPr txBox="1"/>
          <p:nvPr/>
        </p:nvSpPr>
        <p:spPr>
          <a:xfrm>
            <a:off x="2195736" y="5748841"/>
            <a:ext cx="5141920" cy="461665"/>
          </a:xfrm>
          <a:prstGeom prst="rect">
            <a:avLst/>
          </a:prstGeom>
          <a:noFill/>
        </p:spPr>
        <p:txBody>
          <a:bodyPr wrap="none" rtlCol="0">
            <a:spAutoFit/>
          </a:bodyPr>
          <a:lstStyle/>
          <a:p>
            <a:r>
              <a:rPr lang="ru-RU" sz="2400" i="1" dirty="0" smtClean="0"/>
              <a:t>Рис. </a:t>
            </a:r>
            <a:r>
              <a:rPr lang="en-US" sz="2400" i="1" dirty="0" smtClean="0"/>
              <a:t>6</a:t>
            </a:r>
            <a:r>
              <a:rPr lang="ru-RU" sz="2400" i="1" dirty="0" smtClean="0"/>
              <a:t>. Режим поддержки в действии</a:t>
            </a:r>
            <a:endParaRPr lang="ru-RU" sz="2400" i="1" dirty="0"/>
          </a:p>
        </p:txBody>
      </p:sp>
      <p:pic>
        <p:nvPicPr>
          <p:cNvPr id="1031" name="Picture 7" descr="D:\Documents\Университет\10 семестр\Дипломные работы\Чуновкин Фёдор\Презентация\MaintenanceMod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564904"/>
            <a:ext cx="8813347"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34835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Documents\Университет\10 семестр\Дипломные работы\Чуновкин Фёдор\Рисунки\RobotsUptim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9712" y="1691592"/>
            <a:ext cx="7129056" cy="4307139"/>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r>
              <a:rPr lang="ru-RU" dirty="0"/>
              <a:t>Демонстрационная </a:t>
            </a:r>
            <a:r>
              <a:rPr lang="ru-RU" dirty="0" smtClean="0"/>
              <a:t>система</a:t>
            </a:r>
            <a:endParaRPr lang="ru-RU" dirty="0"/>
          </a:p>
        </p:txBody>
      </p:sp>
      <p:sp>
        <p:nvSpPr>
          <p:cNvPr id="3" name="Объект 2"/>
          <p:cNvSpPr>
            <a:spLocks noGrp="1"/>
          </p:cNvSpPr>
          <p:nvPr>
            <p:ph sz="quarter" idx="1"/>
          </p:nvPr>
        </p:nvSpPr>
        <p:spPr/>
        <p:txBody>
          <a:bodyPr>
            <a:normAutofit/>
          </a:bodyPr>
          <a:lstStyle/>
          <a:p>
            <a:r>
              <a:rPr lang="en-US" sz="2800" dirty="0">
                <a:hlinkClick r:id="rId4"/>
              </a:rPr>
              <a:t>http://ant.apmath.spbu.ru:4773/</a:t>
            </a:r>
            <a:endParaRPr lang="ru-RU" sz="2800" dirty="0" smtClean="0"/>
          </a:p>
        </p:txBody>
      </p:sp>
      <p:sp>
        <p:nvSpPr>
          <p:cNvPr id="4" name="TextBox 3"/>
          <p:cNvSpPr txBox="1"/>
          <p:nvPr/>
        </p:nvSpPr>
        <p:spPr>
          <a:xfrm>
            <a:off x="551870" y="5961474"/>
            <a:ext cx="8549776" cy="707886"/>
          </a:xfrm>
          <a:prstGeom prst="rect">
            <a:avLst/>
          </a:prstGeom>
          <a:noFill/>
        </p:spPr>
        <p:txBody>
          <a:bodyPr wrap="none" rtlCol="0">
            <a:spAutoFit/>
          </a:bodyPr>
          <a:lstStyle/>
          <a:p>
            <a:pPr algn="r"/>
            <a:r>
              <a:rPr lang="ru-RU" sz="2000" i="1" dirty="0" smtClean="0"/>
              <a:t>Рис</a:t>
            </a:r>
            <a:r>
              <a:rPr lang="en-US" sz="2000" i="1" dirty="0"/>
              <a:t>.</a:t>
            </a:r>
            <a:r>
              <a:rPr lang="ru-RU" sz="2000" i="1" dirty="0" smtClean="0"/>
              <a:t> </a:t>
            </a:r>
            <a:r>
              <a:rPr lang="en-US" sz="2000" i="1" dirty="0" smtClean="0"/>
              <a:t>7</a:t>
            </a:r>
            <a:r>
              <a:rPr lang="ru-RU" sz="2000" i="1" dirty="0"/>
              <a:t>. Два демонстрационных робота непрерывно </a:t>
            </a:r>
            <a:r>
              <a:rPr lang="ru-RU" sz="2000" i="1" dirty="0" smtClean="0"/>
              <a:t>вещают</a:t>
            </a:r>
            <a:endParaRPr lang="en-US" sz="2000" i="1" dirty="0" smtClean="0"/>
          </a:p>
          <a:p>
            <a:pPr algn="r"/>
            <a:r>
              <a:rPr lang="ru-RU" sz="2000" i="1" dirty="0" smtClean="0"/>
              <a:t>аудио/видео-потоки на </a:t>
            </a:r>
            <a:r>
              <a:rPr lang="ru-RU" sz="2000" i="1" dirty="0"/>
              <a:t>протяжении 1065 часов (около </a:t>
            </a:r>
            <a:r>
              <a:rPr lang="ru-RU" sz="2000" i="1" dirty="0" smtClean="0"/>
              <a:t>полутора </a:t>
            </a:r>
            <a:r>
              <a:rPr lang="ru-RU" sz="2000" i="1" dirty="0"/>
              <a:t>месяцев)</a:t>
            </a:r>
          </a:p>
        </p:txBody>
      </p:sp>
    </p:spTree>
    <p:extLst>
      <p:ext uri="{BB962C8B-B14F-4D97-AF65-F5344CB8AC3E}">
        <p14:creationId xmlns:p14="http://schemas.microsoft.com/office/powerpoint/2010/main" val="2658516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Заключение</a:t>
            </a:r>
            <a:r>
              <a:rPr lang="en-US" dirty="0" smtClean="0"/>
              <a:t>/</a:t>
            </a:r>
            <a:r>
              <a:rPr lang="ru-RU" dirty="0" smtClean="0"/>
              <a:t>Результаты</a:t>
            </a:r>
            <a:endParaRPr lang="ru-RU" dirty="0"/>
          </a:p>
        </p:txBody>
      </p:sp>
      <p:sp>
        <p:nvSpPr>
          <p:cNvPr id="3" name="Объект 2"/>
          <p:cNvSpPr>
            <a:spLocks noGrp="1"/>
          </p:cNvSpPr>
          <p:nvPr>
            <p:ph sz="quarter" idx="1"/>
          </p:nvPr>
        </p:nvSpPr>
        <p:spPr>
          <a:xfrm>
            <a:off x="457200" y="1219200"/>
            <a:ext cx="8229600" cy="5162128"/>
          </a:xfrm>
        </p:spPr>
        <p:txBody>
          <a:bodyPr>
            <a:normAutofit fontScale="85000" lnSpcReduction="20000"/>
          </a:bodyPr>
          <a:lstStyle/>
          <a:p>
            <a:r>
              <a:rPr lang="ru-RU" dirty="0" smtClean="0"/>
              <a:t>Спроектирована </a:t>
            </a:r>
            <a:r>
              <a:rPr lang="ru-RU" dirty="0"/>
              <a:t>и реализована архитектура кроссплатформенной децентрализованной сервис-ориентированной распределённой вычислительной среды</a:t>
            </a:r>
          </a:p>
          <a:p>
            <a:r>
              <a:rPr lang="ru-RU" dirty="0"/>
              <a:t>Реализована и продемонстрирована на примере обработки мультимедийных потоков возможность решения задач потоковой обработки данных</a:t>
            </a:r>
          </a:p>
          <a:p>
            <a:r>
              <a:rPr lang="ru-RU" dirty="0"/>
              <a:t>Спроектирована и реализована концепция транспортов и транспортных каналов для работы с произвольными протоколами передачи данных, </a:t>
            </a:r>
            <a:r>
              <a:rPr lang="ru-RU" dirty="0" smtClean="0"/>
              <a:t>продемонстрирована </a:t>
            </a:r>
            <a:r>
              <a:rPr lang="ru-RU" dirty="0"/>
              <a:t>работа по протоколам TCP и HTTP</a:t>
            </a:r>
          </a:p>
          <a:p>
            <a:r>
              <a:rPr lang="ru-RU" dirty="0"/>
              <a:t>Спроектирована и реализована система </a:t>
            </a:r>
            <a:r>
              <a:rPr lang="ru-RU" dirty="0" smtClean="0"/>
              <a:t>передачи </a:t>
            </a:r>
            <a:r>
              <a:rPr lang="ru-RU" dirty="0" err="1" smtClean="0"/>
              <a:t>сериализуемых</a:t>
            </a:r>
            <a:r>
              <a:rPr lang="ru-RU" dirty="0" smtClean="0"/>
              <a:t> </a:t>
            </a:r>
            <a:r>
              <a:rPr lang="ru-RU" dirty="0"/>
              <a:t>данных между сервисами для обеспечения возможности их активного взаимодействия</a:t>
            </a:r>
          </a:p>
          <a:p>
            <a:r>
              <a:rPr lang="ru-RU" dirty="0"/>
              <a:t>Разработано средство для развёртывания и поддержания работы узлов распределённой системы (</a:t>
            </a:r>
            <a:r>
              <a:rPr lang="ru-RU" dirty="0" err="1"/>
              <a:t>Cloud</a:t>
            </a:r>
            <a:r>
              <a:rPr lang="ru-RU" dirty="0"/>
              <a:t> </a:t>
            </a:r>
            <a:r>
              <a:rPr lang="ru-RU" dirty="0" err="1"/>
              <a:t>Observer</a:t>
            </a:r>
            <a:r>
              <a:rPr lang="ru-RU" dirty="0"/>
              <a:t> </a:t>
            </a:r>
            <a:r>
              <a:rPr lang="ru-RU" dirty="0" err="1"/>
              <a:t>Loader</a:t>
            </a:r>
            <a:r>
              <a:rPr lang="ru-RU" dirty="0"/>
              <a:t>)</a:t>
            </a:r>
          </a:p>
          <a:p>
            <a:r>
              <a:rPr lang="ru-RU" dirty="0"/>
              <a:t>Продемонстрирована работа в качестве </a:t>
            </a:r>
            <a:r>
              <a:rPr lang="ru-RU" dirty="0" smtClean="0"/>
              <a:t>сервисов  файлового хранилища, обработки изображений и видеоконференций</a:t>
            </a:r>
            <a:endParaRPr lang="ru-RU" dirty="0"/>
          </a:p>
        </p:txBody>
      </p:sp>
    </p:spTree>
    <p:extLst>
      <p:ext uri="{BB962C8B-B14F-4D97-AF65-F5344CB8AC3E}">
        <p14:creationId xmlns:p14="http://schemas.microsoft.com/office/powerpoint/2010/main" val="255147181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2060</TotalTime>
  <Words>1567</Words>
  <Application>Microsoft Office PowerPoint</Application>
  <PresentationFormat>Экран (4:3)</PresentationFormat>
  <Paragraphs>92</Paragraphs>
  <Slides>11</Slides>
  <Notes>11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Начальная</vt:lpstr>
      <vt:lpstr>Разработка среды для облачных вычислений</vt:lpstr>
      <vt:lpstr>Облачные вычисления</vt:lpstr>
      <vt:lpstr>Существующие решения</vt:lpstr>
      <vt:lpstr>Проект Cloud Observer</vt:lpstr>
      <vt:lpstr>Постановка задачи</vt:lpstr>
      <vt:lpstr>Организация распределённой среды</vt:lpstr>
      <vt:lpstr>Презентация PowerPoint</vt:lpstr>
      <vt:lpstr>Транспортные каналы</vt:lpstr>
      <vt:lpstr>Cloud Observer Loader</vt:lpstr>
      <vt:lpstr>Демонстрационная система</vt:lpstr>
      <vt:lpstr>Заключение/Результаты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Разработка среды для облачных вычислений</dc:title>
  <dc:creator>Fedor Chunovkin</dc:creator>
  <cp:lastModifiedBy>Fedor Chunovkin</cp:lastModifiedBy>
  <cp:revision>103</cp:revision>
  <dcterms:created xsi:type="dcterms:W3CDTF">2011-05-16T21:32:35Z</dcterms:created>
  <dcterms:modified xsi:type="dcterms:W3CDTF">2012-06-06T22:36:10Z</dcterms:modified>
</cp:coreProperties>
</file>