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8"/>
  </p:notesMasterIdLst>
  <p:sldIdLst>
    <p:sldId id="257" r:id="rId2"/>
    <p:sldId id="258" r:id="rId3"/>
    <p:sldId id="259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9086" autoAdjust="0"/>
  </p:normalViewPr>
  <p:slideViewPr>
    <p:cSldViewPr>
      <p:cViewPr varScale="1">
        <p:scale>
          <a:sx n="62" d="100"/>
          <a:sy n="62" d="100"/>
        </p:scale>
        <p:origin x="-178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612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926497-BC33-4210-8E61-77C819F7C068}" type="datetimeFigureOut">
              <a:rPr lang="ru-RU" smtClean="0"/>
              <a:t>09.06.2010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B4FFE6-FF22-4A7E-A2A0-0CBDF51D1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0875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Здравствуйте, меня зовут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Лебедкова</a:t>
            </a:r>
            <a:r>
              <a:rPr lang="ru-RU" baseline="0" dirty="0" smtClean="0"/>
              <a:t> Таня. </a:t>
            </a:r>
          </a:p>
          <a:p>
            <a:r>
              <a:rPr lang="ru-RU" baseline="0" dirty="0" smtClean="0"/>
              <a:t>Я представляю свою работу «Расширение метода </a:t>
            </a:r>
            <a:r>
              <a:rPr lang="ru-RU" baseline="0" dirty="0" err="1" smtClean="0"/>
              <a:t>рефакторинга</a:t>
            </a:r>
            <a:r>
              <a:rPr lang="ru-RU" baseline="0" dirty="0" smtClean="0"/>
              <a:t> документации семейств программных продуктов». </a:t>
            </a:r>
          </a:p>
          <a:p>
            <a:r>
              <a:rPr lang="ru-RU" baseline="0" dirty="0" smtClean="0"/>
              <a:t>Мой научный руководитель к.ф.-м.н., доцент Кознов Д.В., рецензент моей работы  - к.ф.-м.н</a:t>
            </a:r>
            <a:r>
              <a:rPr lang="ru-RU" baseline="0" dirty="0" smtClean="0"/>
              <a:t>., старший преподаватель </a:t>
            </a:r>
            <a:r>
              <a:rPr lang="ru-RU" baseline="0" dirty="0" smtClean="0"/>
              <a:t>Романовский К.Ю. </a:t>
            </a:r>
          </a:p>
          <a:p>
            <a:r>
              <a:rPr lang="ru-RU" baseline="0" dirty="0" smtClean="0"/>
              <a:t>Данная дипломная работа является частью исследовательского проекта </a:t>
            </a:r>
            <a:r>
              <a:rPr lang="en-GB" baseline="0" dirty="0" err="1" smtClean="0"/>
              <a:t>DocLine</a:t>
            </a:r>
            <a:r>
              <a:rPr lang="ru-RU" baseline="0" dirty="0" smtClean="0"/>
              <a:t>, выполняющегося на кафедре системного программирования</a:t>
            </a:r>
            <a:r>
              <a:rPr lang="ru-RU" baseline="0" dirty="0" smtClean="0"/>
              <a:t>.</a:t>
            </a:r>
          </a:p>
          <a:p>
            <a:r>
              <a:rPr lang="ru-RU" baseline="0" dirty="0" smtClean="0"/>
              <a:t> </a:t>
            </a:r>
            <a:r>
              <a:rPr lang="ru-RU" baseline="0" dirty="0" smtClean="0"/>
              <a:t>Моя работа расширяет дипломную работу, выполненную на нашей кафедре в 2008 году Леонидом Минчиным.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4FFE6-FF22-4A7E-A2A0-0CBDF51D1C2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482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Технология </a:t>
            </a:r>
            <a:r>
              <a:rPr lang="en-GB" dirty="0" err="1" smtClean="0"/>
              <a:t>DocLine</a:t>
            </a:r>
            <a:r>
              <a:rPr lang="en-GB" dirty="0" smtClean="0"/>
              <a:t> </a:t>
            </a:r>
            <a:r>
              <a:rPr lang="ru-RU" dirty="0" smtClean="0"/>
              <a:t>предназначена</a:t>
            </a:r>
            <a:r>
              <a:rPr lang="ru-RU" baseline="0" dirty="0" smtClean="0"/>
              <a:t> для разработки документации семейств программных продуктов на основе повторного использования.</a:t>
            </a:r>
          </a:p>
          <a:p>
            <a:r>
              <a:rPr lang="ru-RU" baseline="0" dirty="0" smtClean="0"/>
              <a:t>Семейство программных продуктов – набор продуктов, которые создаются на базе </a:t>
            </a:r>
            <a:r>
              <a:rPr lang="ru-RU" baseline="0" dirty="0" smtClean="0"/>
              <a:t>повторно </a:t>
            </a:r>
            <a:r>
              <a:rPr lang="ru-RU" baseline="0" dirty="0" smtClean="0"/>
              <a:t>используемых активов. </a:t>
            </a:r>
          </a:p>
          <a:p>
            <a:r>
              <a:rPr lang="ru-RU" baseline="0" dirty="0" smtClean="0"/>
              <a:t>Документация к таким продуктам разрабатывается в контексте целого семейства и </a:t>
            </a:r>
            <a:r>
              <a:rPr lang="ru-RU" baseline="0" dirty="0" smtClean="0"/>
              <a:t>может использоваться </a:t>
            </a:r>
            <a:r>
              <a:rPr lang="ru-RU" baseline="0" dirty="0" smtClean="0"/>
              <a:t>при разработке каждого конкретного продукта, а, следовательно, имеет широкие возможности для переиспользования.</a:t>
            </a:r>
          </a:p>
          <a:p>
            <a:r>
              <a:rPr lang="ru-RU" baseline="0" dirty="0" smtClean="0"/>
              <a:t>Для того чтобы сделать </a:t>
            </a:r>
            <a:r>
              <a:rPr lang="ru-RU" baseline="0" dirty="0" err="1" smtClean="0"/>
              <a:t>переиспользование</a:t>
            </a:r>
            <a:r>
              <a:rPr lang="ru-RU" baseline="0" dirty="0" smtClean="0"/>
              <a:t> более эффективным, в рамках проекта </a:t>
            </a:r>
            <a:r>
              <a:rPr lang="en-GB" baseline="0" dirty="0" err="1" smtClean="0"/>
              <a:t>DocLine</a:t>
            </a:r>
            <a:r>
              <a:rPr lang="en-GB" baseline="0" dirty="0" smtClean="0"/>
              <a:t> </a:t>
            </a:r>
            <a:r>
              <a:rPr lang="ru-RU" baseline="0" dirty="0" smtClean="0"/>
              <a:t>была предложена идея </a:t>
            </a:r>
            <a:r>
              <a:rPr lang="ru-RU" baseline="0" dirty="0" err="1" smtClean="0"/>
              <a:t>рефакторинга</a:t>
            </a:r>
            <a:r>
              <a:rPr lang="ru-RU" baseline="0" dirty="0" smtClean="0"/>
              <a:t> документации. </a:t>
            </a:r>
          </a:p>
          <a:p>
            <a:r>
              <a:rPr lang="ru-RU" baseline="0" dirty="0" smtClean="0"/>
              <a:t>Здесь под рефакторингом подразумевается изменение внутренней структуры документации с сохранением ее конечного представления.</a:t>
            </a:r>
          </a:p>
          <a:p>
            <a:r>
              <a:rPr lang="ru-RU" dirty="0" smtClean="0"/>
              <a:t>Леонидом </a:t>
            </a:r>
            <a:r>
              <a:rPr lang="ru-RU" dirty="0" err="1" smtClean="0"/>
              <a:t>Минчиным</a:t>
            </a:r>
            <a:r>
              <a:rPr lang="ru-RU" dirty="0" smtClean="0"/>
              <a:t> </a:t>
            </a:r>
            <a:r>
              <a:rPr lang="ru-RU" baseline="0" dirty="0" smtClean="0"/>
              <a:t>была разработана архитектура средства поддержки рефакторинга и реализован ряд операций рефакторинга, направленных на извлечение повторно используемых фрагментов из обычной документации и их настройку для использования в документации каждого из продуктов семейства.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4FFE6-FF22-4A7E-A2A0-0CBDF51D1C26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439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ru-RU" dirty="0" smtClean="0"/>
              <a:t>Далее представлены цели моей работы.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Задача расширения метода рефакторинга была поставлена, так как существующих операций рефакторинга было недостаточно для выделения ВСЕХ ОБЩИХ АКТИВОВ документации </a:t>
            </a:r>
            <a:r>
              <a:rPr lang="ru-RU" dirty="0" smtClean="0"/>
              <a:t>и </a:t>
            </a:r>
            <a:r>
              <a:rPr lang="ru-RU" dirty="0" smtClean="0"/>
              <a:t>их настройки. 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Так как подход для меня новый, прежде всего потребовалось изучение технологии </a:t>
            </a:r>
            <a:r>
              <a:rPr lang="ru-RU" dirty="0" err="1" smtClean="0"/>
              <a:t>DocLine</a:t>
            </a:r>
            <a:r>
              <a:rPr lang="ru-RU" dirty="0" smtClean="0"/>
              <a:t> и анализ существующей реализации операций рефакторинга и архитектуры их программной 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поддержки. 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Затем нужно было предложить новые операции, реализовать их и встроить в технологию в соответствии с архитектурой средства поддержки рефакторинга</a:t>
            </a:r>
            <a:r>
              <a:rPr lang="ru-RU" dirty="0" smtClean="0"/>
              <a:t>.</a:t>
            </a:r>
            <a:endParaRPr lang="ru-RU" baseline="0" dirty="0" smtClean="0"/>
          </a:p>
          <a:p>
            <a:r>
              <a:rPr lang="ru-RU" baseline="0" dirty="0" smtClean="0"/>
              <a:t>Кроме того в мою задачу входило создание программного средства DocLine, распространяемого отдельно от среды разработки Eclipse. </a:t>
            </a:r>
          </a:p>
          <a:p>
            <a:r>
              <a:rPr lang="ru-RU" baseline="0" dirty="0" smtClean="0"/>
              <a:t>На данный момент программное средство DocLine реализовано в виде </a:t>
            </a:r>
            <a:r>
              <a:rPr lang="ru-RU" baseline="0" dirty="0" smtClean="0"/>
              <a:t>набора подключаемых </a:t>
            </a:r>
            <a:r>
              <a:rPr lang="ru-RU" baseline="0" dirty="0" smtClean="0"/>
              <a:t>к ней плагинов. </a:t>
            </a:r>
          </a:p>
          <a:p>
            <a:r>
              <a:rPr lang="ru-RU" baseline="0" dirty="0" smtClean="0"/>
              <a:t>Но для работы это </a:t>
            </a:r>
            <a:r>
              <a:rPr lang="ru-RU" baseline="0" dirty="0" smtClean="0"/>
              <a:t>не всегда удобно</a:t>
            </a:r>
            <a:r>
              <a:rPr lang="ru-RU" baseline="0" dirty="0" smtClean="0"/>
              <a:t>, т.к. от технического писателя </a:t>
            </a:r>
            <a:r>
              <a:rPr lang="ru-RU" baseline="0" dirty="0" smtClean="0"/>
              <a:t>требуется установка среды </a:t>
            </a:r>
            <a:r>
              <a:rPr lang="ru-RU" baseline="0" dirty="0" smtClean="0"/>
              <a:t>разработки </a:t>
            </a:r>
            <a:r>
              <a:rPr lang="ru-RU" baseline="0" dirty="0" smtClean="0"/>
              <a:t>Eclipse и подключение к ней плагинов, требующихся для работы технологии </a:t>
            </a:r>
            <a:r>
              <a:rPr lang="en-US" baseline="0" dirty="0" err="1" smtClean="0"/>
              <a:t>DocLine</a:t>
            </a:r>
            <a:r>
              <a:rPr lang="en-US" baseline="0" dirty="0" smtClean="0"/>
              <a:t>.</a:t>
            </a:r>
            <a:r>
              <a:rPr lang="ru-RU" baseline="0" dirty="0" smtClean="0"/>
              <a:t> </a:t>
            </a:r>
            <a:endParaRPr lang="ru-RU" baseline="0" dirty="0" smtClean="0"/>
          </a:p>
          <a:p>
            <a:r>
              <a:rPr lang="ru-RU" baseline="0" dirty="0" smtClean="0"/>
              <a:t>Кроме того сама среда разработки содержит много функций, которые просто не </a:t>
            </a:r>
            <a:r>
              <a:rPr lang="ru-RU" baseline="0" dirty="0" smtClean="0"/>
              <a:t>нужны для работы </a:t>
            </a:r>
            <a:r>
              <a:rPr lang="ru-RU" baseline="0" dirty="0" smtClean="0"/>
              <a:t>с технической документацией. </a:t>
            </a:r>
          </a:p>
          <a:p>
            <a:r>
              <a:rPr lang="ru-RU" baseline="0" dirty="0" smtClean="0"/>
              <a:t>Поэтому </a:t>
            </a:r>
            <a:r>
              <a:rPr lang="ru-RU" baseline="0" dirty="0" smtClean="0"/>
              <a:t>и было решено создать отдельно распространяемую версию для </a:t>
            </a:r>
            <a:r>
              <a:rPr lang="ru-RU" baseline="0" dirty="0" smtClean="0"/>
              <a:t>удобства использования технологии </a:t>
            </a:r>
            <a:r>
              <a:rPr lang="ru-RU" baseline="0" dirty="0" smtClean="0"/>
              <a:t>DocLine. </a:t>
            </a:r>
            <a:endParaRPr lang="ru-RU" baseline="0" dirty="0" smtClean="0"/>
          </a:p>
          <a:p>
            <a:pPr>
              <a:lnSpc>
                <a:spcPct val="150000"/>
              </a:lnSpc>
            </a:pPr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4FFE6-FF22-4A7E-A2A0-0CBDF51D1C2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9439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</a:t>
            </a:r>
            <a:r>
              <a:rPr lang="ru-RU" baseline="0" dirty="0" smtClean="0"/>
              <a:t> этом слайде представлены операции, созданные в рамках моей работы.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Первая группа операций помогает созданию общих активов на базе существующего текста. </a:t>
            </a:r>
          </a:p>
          <a:p>
            <a:r>
              <a:rPr lang="ru-RU" baseline="0" dirty="0" smtClean="0"/>
              <a:t>Первая из операций применяется, если надо выделить шаблон документа, по которому затем генерируется документация конкретного продукта семейства. </a:t>
            </a:r>
          </a:p>
          <a:p>
            <a:r>
              <a:rPr lang="ru-RU" baseline="0" dirty="0" smtClean="0"/>
              <a:t>Вторая операция из этой группы используется, если, например, одну часть переиспользуемого фрагмента необходимо уметь включить в документацию отдельно от другой.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Вторая группа операций предназначена для подготовки фрагментов текста к повторному использованию. </a:t>
            </a:r>
          </a:p>
          <a:p>
            <a:r>
              <a:rPr lang="ru-RU" baseline="0" dirty="0" smtClean="0"/>
              <a:t>Первая из операций группы применяется, если фрагмент текста нужно включить в документацию при выполнении определенного условия. </a:t>
            </a:r>
          </a:p>
          <a:p>
            <a:r>
              <a:rPr lang="ru-RU" baseline="0" dirty="0" smtClean="0"/>
              <a:t>Условие задается техническим писателем. </a:t>
            </a:r>
          </a:p>
          <a:p>
            <a:r>
              <a:rPr lang="ru-RU" baseline="0" dirty="0" smtClean="0"/>
              <a:t>Вторая операция используется, если фрагмент текста нужно по умолчанию включать в каждую документацию, использующую ссылку на него или только если технический писатель явно указал включение </a:t>
            </a:r>
            <a:r>
              <a:rPr lang="ru-RU" baseline="0" smtClean="0"/>
              <a:t>фрагмента</a:t>
            </a:r>
            <a:r>
              <a:rPr lang="ru-RU" baseline="0" smtClean="0"/>
              <a:t>.</a:t>
            </a:r>
            <a:endParaRPr lang="ru-RU" baseline="0" dirty="0" smtClean="0"/>
          </a:p>
          <a:p>
            <a:r>
              <a:rPr lang="ru-RU" baseline="0" dirty="0" smtClean="0"/>
              <a:t>И последняя группа – операции переименования.</a:t>
            </a:r>
          </a:p>
          <a:p>
            <a:r>
              <a:rPr lang="ru-RU" baseline="0" dirty="0" smtClean="0"/>
              <a:t>Переименовать, к примеру, можно шаблон документа, </a:t>
            </a:r>
            <a:r>
              <a:rPr lang="ru-RU" baseline="0" dirty="0" err="1" smtClean="0"/>
              <a:t>переиспользуемый</a:t>
            </a:r>
            <a:r>
              <a:rPr lang="ru-RU" baseline="0" dirty="0" smtClean="0"/>
              <a:t> фрагмент или ссылки на него. </a:t>
            </a:r>
          </a:p>
          <a:p>
            <a:r>
              <a:rPr lang="ru-RU" baseline="0" dirty="0" smtClean="0"/>
              <a:t>Операция переименования проводится также, как и в обычном </a:t>
            </a:r>
            <a:r>
              <a:rPr lang="ru-RU" baseline="0" dirty="0" err="1" smtClean="0"/>
              <a:t>рефакторинге</a:t>
            </a:r>
            <a:r>
              <a:rPr lang="ru-RU" baseline="0" dirty="0" smtClean="0"/>
              <a:t> программного кода.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4FFE6-FF22-4A7E-A2A0-0CBDF51D1C2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6577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Вторая часть моей задачи состояла в создании отдельно распространяемой версии </a:t>
            </a:r>
            <a:r>
              <a:rPr lang="ru-RU" dirty="0" err="1" smtClean="0"/>
              <a:t>прогаммного</a:t>
            </a:r>
            <a:r>
              <a:rPr lang="ru-RU" dirty="0" smtClean="0"/>
              <a:t> средства</a:t>
            </a:r>
            <a:r>
              <a:rPr lang="ru-RU" baseline="0" dirty="0" smtClean="0"/>
              <a:t> </a:t>
            </a:r>
            <a:r>
              <a:rPr lang="en-GB" baseline="0" dirty="0" err="1" smtClean="0"/>
              <a:t>DocLine</a:t>
            </a:r>
            <a:r>
              <a:rPr lang="ru-RU" baseline="0" dirty="0" smtClean="0"/>
              <a:t>. Это было сделано с помощью технологии </a:t>
            </a:r>
            <a:r>
              <a:rPr lang="en-GB" baseline="0" dirty="0" err="1" smtClean="0"/>
              <a:t>Ecipse</a:t>
            </a:r>
            <a:r>
              <a:rPr lang="en-GB" baseline="0" dirty="0" smtClean="0"/>
              <a:t> RCP</a:t>
            </a:r>
            <a:r>
              <a:rPr lang="ru-RU" baseline="0" dirty="0" smtClean="0"/>
              <a:t>.</a:t>
            </a:r>
            <a:endParaRPr lang="ru-RU" dirty="0" smtClean="0"/>
          </a:p>
          <a:p>
            <a:r>
              <a:rPr lang="ru-RU" baseline="0" dirty="0" smtClean="0"/>
              <a:t>Эта технология позволяет построить приложение ровно с той функциональностью, которая необходима для конкретной задачи.</a:t>
            </a:r>
          </a:p>
          <a:p>
            <a:r>
              <a:rPr lang="ru-RU" baseline="0" dirty="0" smtClean="0"/>
              <a:t>Какие были требования к приложению? </a:t>
            </a:r>
          </a:p>
          <a:p>
            <a:r>
              <a:rPr lang="ru-RU" baseline="0" dirty="0" smtClean="0"/>
              <a:t>Прежде всего, обеспечение работы плагинов </a:t>
            </a:r>
            <a:r>
              <a:rPr lang="en-GB" baseline="0" dirty="0" err="1" smtClean="0"/>
              <a:t>DocLine</a:t>
            </a:r>
            <a:r>
              <a:rPr lang="en-GB" baseline="0" dirty="0" smtClean="0"/>
              <a:t> </a:t>
            </a:r>
            <a:r>
              <a:rPr lang="ru-RU" baseline="0" dirty="0" smtClean="0"/>
              <a:t>(доступ к текстовому и графическому редакторам, текстовый редактор должен быть доступен со всеми операциями рефакторинга: то есть, созданными до меня и непосредственно мной). </a:t>
            </a:r>
          </a:p>
          <a:p>
            <a:r>
              <a:rPr lang="ru-RU" baseline="0" dirty="0" smtClean="0"/>
              <a:t>Для работы плагинов потребовалось обеспечить работу некоторых стандартных функции (работа с файлами, текстом, проектами).</a:t>
            </a:r>
          </a:p>
          <a:p>
            <a:r>
              <a:rPr lang="ru-RU" baseline="0" dirty="0" smtClean="0"/>
              <a:t>Кроме того требовалось включить в приложение работу с </a:t>
            </a:r>
            <a:r>
              <a:rPr lang="en-GB" baseline="0" dirty="0" smtClean="0"/>
              <a:t>SVN</a:t>
            </a:r>
            <a:r>
              <a:rPr lang="ru-RU" baseline="0" dirty="0" smtClean="0"/>
              <a:t>-</a:t>
            </a:r>
            <a:r>
              <a:rPr lang="ru-RU" baseline="0" dirty="0" err="1" smtClean="0"/>
              <a:t>репозиториями</a:t>
            </a:r>
            <a:r>
              <a:rPr lang="ru-RU" baseline="0" dirty="0" smtClean="0"/>
              <a:t>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4FFE6-FF22-4A7E-A2A0-0CBDF51D1C26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4452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aseline="0" dirty="0" smtClean="0"/>
              <a:t>На этом слайде представлены достигнутые мной результаты</a:t>
            </a:r>
            <a:r>
              <a:rPr lang="ru-RU" baseline="0" dirty="0" smtClean="0"/>
              <a:t>.</a:t>
            </a:r>
          </a:p>
          <a:p>
            <a:r>
              <a:rPr lang="ru-RU" baseline="0" dirty="0" smtClean="0"/>
              <a:t>Улучшена существующая реализация,</a:t>
            </a:r>
            <a:endParaRPr lang="ru-RU" baseline="0" dirty="0" smtClean="0"/>
          </a:p>
          <a:p>
            <a:r>
              <a:rPr lang="ru-RU" baseline="0" dirty="0" smtClean="0"/>
              <a:t>Спроектированы, реализованы и встроены в DocLine 6 </a:t>
            </a:r>
            <a:r>
              <a:rPr lang="ru-RU" baseline="0" dirty="0" smtClean="0"/>
              <a:t>новых операций </a:t>
            </a:r>
            <a:r>
              <a:rPr lang="ru-RU" baseline="0" dirty="0" smtClean="0"/>
              <a:t>рефакторинга,</a:t>
            </a:r>
          </a:p>
          <a:p>
            <a:r>
              <a:rPr lang="ru-RU" baseline="0" dirty="0" smtClean="0"/>
              <a:t>А также с помощью технологии Eclipse RCP создана </a:t>
            </a:r>
            <a:r>
              <a:rPr lang="ru-RU" baseline="0" dirty="0" smtClean="0"/>
              <a:t>отдельно распространяемая версия программного </a:t>
            </a:r>
            <a:r>
              <a:rPr lang="ru-RU" baseline="0" dirty="0" smtClean="0"/>
              <a:t>средства DocLine.</a:t>
            </a:r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B4FFE6-FF22-4A7E-A2A0-0CBDF51D1C2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811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A7A9B59-45E3-44CF-87E7-EE2FCEDD0C78}" type="datetimeFigureOut">
              <a:rPr lang="ru-RU" smtClean="0"/>
              <a:t>09.06.2010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3C4347F4-2EEF-4B0E-974D-9C65E4474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A9B59-45E3-44CF-87E7-EE2FCEDD0C78}" type="datetimeFigureOut">
              <a:rPr lang="ru-RU" smtClean="0"/>
              <a:t>09.06.2010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47F4-2EEF-4B0E-974D-9C65E4474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A9B59-45E3-44CF-87E7-EE2FCEDD0C78}" type="datetimeFigureOut">
              <a:rPr lang="ru-RU" smtClean="0"/>
              <a:t>09.06.2010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47F4-2EEF-4B0E-974D-9C65E4474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A9B59-45E3-44CF-87E7-EE2FCEDD0C78}" type="datetimeFigureOut">
              <a:rPr lang="ru-RU" smtClean="0"/>
              <a:t>09.06.2010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47F4-2EEF-4B0E-974D-9C65E4474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A7A9B59-45E3-44CF-87E7-EE2FCEDD0C78}" type="datetimeFigureOut">
              <a:rPr lang="ru-RU" smtClean="0"/>
              <a:t>09.06.2010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C4347F4-2EEF-4B0E-974D-9C65E4474572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A7A9B59-45E3-44CF-87E7-EE2FCEDD0C78}" type="datetimeFigureOut">
              <a:rPr lang="ru-RU" smtClean="0"/>
              <a:t>09.06.2010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3C4347F4-2EEF-4B0E-974D-9C65E4474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A9B59-45E3-44CF-87E7-EE2FCEDD0C78}" type="datetimeFigureOut">
              <a:rPr lang="ru-RU" smtClean="0"/>
              <a:t>09.06.2010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47F4-2EEF-4B0E-974D-9C65E4474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A9B59-45E3-44CF-87E7-EE2FCEDD0C78}" type="datetimeFigureOut">
              <a:rPr lang="ru-RU" smtClean="0"/>
              <a:t>09.06.2010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47F4-2EEF-4B0E-974D-9C65E4474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A9B59-45E3-44CF-87E7-EE2FCEDD0C78}" type="datetimeFigureOut">
              <a:rPr lang="ru-RU" smtClean="0"/>
              <a:t>09.06.2010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47F4-2EEF-4B0E-974D-9C65E4474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A9B59-45E3-44CF-87E7-EE2FCEDD0C78}" type="datetimeFigureOut">
              <a:rPr lang="ru-RU" smtClean="0"/>
              <a:t>09.06.2010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47F4-2EEF-4B0E-974D-9C65E4474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A9B59-45E3-44CF-87E7-EE2FCEDD0C78}" type="datetimeFigureOut">
              <a:rPr lang="ru-RU" smtClean="0"/>
              <a:t>09.06.2010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347F4-2EEF-4B0E-974D-9C65E4474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A7A9B59-45E3-44CF-87E7-EE2FCEDD0C78}" type="datetimeFigureOut">
              <a:rPr lang="ru-RU" smtClean="0"/>
              <a:t>09.06.2010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3C4347F4-2EEF-4B0E-974D-9C65E447457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60040" y="980728"/>
            <a:ext cx="7772400" cy="254359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Расширение метода </a:t>
            </a:r>
            <a:r>
              <a:rPr lang="ru-RU" dirty="0" err="1" smtClean="0"/>
              <a:t>рефакторинга</a:t>
            </a:r>
            <a:r>
              <a:rPr lang="ru-RU" dirty="0" smtClean="0"/>
              <a:t> документации семейств программных продуктов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639344" y="4149080"/>
            <a:ext cx="5504656" cy="2520280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Лебедкова Т.А., 461 </a:t>
            </a:r>
            <a:r>
              <a:rPr lang="ru-RU" sz="2400" dirty="0" smtClean="0">
                <a:solidFill>
                  <a:srgbClr val="002060"/>
                </a:solidFill>
              </a:rPr>
              <a:t>гр</a:t>
            </a:r>
            <a:endParaRPr lang="ru-RU" sz="2400" dirty="0" smtClean="0">
              <a:solidFill>
                <a:srgbClr val="002060"/>
              </a:solidFill>
            </a:endParaRP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Научный руководитель:</a:t>
            </a:r>
          </a:p>
          <a:p>
            <a:pPr algn="l"/>
            <a:r>
              <a:rPr lang="ru-RU" sz="2400" dirty="0" smtClean="0">
                <a:solidFill>
                  <a:srgbClr val="002060"/>
                </a:solidFill>
              </a:rPr>
              <a:t>к.ф.-м.н., доцент Кознов Д.В</a:t>
            </a:r>
            <a:r>
              <a:rPr lang="ru-RU" sz="2400" dirty="0" smtClean="0">
                <a:solidFill>
                  <a:srgbClr val="002060"/>
                </a:solidFill>
              </a:rPr>
              <a:t>.</a:t>
            </a:r>
            <a:endParaRPr lang="ru-RU" sz="2400" dirty="0" smtClean="0">
              <a:solidFill>
                <a:srgbClr val="002060"/>
              </a:solidFill>
            </a:endParaRPr>
          </a:p>
          <a:p>
            <a:pPr algn="l">
              <a:lnSpc>
                <a:spcPct val="110000"/>
              </a:lnSpc>
            </a:pPr>
            <a:r>
              <a:rPr lang="ru-RU" sz="2400" dirty="0" smtClean="0">
                <a:solidFill>
                  <a:srgbClr val="002060"/>
                </a:solidFill>
              </a:rPr>
              <a:t>Рецензент:</a:t>
            </a:r>
          </a:p>
          <a:p>
            <a:pPr algn="l">
              <a:lnSpc>
                <a:spcPct val="110000"/>
              </a:lnSpc>
            </a:pPr>
            <a:r>
              <a:rPr lang="ru-RU" sz="2400" dirty="0" smtClean="0">
                <a:solidFill>
                  <a:srgbClr val="002060"/>
                </a:solidFill>
              </a:rPr>
              <a:t>к.ф.-м.н</a:t>
            </a:r>
            <a:r>
              <a:rPr lang="ru-RU" sz="2400" dirty="0" smtClean="0">
                <a:solidFill>
                  <a:srgbClr val="002060"/>
                </a:solidFill>
              </a:rPr>
              <a:t>., старший преподаватель </a:t>
            </a:r>
            <a:r>
              <a:rPr lang="ru-RU" sz="2400" dirty="0" smtClean="0">
                <a:solidFill>
                  <a:srgbClr val="002060"/>
                </a:solidFill>
              </a:rPr>
              <a:t>Романовский К.Ю.</a:t>
            </a:r>
          </a:p>
          <a:p>
            <a:pPr algn="l"/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87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pPr algn="ctr"/>
            <a:r>
              <a:rPr lang="ru-RU" dirty="0"/>
              <a:t>О</a:t>
            </a:r>
            <a:r>
              <a:rPr lang="ru-RU" dirty="0" smtClean="0"/>
              <a:t>бзор контекста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>
              <a:lnSpc>
                <a:spcPct val="150000"/>
              </a:lnSpc>
            </a:pPr>
            <a:r>
              <a:rPr lang="ru-RU" sz="2800" dirty="0" smtClean="0"/>
              <a:t>Технология </a:t>
            </a:r>
            <a:r>
              <a:rPr lang="en-GB" sz="2800" dirty="0" err="1" smtClean="0"/>
              <a:t>DocLine</a:t>
            </a:r>
            <a:endParaRPr lang="en-GB" sz="2800" dirty="0" smtClean="0"/>
          </a:p>
          <a:p>
            <a:pPr>
              <a:lnSpc>
                <a:spcPct val="150000"/>
              </a:lnSpc>
            </a:pPr>
            <a:r>
              <a:rPr lang="ru-RU" sz="2800" dirty="0" smtClean="0"/>
              <a:t>Семейства </a:t>
            </a:r>
            <a:r>
              <a:rPr lang="ru-RU" sz="2800" dirty="0" err="1" smtClean="0"/>
              <a:t>програмных</a:t>
            </a:r>
            <a:r>
              <a:rPr lang="ru-RU" sz="2800" dirty="0" smtClean="0"/>
              <a:t> продуктов</a:t>
            </a:r>
          </a:p>
          <a:p>
            <a:pPr>
              <a:lnSpc>
                <a:spcPct val="150000"/>
              </a:lnSpc>
            </a:pPr>
            <a:r>
              <a:rPr lang="ru-RU" sz="2800" dirty="0" err="1" smtClean="0"/>
              <a:t>Рефакторинг</a:t>
            </a:r>
            <a:r>
              <a:rPr lang="ru-RU" sz="2800" dirty="0" smtClean="0"/>
              <a:t> в </a:t>
            </a:r>
            <a:r>
              <a:rPr lang="en-GB" sz="2800" dirty="0" err="1" smtClean="0"/>
              <a:t>DocLine</a:t>
            </a:r>
            <a:endParaRPr lang="ru-RU" sz="2800" dirty="0" smtClean="0"/>
          </a:p>
          <a:p>
            <a:pPr lvl="1">
              <a:lnSpc>
                <a:spcPct val="150000"/>
              </a:lnSpc>
            </a:pPr>
            <a:r>
              <a:rPr lang="ru-RU" sz="2800" dirty="0" smtClean="0">
                <a:solidFill>
                  <a:srgbClr val="002060"/>
                </a:solidFill>
              </a:rPr>
              <a:t>Архитектура средства </a:t>
            </a:r>
            <a:r>
              <a:rPr lang="ru-RU" sz="2800" dirty="0" err="1" smtClean="0">
                <a:solidFill>
                  <a:srgbClr val="002060"/>
                </a:solidFill>
              </a:rPr>
              <a:t>рефакторинга</a:t>
            </a:r>
            <a:endParaRPr lang="ru-RU" sz="2800" dirty="0" smtClean="0">
              <a:solidFill>
                <a:srgbClr val="002060"/>
              </a:solidFill>
            </a:endParaRPr>
          </a:p>
          <a:p>
            <a:pPr lvl="1">
              <a:lnSpc>
                <a:spcPct val="150000"/>
              </a:lnSpc>
            </a:pPr>
            <a:r>
              <a:rPr lang="ru-RU" sz="2800" dirty="0" smtClean="0">
                <a:solidFill>
                  <a:srgbClr val="002060"/>
                </a:solidFill>
              </a:rPr>
              <a:t>Существующие операции </a:t>
            </a:r>
            <a:r>
              <a:rPr lang="ru-RU" sz="2800" dirty="0" err="1" smtClean="0">
                <a:solidFill>
                  <a:srgbClr val="002060"/>
                </a:solidFill>
              </a:rPr>
              <a:t>рефакторинга</a:t>
            </a:r>
            <a:endParaRPr lang="ru-RU" sz="2800" dirty="0" smtClean="0">
              <a:solidFill>
                <a:srgbClr val="002060"/>
              </a:solidFill>
            </a:endParaRPr>
          </a:p>
          <a:p>
            <a:pPr lvl="1"/>
            <a:endParaRPr lang="en-GB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91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 anchor="t">
            <a:normAutofit/>
          </a:bodyPr>
          <a:lstStyle/>
          <a:p>
            <a:pPr algn="ctr"/>
            <a:r>
              <a:rPr lang="ru-RU" dirty="0" smtClean="0"/>
              <a:t>Постановка задачи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772816"/>
            <a:ext cx="8229600" cy="4572000"/>
          </a:xfrm>
        </p:spPr>
        <p:txBody>
          <a:bodyPr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ru-RU" dirty="0" smtClean="0"/>
              <a:t>Р</a:t>
            </a:r>
            <a:r>
              <a:rPr lang="ru-RU" sz="2800" dirty="0" smtClean="0"/>
              <a:t>асширить метод рефакторинга в </a:t>
            </a:r>
            <a:r>
              <a:rPr lang="en-US" sz="2800" dirty="0" smtClean="0"/>
              <a:t>DocLine</a:t>
            </a:r>
            <a:endParaRPr lang="ru-RU" sz="2800" dirty="0" smtClean="0"/>
          </a:p>
          <a:p>
            <a:pPr lvl="1">
              <a:lnSpc>
                <a:spcPct val="114000"/>
              </a:lnSpc>
            </a:pPr>
            <a:r>
              <a:rPr lang="ru-RU" dirty="0">
                <a:solidFill>
                  <a:srgbClr val="002060"/>
                </a:solidFill>
              </a:rPr>
              <a:t>Проанализировать существующую реализацию операций рефакторинга </a:t>
            </a:r>
          </a:p>
          <a:p>
            <a:pPr lvl="1">
              <a:lnSpc>
                <a:spcPct val="114000"/>
              </a:lnSpc>
            </a:pPr>
            <a:r>
              <a:rPr lang="ru-RU" dirty="0">
                <a:solidFill>
                  <a:srgbClr val="002060"/>
                </a:solidFill>
              </a:rPr>
              <a:t>Предложить, как можно улучшить реализацию </a:t>
            </a:r>
          </a:p>
          <a:p>
            <a:pPr lvl="1">
              <a:lnSpc>
                <a:spcPct val="114000"/>
              </a:lnSpc>
            </a:pPr>
            <a:r>
              <a:rPr lang="ru-RU" dirty="0">
                <a:solidFill>
                  <a:srgbClr val="002060"/>
                </a:solidFill>
              </a:rPr>
              <a:t>Спроектировать и реализовать новые операции</a:t>
            </a:r>
          </a:p>
          <a:p>
            <a:pPr lvl="1">
              <a:lnSpc>
                <a:spcPct val="114000"/>
              </a:lnSpc>
            </a:pPr>
            <a:r>
              <a:rPr lang="ru-RU" dirty="0">
                <a:solidFill>
                  <a:srgbClr val="002060"/>
                </a:solidFill>
              </a:rPr>
              <a:t>Встроить их в технологию </a:t>
            </a:r>
            <a:r>
              <a:rPr lang="en-GB" dirty="0" err="1" smtClean="0">
                <a:solidFill>
                  <a:srgbClr val="002060"/>
                </a:solidFill>
              </a:rPr>
              <a:t>DocLine</a:t>
            </a:r>
            <a:endParaRPr lang="ru-RU" sz="2800" dirty="0" smtClean="0">
              <a:solidFill>
                <a:srgbClr val="002060"/>
              </a:solidFill>
            </a:endParaRP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</a:rPr>
              <a:t>Создать версию </a:t>
            </a:r>
            <a:r>
              <a:rPr lang="ru-RU" dirty="0" smtClean="0">
                <a:solidFill>
                  <a:prstClr val="black"/>
                </a:solidFill>
              </a:rPr>
              <a:t>среды </a:t>
            </a:r>
            <a:r>
              <a:rPr lang="en-GB" dirty="0" smtClean="0">
                <a:solidFill>
                  <a:prstClr val="black"/>
                </a:solidFill>
              </a:rPr>
              <a:t>DocLine</a:t>
            </a:r>
            <a:r>
              <a:rPr lang="ru-RU" dirty="0">
                <a:solidFill>
                  <a:prstClr val="black"/>
                </a:solidFill>
              </a:rPr>
              <a:t>, </a:t>
            </a:r>
            <a:r>
              <a:rPr lang="ru-RU" dirty="0" smtClean="0">
                <a:solidFill>
                  <a:prstClr val="black"/>
                </a:solidFill>
              </a:rPr>
              <a:t>распространяемую </a:t>
            </a:r>
            <a:r>
              <a:rPr lang="ru-RU" dirty="0">
                <a:solidFill>
                  <a:prstClr val="black"/>
                </a:solidFill>
              </a:rPr>
              <a:t>отдельно от </a:t>
            </a:r>
            <a:r>
              <a:rPr lang="en-GB" dirty="0" smtClean="0">
                <a:solidFill>
                  <a:prstClr val="black"/>
                </a:solidFill>
              </a:rPr>
              <a:t>Eclipse</a:t>
            </a:r>
            <a:endParaRPr lang="ru-RU" sz="2800" dirty="0" smtClean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</a:pPr>
            <a:endParaRPr lang="ru-RU" sz="2600" dirty="0" smtClean="0"/>
          </a:p>
        </p:txBody>
      </p:sp>
    </p:spTree>
    <p:extLst>
      <p:ext uri="{BB962C8B-B14F-4D97-AF65-F5344CB8AC3E}">
        <p14:creationId xmlns:p14="http://schemas.microsoft.com/office/powerpoint/2010/main" val="277853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pPr algn="ctr"/>
            <a:r>
              <a:rPr lang="ru-RU" dirty="0" smtClean="0"/>
              <a:t>Операции </a:t>
            </a:r>
            <a:r>
              <a:rPr lang="ru-RU" dirty="0" err="1" smtClean="0"/>
              <a:t>рефакторинга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 anchor="ctr">
            <a:normAutofit fontScale="92500" lnSpcReduction="20000"/>
          </a:bodyPr>
          <a:lstStyle/>
          <a:p>
            <a:pPr marL="457200" indent="-457200">
              <a:lnSpc>
                <a:spcPct val="124000"/>
              </a:lnSpc>
            </a:pPr>
            <a:r>
              <a:rPr lang="ru-RU" i="1" dirty="0" smtClean="0"/>
              <a:t>Выделение общих активов </a:t>
            </a:r>
          </a:p>
          <a:p>
            <a:pPr lvl="1">
              <a:lnSpc>
                <a:spcPct val="124000"/>
              </a:lnSpc>
            </a:pPr>
            <a:r>
              <a:rPr lang="ru-RU" sz="2600" dirty="0">
                <a:solidFill>
                  <a:srgbClr val="002060"/>
                </a:solidFill>
              </a:rPr>
              <a:t>Выделение фрагмента текста в шаблон документа</a:t>
            </a:r>
          </a:p>
          <a:p>
            <a:pPr lvl="1">
              <a:lnSpc>
                <a:spcPct val="124000"/>
              </a:lnSpc>
            </a:pPr>
            <a:r>
              <a:rPr lang="ru-RU" sz="2600" dirty="0">
                <a:solidFill>
                  <a:srgbClr val="002060"/>
                </a:solidFill>
              </a:rPr>
              <a:t>Разделение повторно используемого фрагмента текста</a:t>
            </a:r>
            <a:r>
              <a:rPr lang="ru-RU" sz="260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lnSpc>
                <a:spcPct val="124000"/>
              </a:lnSpc>
            </a:pPr>
            <a:r>
              <a:rPr lang="ru-RU" i="1" dirty="0" smtClean="0"/>
              <a:t>Настройка общих активов</a:t>
            </a:r>
          </a:p>
          <a:p>
            <a:pPr lvl="1">
              <a:lnSpc>
                <a:spcPct val="124000"/>
              </a:lnSpc>
            </a:pPr>
            <a:r>
              <a:rPr lang="ru-RU" sz="2600" dirty="0">
                <a:solidFill>
                  <a:srgbClr val="002060"/>
                </a:solidFill>
              </a:rPr>
              <a:t>Преобразование фрагмента текста в конструкцию с условием</a:t>
            </a:r>
          </a:p>
          <a:p>
            <a:pPr lvl="1">
              <a:lnSpc>
                <a:spcPct val="124000"/>
              </a:lnSpc>
            </a:pPr>
            <a:r>
              <a:rPr lang="ru-RU" sz="2600" dirty="0">
                <a:solidFill>
                  <a:srgbClr val="002060"/>
                </a:solidFill>
              </a:rPr>
              <a:t>Объявление ссылки на </a:t>
            </a:r>
            <a:r>
              <a:rPr lang="ru-RU" sz="2600" dirty="0" err="1">
                <a:solidFill>
                  <a:srgbClr val="002060"/>
                </a:solidFill>
              </a:rPr>
              <a:t>переиспользуемый</a:t>
            </a:r>
            <a:r>
              <a:rPr lang="ru-RU" sz="2600" dirty="0">
                <a:solidFill>
                  <a:srgbClr val="002060"/>
                </a:solidFill>
              </a:rPr>
              <a:t> фрагмент текста </a:t>
            </a:r>
            <a:r>
              <a:rPr lang="ru-RU" sz="2600" dirty="0" smtClean="0">
                <a:solidFill>
                  <a:srgbClr val="002060"/>
                </a:solidFill>
              </a:rPr>
              <a:t>обязательной/необязательной</a:t>
            </a:r>
          </a:p>
          <a:p>
            <a:pPr marL="457200" indent="-457200">
              <a:lnSpc>
                <a:spcPct val="124000"/>
              </a:lnSpc>
            </a:pPr>
            <a:r>
              <a:rPr lang="ru-RU" i="1" dirty="0" smtClean="0"/>
              <a:t>Переименование</a:t>
            </a:r>
          </a:p>
          <a:p>
            <a:pPr lvl="1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00634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 anchor="t">
            <a:noAutofit/>
          </a:bodyPr>
          <a:lstStyle/>
          <a:p>
            <a:pPr algn="ctr"/>
            <a:r>
              <a:rPr lang="ru-RU" dirty="0" smtClean="0"/>
              <a:t>Автономная версия </a:t>
            </a:r>
            <a:r>
              <a:rPr lang="en-GB" dirty="0" smtClean="0"/>
              <a:t>DocLine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sz="2800" dirty="0" smtClean="0"/>
          </a:p>
          <a:p>
            <a:r>
              <a:rPr lang="ru-RU" sz="2800" dirty="0" smtClean="0"/>
              <a:t>С помощью технологии </a:t>
            </a:r>
            <a:r>
              <a:rPr lang="en-GB" sz="2800" dirty="0" smtClean="0"/>
              <a:t>Eclipse </a:t>
            </a:r>
            <a:r>
              <a:rPr lang="en-US" sz="2800" dirty="0" smtClean="0"/>
              <a:t>RCP</a:t>
            </a:r>
            <a:r>
              <a:rPr lang="ru-RU" sz="2800" dirty="0" smtClean="0"/>
              <a:t> можно  создать приложение на базе </a:t>
            </a:r>
            <a:r>
              <a:rPr lang="en-GB" sz="2800" dirty="0" smtClean="0"/>
              <a:t>Eclipse</a:t>
            </a:r>
            <a:r>
              <a:rPr lang="ru-RU" sz="2800" dirty="0" smtClean="0"/>
              <a:t>, распространяемое отдельно от </a:t>
            </a:r>
            <a:r>
              <a:rPr lang="en-GB" sz="2800" dirty="0" smtClean="0"/>
              <a:t>Eclipse IDE</a:t>
            </a:r>
            <a:endParaRPr lang="ru-RU" sz="2800" dirty="0" smtClean="0"/>
          </a:p>
          <a:p>
            <a:endParaRPr lang="ru-RU" sz="2800" dirty="0"/>
          </a:p>
          <a:p>
            <a:r>
              <a:rPr lang="ru-RU" sz="2800" dirty="0" smtClean="0"/>
              <a:t>Требования, предъявленные к </a:t>
            </a:r>
            <a:r>
              <a:rPr lang="ru-RU" dirty="0" smtClean="0"/>
              <a:t>автономной версии </a:t>
            </a:r>
            <a:r>
              <a:rPr lang="en-US" dirty="0" smtClean="0"/>
              <a:t>DocLine</a:t>
            </a:r>
            <a:r>
              <a:rPr lang="ru-RU" sz="2800" dirty="0" smtClean="0"/>
              <a:t>:</a:t>
            </a:r>
          </a:p>
          <a:p>
            <a:pPr lvl="1"/>
            <a:r>
              <a:rPr lang="ru-RU" dirty="0" smtClean="0">
                <a:solidFill>
                  <a:srgbClr val="002060"/>
                </a:solidFill>
              </a:rPr>
              <a:t>Все </a:t>
            </a:r>
            <a:r>
              <a:rPr lang="ru-RU" dirty="0">
                <a:solidFill>
                  <a:srgbClr val="002060"/>
                </a:solidFill>
              </a:rPr>
              <a:t>ф</a:t>
            </a:r>
            <a:r>
              <a:rPr lang="ru-RU" dirty="0" smtClean="0">
                <a:solidFill>
                  <a:srgbClr val="002060"/>
                </a:solidFill>
              </a:rPr>
              <a:t>ункции </a:t>
            </a:r>
            <a:r>
              <a:rPr lang="en-GB" dirty="0" smtClean="0">
                <a:solidFill>
                  <a:srgbClr val="002060"/>
                </a:solidFill>
              </a:rPr>
              <a:t>DocLine</a:t>
            </a:r>
          </a:p>
          <a:p>
            <a:pPr lvl="1"/>
            <a:r>
              <a:rPr lang="ru-RU" dirty="0" smtClean="0">
                <a:solidFill>
                  <a:srgbClr val="002060"/>
                </a:solidFill>
              </a:rPr>
              <a:t>Стандартные функции </a:t>
            </a:r>
            <a:r>
              <a:rPr lang="en-US" dirty="0" smtClean="0">
                <a:solidFill>
                  <a:srgbClr val="002060"/>
                </a:solidFill>
              </a:rPr>
              <a:t>Eclipse</a:t>
            </a:r>
            <a:endParaRPr lang="ru-RU" dirty="0" smtClean="0">
              <a:solidFill>
                <a:srgbClr val="002060"/>
              </a:solidFill>
            </a:endParaRPr>
          </a:p>
          <a:p>
            <a:pPr lvl="1"/>
            <a:r>
              <a:rPr lang="ru-RU" dirty="0" smtClean="0">
                <a:solidFill>
                  <a:srgbClr val="002060"/>
                </a:solidFill>
              </a:rPr>
              <a:t>Поддержка работы с </a:t>
            </a:r>
            <a:r>
              <a:rPr lang="en-GB" dirty="0" smtClean="0">
                <a:solidFill>
                  <a:srgbClr val="002060"/>
                </a:solidFill>
              </a:rPr>
              <a:t>SVN</a:t>
            </a:r>
            <a:endParaRPr lang="ru-RU" dirty="0" smtClean="0">
              <a:solidFill>
                <a:srgbClr val="002060"/>
              </a:solidFill>
            </a:endParaRPr>
          </a:p>
          <a:p>
            <a:pPr lvl="1"/>
            <a:endParaRPr lang="ru-RU" sz="2600" dirty="0" smtClean="0"/>
          </a:p>
          <a:p>
            <a:endParaRPr lang="ru-RU" sz="2800" dirty="0"/>
          </a:p>
          <a:p>
            <a:pPr marL="0" indent="0">
              <a:buNone/>
            </a:pPr>
            <a:endParaRPr lang="en-GB" sz="28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3536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algn="ctr"/>
            <a:r>
              <a:rPr lang="ru-RU" dirty="0" smtClean="0"/>
              <a:t>Результаты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pPr>
              <a:lnSpc>
                <a:spcPct val="114000"/>
              </a:lnSpc>
            </a:pPr>
            <a:r>
              <a:rPr lang="ru-RU" dirty="0"/>
              <a:t>Улучшены существующие операции </a:t>
            </a:r>
            <a:r>
              <a:rPr lang="ru-RU" dirty="0" smtClean="0"/>
              <a:t>рефакторинга</a:t>
            </a:r>
            <a:endParaRPr lang="ru-RU" sz="2800" dirty="0" smtClean="0"/>
          </a:p>
          <a:p>
            <a:pPr>
              <a:lnSpc>
                <a:spcPct val="114000"/>
              </a:lnSpc>
            </a:pPr>
            <a:r>
              <a:rPr lang="ru-RU" sz="2800" dirty="0" smtClean="0"/>
              <a:t>Спроектировано 6 новых </a:t>
            </a:r>
            <a:r>
              <a:rPr lang="ru-RU" sz="2800" smtClean="0"/>
              <a:t>операций </a:t>
            </a:r>
            <a:endParaRPr lang="ru-RU" sz="2800" dirty="0" smtClean="0"/>
          </a:p>
          <a:p>
            <a:pPr>
              <a:lnSpc>
                <a:spcPct val="114000"/>
              </a:lnSpc>
            </a:pPr>
            <a:r>
              <a:rPr lang="ru-RU" sz="2800" dirty="0" smtClean="0"/>
              <a:t>Спроектированные операции реализованы и встроены в технологию </a:t>
            </a:r>
            <a:r>
              <a:rPr lang="en-GB" sz="2800" dirty="0" err="1" smtClean="0"/>
              <a:t>DocLine</a:t>
            </a:r>
            <a:endParaRPr lang="ru-RU" sz="2800" dirty="0" smtClean="0"/>
          </a:p>
          <a:p>
            <a:pPr>
              <a:lnSpc>
                <a:spcPct val="114000"/>
              </a:lnSpc>
            </a:pPr>
            <a:r>
              <a:rPr lang="ru-RU" sz="2800" dirty="0" smtClean="0"/>
              <a:t>Создана отдельно распространяемая версия программного средства </a:t>
            </a:r>
            <a:r>
              <a:rPr lang="en-GB" sz="2800" dirty="0" err="1" smtClean="0"/>
              <a:t>DocLine</a:t>
            </a:r>
            <a:endParaRPr lang="ru-RU" sz="2800" dirty="0" smtClean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9777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1804</TotalTime>
  <Words>879</Words>
  <Application>Microsoft Office PowerPoint</Application>
  <PresentationFormat>On-screen Show (4:3)</PresentationFormat>
  <Paragraphs>93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Городская</vt:lpstr>
      <vt:lpstr>Расширение метода рефакторинга документации семейств программных продуктов</vt:lpstr>
      <vt:lpstr>Обзор контекста</vt:lpstr>
      <vt:lpstr>Постановка задачи</vt:lpstr>
      <vt:lpstr>Операции рефакторинга</vt:lpstr>
      <vt:lpstr>Автономная версия DocLine</vt:lpstr>
      <vt:lpstr>Результаты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Лебедкова</dc:creator>
  <cp:lastModifiedBy>klon_angela</cp:lastModifiedBy>
  <cp:revision>104</cp:revision>
  <dcterms:created xsi:type="dcterms:W3CDTF">2010-05-21T15:43:36Z</dcterms:created>
  <dcterms:modified xsi:type="dcterms:W3CDTF">2010-06-09T19:52:06Z</dcterms:modified>
</cp:coreProperties>
</file>