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4" r:id="rId7"/>
    <p:sldId id="266" r:id="rId8"/>
    <p:sldId id="27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588" autoAdjust="0"/>
  </p:normalViewPr>
  <p:slideViewPr>
    <p:cSldViewPr>
      <p:cViewPr varScale="1">
        <p:scale>
          <a:sx n="98" d="100"/>
          <a:sy n="98" d="100"/>
        </p:scale>
        <p:origin x="-2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26B6A-E723-4F2E-8648-45FDFF2ACDA0}" type="datetimeFigureOut">
              <a:rPr lang="ru-RU" smtClean="0"/>
              <a:pPr/>
              <a:t>31.05.2010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91D12-82C3-4C6F-8589-E450C207154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13.04.2010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215086B-ACEB-4EDE-8AAD-58EA7F2A2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Вэйвлетное</a:t>
            </a:r>
            <a:r>
              <a:rPr lang="ru-RU" dirty="0" smtClean="0"/>
              <a:t> разложение гладкого потока ненулевой высоты</a:t>
            </a:r>
            <a:endParaRPr lang="ru-RU" dirty="0"/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7562880" cy="1600200"/>
          </a:xfrm>
        </p:spPr>
        <p:txBody>
          <a:bodyPr/>
          <a:lstStyle/>
          <a:p>
            <a:pPr algn="r"/>
            <a:r>
              <a:rPr lang="ru-RU" dirty="0" smtClean="0"/>
              <a:t>Выполнил: Суханов </a:t>
            </a:r>
            <a:r>
              <a:rPr lang="ru-RU" dirty="0" smtClean="0"/>
              <a:t>Василий</a:t>
            </a:r>
            <a:endParaRPr lang="ru-RU" dirty="0" smtClean="0"/>
          </a:p>
          <a:p>
            <a:pPr algn="r"/>
            <a:r>
              <a:rPr lang="ru-RU" dirty="0" smtClean="0"/>
              <a:t>Научный руководитель: </a:t>
            </a:r>
            <a:r>
              <a:rPr lang="ru-RU" dirty="0" err="1" smtClean="0"/>
              <a:t>Демьянович</a:t>
            </a:r>
            <a:r>
              <a:rPr lang="ru-RU" dirty="0" smtClean="0"/>
              <a:t> Ю.К.</a:t>
            </a:r>
            <a:endParaRPr lang="en-US" dirty="0" smtClean="0"/>
          </a:p>
          <a:p>
            <a:pPr algn="r"/>
            <a:r>
              <a:rPr lang="ru-RU" dirty="0" smtClean="0"/>
              <a:t>Рецензент: Лебединская Н.А.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Дана функция </a:t>
            </a:r>
            <a:r>
              <a:rPr lang="en-US" dirty="0" smtClean="0">
                <a:latin typeface="Cambria" pitchFamily="18" charset="0"/>
              </a:rPr>
              <a:t>f</a:t>
            </a:r>
            <a:r>
              <a:rPr lang="en-US" dirty="0" smtClean="0"/>
              <a:t> </a:t>
            </a:r>
            <a:r>
              <a:rPr lang="ru-RU" dirty="0" smtClean="0"/>
              <a:t>из</a:t>
            </a:r>
            <a:r>
              <a:rPr lang="en-US" smtClean="0"/>
              <a:t> </a:t>
            </a:r>
            <a:r>
              <a:rPr lang="en-US" smtClean="0">
                <a:latin typeface="Cambria" pitchFamily="18" charset="0"/>
              </a:rPr>
              <a:t>C</a:t>
            </a:r>
            <a:r>
              <a:rPr lang="en-US" baseline="30000" smtClean="0">
                <a:latin typeface="Cambria" pitchFamily="18" charset="0"/>
              </a:rPr>
              <a:t>1</a:t>
            </a:r>
            <a:r>
              <a:rPr lang="en-US" smtClean="0">
                <a:latin typeface="Cambria" pitchFamily="18" charset="0"/>
              </a:rPr>
              <a:t>[a, b</a:t>
            </a:r>
            <a:r>
              <a:rPr lang="en-US" dirty="0" smtClean="0">
                <a:latin typeface="Cambria" pitchFamily="18" charset="0"/>
              </a:rPr>
              <a:t>]</a:t>
            </a:r>
          </a:p>
          <a:p>
            <a:r>
              <a:rPr lang="ru-RU" dirty="0" smtClean="0"/>
              <a:t>Используя значения функции и производной приблизить </a:t>
            </a:r>
            <a:r>
              <a:rPr lang="en-US" dirty="0" smtClean="0">
                <a:latin typeface="Cambria" pitchFamily="18" charset="0"/>
              </a:rPr>
              <a:t>f</a:t>
            </a:r>
            <a:r>
              <a:rPr lang="en-US" dirty="0" smtClean="0"/>
              <a:t> </a:t>
            </a:r>
            <a:r>
              <a:rPr lang="ru-RU" dirty="0" smtClean="0"/>
              <a:t>на </a:t>
            </a:r>
            <a:r>
              <a:rPr lang="en-US" dirty="0" smtClean="0">
                <a:latin typeface="Cambria" pitchFamily="18" charset="0"/>
              </a:rPr>
              <a:t>[a, b]</a:t>
            </a:r>
            <a:endParaRPr lang="ru-RU" dirty="0" smtClean="0">
              <a:latin typeface="Cambria" pitchFamily="18" charset="0"/>
            </a:endParaRPr>
          </a:p>
          <a:p>
            <a:r>
              <a:rPr lang="ru-RU" dirty="0" smtClean="0"/>
              <a:t>Количество кодирующих чисел должно контролироваться пользователем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Вэйвлетный</a:t>
            </a:r>
            <a:r>
              <a:rPr lang="ru-RU" dirty="0" smtClean="0"/>
              <a:t> подход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Рассмотреть </a:t>
            </a:r>
            <a:r>
              <a:rPr lang="en-US" dirty="0" smtClean="0">
                <a:latin typeface="Cambria" pitchFamily="18" charset="0"/>
              </a:rPr>
              <a:t>f</a:t>
            </a:r>
            <a:r>
              <a:rPr lang="en-US" dirty="0" smtClean="0"/>
              <a:t> </a:t>
            </a:r>
            <a:r>
              <a:rPr lang="ru-RU" dirty="0" smtClean="0"/>
              <a:t>на изначально мелкой сетке</a:t>
            </a:r>
          </a:p>
          <a:p>
            <a:r>
              <a:rPr lang="ru-RU" dirty="0" smtClean="0"/>
              <a:t>Специальным алгоритмом укрупнить сетку</a:t>
            </a:r>
          </a:p>
          <a:p>
            <a:r>
              <a:rPr lang="ru-RU" dirty="0" smtClean="0"/>
              <a:t>Выдать аппроксимацию </a:t>
            </a:r>
            <a:r>
              <a:rPr lang="en-US" dirty="0" smtClean="0"/>
              <a:t>f </a:t>
            </a:r>
            <a:r>
              <a:rPr lang="ru-RU" dirty="0" smtClean="0"/>
              <a:t>на крупной сетке</a:t>
            </a:r>
          </a:p>
          <a:p>
            <a:r>
              <a:rPr lang="ru-RU" dirty="0" smtClean="0"/>
              <a:t>При недостаточной точности измельчить сетку, не пересчитывая коэффициенты полностью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Сплайны </a:t>
            </a:r>
            <a:r>
              <a:rPr lang="ru-RU" dirty="0" err="1" smtClean="0"/>
              <a:t>эрмитов</a:t>
            </a:r>
            <a:r>
              <a:rPr lang="ru-RU" dirty="0" err="1"/>
              <a:t>а</a:t>
            </a:r>
            <a:r>
              <a:rPr lang="ru-RU" dirty="0" smtClean="0"/>
              <a:t> типа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Фиксируем </a:t>
            </a:r>
            <a:r>
              <a:rPr lang="ru-RU" dirty="0" err="1" smtClean="0">
                <a:latin typeface="Cambria" pitchFamily="18" charset="0"/>
              </a:rPr>
              <a:t>φ</a:t>
            </a:r>
            <a:r>
              <a:rPr lang="ru-RU" dirty="0" smtClean="0">
                <a:latin typeface="Cambria" pitchFamily="18" charset="0"/>
              </a:rPr>
              <a:t>(</a:t>
            </a:r>
            <a:r>
              <a:rPr lang="ru-RU" dirty="0" err="1" smtClean="0">
                <a:latin typeface="Cambria" pitchFamily="18" charset="0"/>
              </a:rPr>
              <a:t>t</a:t>
            </a:r>
            <a:r>
              <a:rPr lang="ru-RU" dirty="0" smtClean="0">
                <a:latin typeface="Cambria" pitchFamily="18" charset="0"/>
              </a:rPr>
              <a:t>) = (1</a:t>
            </a:r>
            <a:r>
              <a:rPr lang="en-US" dirty="0" smtClean="0">
                <a:latin typeface="Cambria" pitchFamily="18" charset="0"/>
              </a:rPr>
              <a:t>, t, t</a:t>
            </a:r>
            <a:r>
              <a:rPr lang="en-US" baseline="30000" dirty="0" smtClean="0">
                <a:latin typeface="Cambria" pitchFamily="18" charset="0"/>
              </a:rPr>
              <a:t>2</a:t>
            </a:r>
            <a:r>
              <a:rPr lang="en-US" dirty="0" smtClean="0">
                <a:latin typeface="Cambria" pitchFamily="18" charset="0"/>
              </a:rPr>
              <a:t>, t</a:t>
            </a:r>
            <a:r>
              <a:rPr lang="en-US" baseline="30000" dirty="0" smtClean="0">
                <a:latin typeface="Cambria" pitchFamily="18" charset="0"/>
              </a:rPr>
              <a:t>3</a:t>
            </a:r>
            <a:r>
              <a:rPr lang="en-US" dirty="0" smtClean="0">
                <a:latin typeface="Cambria" pitchFamily="18" charset="0"/>
              </a:rPr>
              <a:t>)</a:t>
            </a:r>
            <a:r>
              <a:rPr lang="en-US" baseline="30000" dirty="0" smtClean="0">
                <a:latin typeface="Cambria" pitchFamily="18" charset="0"/>
              </a:rPr>
              <a:t>T</a:t>
            </a:r>
            <a:endParaRPr lang="en-US" dirty="0" smtClean="0">
              <a:latin typeface="Cambria" pitchFamily="18" charset="0"/>
            </a:endParaRPr>
          </a:p>
          <a:p>
            <a:r>
              <a:rPr lang="ru-RU" dirty="0" smtClean="0"/>
              <a:t>Рассмотрим </a:t>
            </a:r>
            <a:r>
              <a:rPr lang="el-GR" dirty="0" smtClean="0"/>
              <a:t>ω</a:t>
            </a:r>
            <a:r>
              <a:rPr lang="en-US" baseline="-25000" dirty="0" smtClean="0"/>
              <a:t>j</a:t>
            </a:r>
            <a:r>
              <a:rPr lang="ru-RU" dirty="0" smtClean="0"/>
              <a:t>, что </a:t>
            </a:r>
            <a:r>
              <a:rPr lang="en-US" dirty="0" smtClean="0">
                <a:latin typeface="Cambria" pitchFamily="18" charset="0"/>
              </a:rPr>
              <a:t>supp </a:t>
            </a:r>
            <a:r>
              <a:rPr lang="el-GR" dirty="0" smtClean="0">
                <a:latin typeface="Cambria" pitchFamily="18" charset="0"/>
              </a:rPr>
              <a:t>ω</a:t>
            </a:r>
            <a:r>
              <a:rPr lang="en-US" baseline="-25000" dirty="0" smtClean="0">
                <a:latin typeface="Cambria" pitchFamily="18" charset="0"/>
              </a:rPr>
              <a:t>2j-1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⊂</a:t>
            </a:r>
            <a:r>
              <a:rPr lang="en-US" dirty="0" smtClean="0">
                <a:latin typeface="Cambria" pitchFamily="18" charset="0"/>
              </a:rPr>
              <a:t> [</a:t>
            </a:r>
            <a:r>
              <a:rPr lang="en-US" dirty="0" err="1" smtClean="0">
                <a:latin typeface="Cambria" pitchFamily="18" charset="0"/>
              </a:rPr>
              <a:t>x</a:t>
            </a:r>
            <a:r>
              <a:rPr lang="en-US" baseline="-25000" dirty="0" err="1" smtClean="0">
                <a:latin typeface="Cambria" pitchFamily="18" charset="0"/>
              </a:rPr>
              <a:t>j</a:t>
            </a:r>
            <a:r>
              <a:rPr lang="en-US" dirty="0" smtClean="0">
                <a:latin typeface="Cambria" pitchFamily="18" charset="0"/>
              </a:rPr>
              <a:t>,</a:t>
            </a:r>
            <a:r>
              <a:rPr lang="en-US" baseline="-25000" dirty="0" smtClean="0">
                <a:latin typeface="Cambria" pitchFamily="18" charset="0"/>
              </a:rPr>
              <a:t> </a:t>
            </a:r>
            <a:r>
              <a:rPr lang="en-US" dirty="0" smtClean="0">
                <a:latin typeface="Cambria" pitchFamily="18" charset="0"/>
              </a:rPr>
              <a:t>x</a:t>
            </a:r>
            <a:r>
              <a:rPr lang="en-US" baseline="-25000" dirty="0" smtClean="0">
                <a:latin typeface="Cambria" pitchFamily="18" charset="0"/>
              </a:rPr>
              <a:t>j+2</a:t>
            </a:r>
            <a:r>
              <a:rPr lang="en-US" dirty="0" smtClean="0">
                <a:latin typeface="Cambria" pitchFamily="18" charset="0"/>
              </a:rPr>
              <a:t>]</a:t>
            </a:r>
            <a:r>
              <a:rPr lang="ru-RU" dirty="0" smtClean="0">
                <a:latin typeface="Cambria" pitchFamily="18" charset="0"/>
              </a:rPr>
              <a:t> </a:t>
            </a:r>
            <a:r>
              <a:rPr lang="ru-RU" dirty="0" smtClean="0"/>
              <a:t>и </a:t>
            </a:r>
            <a:r>
              <a:rPr lang="en-US" dirty="0" smtClean="0">
                <a:latin typeface="Cambria" pitchFamily="18" charset="0"/>
              </a:rPr>
              <a:t>supp </a:t>
            </a:r>
            <a:r>
              <a:rPr lang="el-GR" dirty="0" smtClean="0">
                <a:latin typeface="Cambria" pitchFamily="18" charset="0"/>
              </a:rPr>
              <a:t>ω</a:t>
            </a:r>
            <a:r>
              <a:rPr lang="en-US" baseline="-25000" dirty="0" smtClean="0">
                <a:latin typeface="Cambria" pitchFamily="18" charset="0"/>
              </a:rPr>
              <a:t>2j </a:t>
            </a:r>
            <a:r>
              <a:rPr lang="en-US" dirty="0" smtClean="0">
                <a:latin typeface="Cambria Math" pitchFamily="18" charset="0"/>
                <a:ea typeface="Cambria Math" pitchFamily="18" charset="0"/>
              </a:rPr>
              <a:t>⊂</a:t>
            </a:r>
            <a:r>
              <a:rPr lang="en-US" dirty="0" smtClean="0">
                <a:latin typeface="Cambria" pitchFamily="18" charset="0"/>
              </a:rPr>
              <a:t> [</a:t>
            </a:r>
            <a:r>
              <a:rPr lang="en-US" dirty="0" err="1" smtClean="0">
                <a:latin typeface="Cambria" pitchFamily="18" charset="0"/>
              </a:rPr>
              <a:t>x</a:t>
            </a:r>
            <a:r>
              <a:rPr lang="en-US" baseline="-25000" dirty="0" err="1" smtClean="0">
                <a:latin typeface="Cambria" pitchFamily="18" charset="0"/>
              </a:rPr>
              <a:t>j</a:t>
            </a:r>
            <a:r>
              <a:rPr lang="en-US" dirty="0" smtClean="0">
                <a:latin typeface="Cambria" pitchFamily="18" charset="0"/>
              </a:rPr>
              <a:t>,</a:t>
            </a:r>
            <a:r>
              <a:rPr lang="en-US" baseline="-25000" dirty="0" smtClean="0">
                <a:latin typeface="Cambria" pitchFamily="18" charset="0"/>
              </a:rPr>
              <a:t> </a:t>
            </a:r>
            <a:r>
              <a:rPr lang="en-US" dirty="0" smtClean="0">
                <a:latin typeface="Cambria" pitchFamily="18" charset="0"/>
              </a:rPr>
              <a:t>x</a:t>
            </a:r>
            <a:r>
              <a:rPr lang="en-US" baseline="-25000" dirty="0" smtClean="0">
                <a:latin typeface="Cambria" pitchFamily="18" charset="0"/>
              </a:rPr>
              <a:t>j+2</a:t>
            </a:r>
            <a:r>
              <a:rPr lang="en-US" dirty="0" smtClean="0">
                <a:latin typeface="Cambria" pitchFamily="18" charset="0"/>
              </a:rPr>
              <a:t>]</a:t>
            </a:r>
            <a:endParaRPr lang="ru-RU" dirty="0" smtClean="0">
              <a:latin typeface="Cambria" pitchFamily="18" charset="0"/>
            </a:endParaRPr>
          </a:p>
          <a:p>
            <a:r>
              <a:rPr lang="en-US" dirty="0" smtClean="0"/>
              <a:t>Σ</a:t>
            </a:r>
            <a:r>
              <a:rPr lang="ru-RU" dirty="0" err="1" smtClean="0"/>
              <a:t>(φ′</a:t>
            </a:r>
            <a:r>
              <a:rPr lang="en-US" baseline="-25000" dirty="0" smtClean="0"/>
              <a:t>j</a:t>
            </a:r>
            <a:r>
              <a:rPr lang="ru-RU" baseline="-25000" dirty="0" smtClean="0"/>
              <a:t>+1 </a:t>
            </a:r>
            <a:r>
              <a:rPr lang="el-GR" dirty="0" smtClean="0"/>
              <a:t>ω</a:t>
            </a:r>
            <a:r>
              <a:rPr lang="en-US" baseline="-25000" dirty="0" smtClean="0"/>
              <a:t>2j-1</a:t>
            </a:r>
            <a:r>
              <a:rPr lang="ru-RU" dirty="0" smtClean="0"/>
              <a:t>(</a:t>
            </a:r>
            <a:r>
              <a:rPr lang="en-US" dirty="0" smtClean="0"/>
              <a:t>t</a:t>
            </a:r>
            <a:r>
              <a:rPr lang="ru-RU" dirty="0" smtClean="0"/>
              <a:t>)</a:t>
            </a:r>
            <a:r>
              <a:rPr lang="en-US" baseline="-25000" dirty="0" smtClean="0"/>
              <a:t> </a:t>
            </a:r>
            <a:r>
              <a:rPr lang="en-US" dirty="0" smtClean="0"/>
              <a:t>+</a:t>
            </a:r>
            <a:r>
              <a:rPr lang="en-US" baseline="-25000" dirty="0" smtClean="0"/>
              <a:t> </a:t>
            </a:r>
            <a:r>
              <a:rPr lang="ru-RU" dirty="0" err="1" smtClean="0"/>
              <a:t>φ</a:t>
            </a:r>
            <a:r>
              <a:rPr lang="en-US" baseline="-25000" dirty="0" smtClean="0"/>
              <a:t>j</a:t>
            </a:r>
            <a:r>
              <a:rPr lang="ru-RU" baseline="-25000" dirty="0" smtClean="0"/>
              <a:t>+1 </a:t>
            </a:r>
            <a:r>
              <a:rPr lang="el-GR" dirty="0" smtClean="0"/>
              <a:t>ω</a:t>
            </a:r>
            <a:r>
              <a:rPr lang="en-US" baseline="-25000" dirty="0" smtClean="0"/>
              <a:t>2j</a:t>
            </a:r>
            <a:r>
              <a:rPr lang="ru-RU" dirty="0" smtClean="0"/>
              <a:t>(</a:t>
            </a:r>
            <a:r>
              <a:rPr lang="en-US" dirty="0" smtClean="0"/>
              <a:t>t</a:t>
            </a:r>
            <a:r>
              <a:rPr lang="ru-RU" dirty="0" smtClean="0"/>
              <a:t>))</a:t>
            </a:r>
            <a:r>
              <a:rPr lang="en-US" dirty="0" smtClean="0"/>
              <a:t> = </a:t>
            </a:r>
            <a:r>
              <a:rPr lang="ru-RU" dirty="0" err="1" smtClean="0"/>
              <a:t>φ</a:t>
            </a:r>
            <a:r>
              <a:rPr lang="ru-RU" dirty="0" smtClean="0"/>
              <a:t>(</a:t>
            </a:r>
            <a:r>
              <a:rPr lang="ru-RU" dirty="0" err="1" smtClean="0"/>
              <a:t>t</a:t>
            </a:r>
            <a:r>
              <a:rPr lang="ru-RU" dirty="0" smtClean="0"/>
              <a:t>)</a:t>
            </a:r>
            <a:endParaRPr lang="ru-RU" dirty="0" smtClean="0">
              <a:latin typeface="Cambria" pitchFamily="18" charset="0"/>
            </a:endParaRPr>
          </a:p>
          <a:p>
            <a:r>
              <a:rPr lang="ru-RU" dirty="0" smtClean="0"/>
              <a:t>Компоненты </a:t>
            </a:r>
            <a:r>
              <a:rPr lang="ru-RU" dirty="0" err="1" smtClean="0"/>
              <a:t>φ</a:t>
            </a:r>
            <a:r>
              <a:rPr lang="ru-RU" dirty="0" smtClean="0"/>
              <a:t>(</a:t>
            </a:r>
            <a:r>
              <a:rPr lang="ru-RU" dirty="0" err="1" smtClean="0"/>
              <a:t>t</a:t>
            </a:r>
            <a:r>
              <a:rPr lang="ru-RU" dirty="0" smtClean="0"/>
              <a:t>) приближаются точно с помощью линейных комбинаций </a:t>
            </a:r>
            <a:r>
              <a:rPr lang="el-GR" dirty="0" smtClean="0"/>
              <a:t>ω</a:t>
            </a:r>
            <a:r>
              <a:rPr lang="en-US" baseline="-25000" dirty="0" smtClean="0"/>
              <a:t>j</a:t>
            </a:r>
            <a:endParaRPr lang="ru-RU" baseline="-25000" dirty="0" smtClean="0"/>
          </a:p>
          <a:p>
            <a:r>
              <a:rPr lang="en-US" dirty="0" smtClean="0">
                <a:latin typeface="Cambria" pitchFamily="18" charset="0"/>
              </a:rPr>
              <a:t>S</a:t>
            </a:r>
            <a:r>
              <a:rPr lang="ru-RU" baseline="-25000" dirty="0" err="1" smtClean="0">
                <a:latin typeface="Cambria" pitchFamily="18" charset="0"/>
              </a:rPr>
              <a:t>φ</a:t>
            </a:r>
            <a:r>
              <a:rPr lang="en-US" dirty="0" smtClean="0">
                <a:latin typeface="Cambria" pitchFamily="18" charset="0"/>
              </a:rPr>
              <a:t>(X)= {u | u = </a:t>
            </a:r>
            <a:r>
              <a:rPr lang="el-GR" dirty="0" smtClean="0">
                <a:latin typeface="Cambria" pitchFamily="18" charset="0"/>
              </a:rPr>
              <a:t>Σ</a:t>
            </a:r>
            <a:r>
              <a:rPr lang="en-US" dirty="0" err="1" smtClean="0">
                <a:latin typeface="Cambria" pitchFamily="18" charset="0"/>
              </a:rPr>
              <a:t>c</a:t>
            </a:r>
            <a:r>
              <a:rPr lang="en-US" baseline="-25000" dirty="0" err="1" smtClean="0">
                <a:latin typeface="Cambria" pitchFamily="18" charset="0"/>
              </a:rPr>
              <a:t>j</a:t>
            </a:r>
            <a:r>
              <a:rPr lang="el-GR" dirty="0" smtClean="0">
                <a:latin typeface="Cambria" pitchFamily="18" charset="0"/>
              </a:rPr>
              <a:t>ω</a:t>
            </a:r>
            <a:r>
              <a:rPr lang="en-US" baseline="-25000" dirty="0" smtClean="0">
                <a:latin typeface="Cambria" pitchFamily="18" charset="0"/>
              </a:rPr>
              <a:t>j</a:t>
            </a:r>
            <a:r>
              <a:rPr lang="en-US" dirty="0" smtClean="0">
                <a:latin typeface="Cambria" pitchFamily="18" charset="0"/>
              </a:rPr>
              <a:t>} </a:t>
            </a:r>
            <a:r>
              <a:rPr lang="en-US" dirty="0" smtClean="0"/>
              <a:t>– </a:t>
            </a:r>
            <a:r>
              <a:rPr lang="ru-RU" dirty="0" smtClean="0"/>
              <a:t>пространство сплайнов </a:t>
            </a:r>
            <a:r>
              <a:rPr lang="ru-RU" dirty="0" err="1" smtClean="0"/>
              <a:t>эрмитова</a:t>
            </a:r>
            <a:r>
              <a:rPr lang="ru-RU" dirty="0" smtClean="0"/>
              <a:t> типа</a:t>
            </a:r>
          </a:p>
          <a:p>
            <a:endParaRPr lang="ru-RU" baseline="-25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Проекция на пространство сплайнов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Любую гладкую функцию можно спроектировать на пространство сплайнов</a:t>
            </a:r>
          </a:p>
          <a:p>
            <a:r>
              <a:rPr lang="ru-RU" dirty="0" smtClean="0"/>
              <a:t>Коэффициенты в разложении – производные и значения функции в узлах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Алгоритм вычисления значения аппроксимации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На вход подаётся аргумент функции </a:t>
            </a:r>
            <a:r>
              <a:rPr lang="en-US" dirty="0" smtClean="0">
                <a:latin typeface="Cambria" pitchFamily="18" charset="0"/>
              </a:rPr>
              <a:t>x</a:t>
            </a:r>
            <a:r>
              <a:rPr lang="en-US" dirty="0" smtClean="0"/>
              <a:t> </a:t>
            </a:r>
            <a:r>
              <a:rPr lang="ru-RU" dirty="0" smtClean="0"/>
              <a:t>и коэффициенты с сеткой</a:t>
            </a:r>
          </a:p>
          <a:p>
            <a:r>
              <a:rPr lang="ru-RU" dirty="0" smtClean="0"/>
              <a:t>За </a:t>
            </a:r>
            <a:r>
              <a:rPr lang="en-US" dirty="0" smtClean="0">
                <a:latin typeface="Cambria" pitchFamily="18" charset="0"/>
              </a:rPr>
              <a:t>O(log N)</a:t>
            </a:r>
            <a:r>
              <a:rPr lang="en-US" dirty="0" smtClean="0"/>
              <a:t> </a:t>
            </a:r>
            <a:r>
              <a:rPr lang="ru-RU" dirty="0" smtClean="0"/>
              <a:t>вычисляется пара узлов сетки, соседних с </a:t>
            </a:r>
            <a:r>
              <a:rPr lang="en-US" dirty="0" smtClean="0">
                <a:latin typeface="Cambria" pitchFamily="18" charset="0"/>
              </a:rPr>
              <a:t>x</a:t>
            </a:r>
          </a:p>
          <a:p>
            <a:r>
              <a:rPr lang="ru-RU" dirty="0" smtClean="0"/>
              <a:t>За </a:t>
            </a:r>
            <a:r>
              <a:rPr lang="en-US" dirty="0" smtClean="0">
                <a:latin typeface="Cambria" pitchFamily="18" charset="0"/>
              </a:rPr>
              <a:t>O(</a:t>
            </a:r>
            <a:r>
              <a:rPr lang="ru-RU" dirty="0" smtClean="0"/>
              <a:t>1</a:t>
            </a:r>
            <a:r>
              <a:rPr lang="en-US" dirty="0" smtClean="0">
                <a:latin typeface="Cambria" pitchFamily="18" charset="0"/>
              </a:rPr>
              <a:t>)</a:t>
            </a:r>
            <a:r>
              <a:rPr lang="ru-RU" dirty="0" smtClean="0"/>
              <a:t> вычисляется значение аппроксимации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Функции библиотеки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Кодирующая процедура принимает начальное количество узлов, долю сохраняемых узлов, функцию и производную, выдаёт основной поток</a:t>
            </a:r>
          </a:p>
          <a:p>
            <a:r>
              <a:rPr lang="ru-RU" dirty="0" smtClean="0"/>
              <a:t>Декодирующая процедура</a:t>
            </a:r>
            <a:r>
              <a:rPr lang="en-US" dirty="0" smtClean="0"/>
              <a:t> </a:t>
            </a:r>
            <a:r>
              <a:rPr lang="ru-RU" dirty="0" smtClean="0"/>
              <a:t> принимает узлы, коэффициенты, вычисляет аппроксимацию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Численный эксперимент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5086B-ACEB-4EDE-8AAD-58EA7F2A2DCB}" type="slidenum">
              <a:rPr lang="ru-RU" smtClean="0"/>
              <a:pPr/>
              <a:t>8</a:t>
            </a:fld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2595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54480"/>
                <a:gridCol w="1554480"/>
                <a:gridCol w="1554480"/>
                <a:gridCol w="1554480"/>
                <a:gridCol w="155448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u(t)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en-US" sz="2000" b="1" baseline="-25000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en-US" sz="2000" b="1" baseline="-250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en-US" sz="2000" b="1" baseline="-250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r>
                        <a:rPr lang="en-US" sz="2000" b="1" baseline="-250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linear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86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-15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 · 10</a:t>
                      </a:r>
                      <a:r>
                        <a:rPr lang="ru-RU" sz="2000" baseline="30000">
                          <a:latin typeface="Times New Roman"/>
                          <a:ea typeface="Calibri"/>
                          <a:cs typeface="Times New Roman"/>
                        </a:rPr>
                        <a:t>-10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8,6 · 10</a:t>
                      </a:r>
                      <a:r>
                        <a:rPr lang="ru-RU" sz="2000" baseline="30000">
                          <a:latin typeface="Times New Roman"/>
                          <a:ea typeface="Calibri"/>
                          <a:cs typeface="Times New Roman"/>
                        </a:rPr>
                        <a:t>-19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r>
                        <a:rPr lang="en-US" sz="2000" b="1" baseline="30000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kern="1200" dirty="0">
                          <a:solidFill>
                            <a:schemeClr val="dk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93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5,33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-15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1,2 · 10</a:t>
                      </a:r>
                      <a:r>
                        <a:rPr lang="ru-RU" sz="2000" baseline="30000">
                          <a:latin typeface="Times New Roman"/>
                          <a:ea typeface="Calibri"/>
                          <a:cs typeface="Times New Roman"/>
                        </a:rPr>
                        <a:t>-9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3,2 · 10</a:t>
                      </a:r>
                      <a:r>
                        <a:rPr lang="ru-RU" sz="2000" baseline="30000">
                          <a:latin typeface="Times New Roman"/>
                          <a:ea typeface="Calibri"/>
                          <a:cs typeface="Times New Roman"/>
                        </a:rPr>
                        <a:t>-5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r>
                        <a:rPr lang="en-US" sz="2000" b="1" baseline="30000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kern="1200" dirty="0">
                          <a:solidFill>
                            <a:schemeClr val="dk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,42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-14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7,2 · 10</a:t>
                      </a:r>
                      <a:r>
                        <a:rPr lang="ru-RU" sz="2000" baseline="30000">
                          <a:latin typeface="Times New Roman"/>
                          <a:ea typeface="Calibri"/>
                          <a:cs typeface="Times New Roman"/>
                        </a:rPr>
                        <a:t>-6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2,6 · 10</a:t>
                      </a:r>
                      <a:r>
                        <a:rPr lang="ru-RU" sz="2000" baseline="30000">
                          <a:latin typeface="Times New Roman"/>
                          <a:ea typeface="Calibri"/>
                          <a:cs typeface="Times New Roman"/>
                        </a:rPr>
                        <a:t>-4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1/(1 + </a:t>
                      </a: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r>
                        <a:rPr lang="en-US" sz="2000" b="1" baseline="30000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kern="1200" dirty="0">
                          <a:solidFill>
                            <a:schemeClr val="dk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95</a:t>
                      </a: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2,1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3,2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-6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3 · 10</a:t>
                      </a:r>
                      <a:r>
                        <a:rPr lang="ru-RU" sz="2000" baseline="30000">
                          <a:latin typeface="Times New Roman"/>
                          <a:ea typeface="Calibri"/>
                          <a:cs typeface="Times New Roman"/>
                        </a:rPr>
                        <a:t>-5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sin(t)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92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 ·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 10</a:t>
                      </a:r>
                      <a:r>
                        <a:rPr lang="en-US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-8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,2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-7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1,63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-5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sin(10t)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91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,8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-4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>
                          <a:latin typeface="Times New Roman"/>
                          <a:ea typeface="Calibri"/>
                          <a:cs typeface="Times New Roman"/>
                        </a:rPr>
                        <a:t>7 · 10</a:t>
                      </a:r>
                      <a:r>
                        <a:rPr lang="ru-RU" sz="2000" baseline="30000">
                          <a:latin typeface="Times New Roman"/>
                          <a:ea typeface="Calibri"/>
                          <a:cs typeface="Times New Roman"/>
                        </a:rPr>
                        <a:t>-4</a:t>
                      </a:r>
                      <a:endParaRPr lang="ru-RU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1,6 · 10</a:t>
                      </a:r>
                      <a:r>
                        <a:rPr lang="ru-RU" sz="2000" baseline="30000" dirty="0">
                          <a:latin typeface="Times New Roman"/>
                          <a:ea typeface="Calibri"/>
                          <a:cs typeface="Times New Roman"/>
                        </a:rPr>
                        <a:t>-3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70" marR="64770" marT="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2910" y="4429132"/>
            <a:ext cx="80010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</a:t>
            </a:r>
            <a:r>
              <a:rPr lang="en-US" sz="2800" baseline="-25000" dirty="0" smtClean="0"/>
              <a:t>0 </a:t>
            </a:r>
            <a:r>
              <a:rPr lang="en-US" sz="2800" dirty="0" smtClean="0"/>
              <a:t>– </a:t>
            </a:r>
            <a:r>
              <a:rPr lang="ru-RU" sz="2800" dirty="0" smtClean="0"/>
              <a:t>количество узлов крупной сетки нашего алгоритма</a:t>
            </a:r>
          </a:p>
          <a:p>
            <a:r>
              <a:rPr lang="en-US" sz="2800" dirty="0" err="1" smtClean="0"/>
              <a:t>R</a:t>
            </a:r>
            <a:r>
              <a:rPr lang="en-US" sz="2800" baseline="-25000" dirty="0" err="1" smtClean="0"/>
              <a:t>i</a:t>
            </a:r>
            <a:r>
              <a:rPr lang="en-US" sz="2800" dirty="0" smtClean="0"/>
              <a:t> – </a:t>
            </a:r>
            <a:r>
              <a:rPr lang="ru-RU" sz="2800" dirty="0" smtClean="0"/>
              <a:t>погрешность алгоритма (1 – нашего, 2 – аналогичного для гладких потоков 1 высоты, 3 – кусочно-линейное на равномерной сетке)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488</TotalTime>
  <Words>378</Words>
  <Application>Microsoft Office PowerPoint</Application>
  <PresentationFormat>Экран (4:3)</PresentationFormat>
  <Paragraphs>74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Справедливость</vt:lpstr>
      <vt:lpstr>Вэйвлетное разложение гладкого потока ненулевой высоты</vt:lpstr>
      <vt:lpstr>Постановка задачи</vt:lpstr>
      <vt:lpstr>Вэйвлетный подход</vt:lpstr>
      <vt:lpstr>Сплайны эрмитова типа</vt:lpstr>
      <vt:lpstr>Проекция на пространство сплайнов</vt:lpstr>
      <vt:lpstr>Алгоритм вычисления значения аппроксимации</vt:lpstr>
      <vt:lpstr>Функции библиотеки</vt:lpstr>
      <vt:lpstr>Численный эксперимент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Вэйвлетное разложение ненулевой высоты</dc:title>
  <dc:creator>Sukhanov Vasily</dc:creator>
  <cp:lastModifiedBy>Sukhanov Vasily</cp:lastModifiedBy>
  <cp:revision>58</cp:revision>
  <dcterms:created xsi:type="dcterms:W3CDTF">2010-04-13T07:23:31Z</dcterms:created>
  <dcterms:modified xsi:type="dcterms:W3CDTF">2010-05-31T12:25:52Z</dcterms:modified>
</cp:coreProperties>
</file>