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8" autoAdjust="0"/>
    <p:restoredTop sz="86429" autoAdjust="0"/>
  </p:normalViewPr>
  <p:slideViewPr>
    <p:cSldViewPr>
      <p:cViewPr>
        <p:scale>
          <a:sx n="100" d="100"/>
          <a:sy n="100" d="100"/>
        </p:scale>
        <p:origin x="-7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D067CD7-2BD3-4751-A830-CB66697C9868}" type="datetimeFigureOut">
              <a:rPr lang="en-US" smtClean="0"/>
              <a:pPr/>
              <a:t>6/8/2010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CC7FD27-C593-4F43-8B0E-D625E02CF2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67CD7-2BD3-4751-A830-CB66697C9868}" type="datetimeFigureOut">
              <a:rPr lang="en-US" smtClean="0"/>
              <a:pPr/>
              <a:t>6/8/2010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C7FD27-C593-4F43-8B0E-D625E02CF24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3200"/>
            </a:lvl1pPr>
            <a:extLst/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67CD7-2BD3-4751-A830-CB66697C9868}" type="datetimeFigureOut">
              <a:rPr lang="en-US" smtClean="0"/>
              <a:pPr/>
              <a:t>6/8/2010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C7FD27-C593-4F43-8B0E-D625E02CF24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67CD7-2BD3-4751-A830-CB66697C9868}" type="datetimeFigureOut">
              <a:rPr lang="en-US" smtClean="0"/>
              <a:pPr/>
              <a:t>6/8/2010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C7FD27-C593-4F43-8B0E-D625E02CF24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67CD7-2BD3-4751-A830-CB66697C9868}" type="datetimeFigureOut">
              <a:rPr lang="en-US" smtClean="0"/>
              <a:pPr/>
              <a:t>6/8/2010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C7FD27-C593-4F43-8B0E-D625E02CF2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67CD7-2BD3-4751-A830-CB66697C9868}" type="datetimeFigureOut">
              <a:rPr lang="en-US" smtClean="0"/>
              <a:pPr/>
              <a:t>6/8/2010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C7FD27-C593-4F43-8B0E-D625E02CF24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67CD7-2BD3-4751-A830-CB66697C9868}" type="datetimeFigureOut">
              <a:rPr lang="en-US" smtClean="0"/>
              <a:pPr/>
              <a:t>6/8/2010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C7FD27-C593-4F43-8B0E-D625E02CF2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D067CD7-2BD3-4751-A830-CB66697C9868}" type="datetimeFigureOut">
              <a:rPr lang="en-US" smtClean="0"/>
              <a:pPr/>
              <a:t>6/8/2010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C7FD27-C593-4F43-8B0E-D625E02CF2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D067CD7-2BD3-4751-A830-CB66697C9868}" type="datetimeFigureOut">
              <a:rPr lang="en-US" smtClean="0"/>
              <a:pPr/>
              <a:t>6/8/2010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CC7FD27-C593-4F43-8B0E-D625E02CF24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67CD7-2BD3-4751-A830-CB66697C9868}" type="datetimeFigureOut">
              <a:rPr lang="en-US" smtClean="0"/>
              <a:pPr/>
              <a:t>6/8/2010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C7FD27-C593-4F43-8B0E-D625E02CF2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67CD7-2BD3-4751-A830-CB66697C9868}" type="datetimeFigureOut">
              <a:rPr lang="en-US" smtClean="0"/>
              <a:pPr/>
              <a:t>6/8/2010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C7FD27-C593-4F43-8B0E-D625E02CF2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D067CD7-2BD3-4751-A830-CB66697C9868}" type="datetimeFigureOut">
              <a:rPr lang="en-US" smtClean="0"/>
              <a:pPr/>
              <a:t>6/8/2010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CC7FD27-C593-4F43-8B0E-D625E02CF2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829761"/>
          </a:xfrm>
        </p:spPr>
        <p:txBody>
          <a:bodyPr>
            <a:noAutofit/>
          </a:bodyPr>
          <a:lstStyle/>
          <a:p>
            <a:r>
              <a:rPr lang="ru-RU" sz="3600" dirty="0" smtClean="0"/>
              <a:t>Решение задач интеграции программных решений в финансовой индустрии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286000"/>
            <a:ext cx="8153400" cy="1199704"/>
          </a:xfrm>
        </p:spPr>
        <p:txBody>
          <a:bodyPr>
            <a:noAutofit/>
          </a:bodyPr>
          <a:lstStyle/>
          <a:p>
            <a:r>
              <a:rPr lang="ru-RU" sz="2100" dirty="0" smtClean="0"/>
              <a:t>Миллер Дмитрий, 545 группа</a:t>
            </a:r>
          </a:p>
          <a:p>
            <a:endParaRPr lang="ru-RU" sz="2100" dirty="0" smtClean="0"/>
          </a:p>
          <a:p>
            <a:endParaRPr lang="ru-RU" sz="2100" dirty="0" smtClean="0"/>
          </a:p>
          <a:p>
            <a:pPr lvl="0">
              <a:defRPr/>
            </a:pPr>
            <a:r>
              <a:rPr lang="ru-RU" sz="2100" dirty="0" smtClean="0"/>
              <a:t>Научный руководитель: </a:t>
            </a:r>
            <a:r>
              <a:rPr lang="ru-RU" sz="2100" dirty="0" err="1" smtClean="0"/>
              <a:t>д.ф.-м.н</a:t>
            </a:r>
            <a:r>
              <a:rPr lang="ru-RU" sz="2100" dirty="0" smtClean="0"/>
              <a:t>., профессор, А.Н.Терехов</a:t>
            </a:r>
          </a:p>
          <a:p>
            <a:pPr lvl="0">
              <a:defRPr/>
            </a:pPr>
            <a:r>
              <a:rPr lang="ru-RU" sz="2100" dirty="0" smtClean="0"/>
              <a:t>Рецензент: </a:t>
            </a:r>
            <a:r>
              <a:rPr lang="ru-RU" sz="2100" dirty="0" err="1" smtClean="0"/>
              <a:t>к.ф.-м.н</a:t>
            </a:r>
            <a:r>
              <a:rPr lang="ru-RU" sz="2100" dirty="0" smtClean="0"/>
              <a:t>, доцент, А.Н. Иванов</a:t>
            </a:r>
          </a:p>
          <a:p>
            <a:endParaRPr lang="ru-RU" sz="2100" dirty="0" smtClean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81000" y="3581400"/>
            <a:ext cx="8153400" cy="1199704"/>
          </a:xfrm>
          <a:prstGeom prst="rect">
            <a:avLst/>
          </a:prstGeom>
        </p:spPr>
        <p:txBody>
          <a:bodyPr vert="horz" lIns="45720" rIns="45720">
            <a:noAutofit/>
          </a:bodyPr>
          <a:lstStyle/>
          <a:p>
            <a:pPr marL="0" marR="64008" lvl="0" indent="0" algn="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ru-RU" sz="2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319271"/>
          </a:xfrm>
        </p:spPr>
        <p:txBody>
          <a:bodyPr>
            <a:normAutofit/>
          </a:bodyPr>
          <a:lstStyle/>
          <a:p>
            <a:r>
              <a:rPr lang="ru-RU" sz="2100" dirty="0" smtClean="0"/>
              <a:t>Проанализировать процесс работы инвестиционного фонда</a:t>
            </a:r>
          </a:p>
          <a:p>
            <a:r>
              <a:rPr lang="ru-RU" sz="2100" dirty="0" smtClean="0"/>
              <a:t>Вычленить интеграционные задачи и их требования</a:t>
            </a:r>
          </a:p>
          <a:p>
            <a:r>
              <a:rPr lang="ru-RU" sz="2100" dirty="0" smtClean="0"/>
              <a:t>Предложить архитектурные решения для решения типичных </a:t>
            </a:r>
            <a:r>
              <a:rPr lang="ru-RU" sz="2100" dirty="0" smtClean="0"/>
              <a:t>задач</a:t>
            </a:r>
            <a:r>
              <a:rPr lang="en-US" sz="2100" dirty="0" smtClean="0"/>
              <a:t> </a:t>
            </a:r>
            <a:r>
              <a:rPr lang="ru-RU" sz="2100" dirty="0" smtClean="0"/>
              <a:t>интеграции</a:t>
            </a:r>
            <a:endParaRPr lang="ru-RU" sz="2100" dirty="0" smtClean="0"/>
          </a:p>
          <a:p>
            <a:r>
              <a:rPr lang="ru-RU" sz="2100" dirty="0" smtClean="0"/>
              <a:t>Создать пример интеграционного решения, используя платформу промышленной интеграции</a:t>
            </a:r>
          </a:p>
          <a:p>
            <a:r>
              <a:rPr lang="ru-RU" sz="2100" dirty="0" smtClean="0"/>
              <a:t>Протестировать </a:t>
            </a:r>
            <a:r>
              <a:rPr lang="ru-RU" sz="2100" dirty="0" smtClean="0"/>
              <a:t>производительность решения на  выбранных платформах интеграции</a:t>
            </a:r>
            <a:endParaRPr lang="en-US" sz="21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Задача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Процесс работы фонда</a:t>
            </a:r>
            <a:endParaRPr lang="en-US" dirty="0"/>
          </a:p>
        </p:txBody>
      </p:sp>
      <p:sp>
        <p:nvSpPr>
          <p:cNvPr id="4" name="Pentagon 3"/>
          <p:cNvSpPr/>
          <p:nvPr/>
        </p:nvSpPr>
        <p:spPr bwMode="auto">
          <a:xfrm>
            <a:off x="914400" y="2324100"/>
            <a:ext cx="1600200" cy="762000"/>
          </a:xfrm>
          <a:prstGeom prst="homePlate">
            <a:avLst/>
          </a:prstGeom>
          <a:solidFill>
            <a:schemeClr val="bg1"/>
          </a:solidFill>
          <a:ln w="57150">
            <a:solidFill>
              <a:srgbClr val="FFC000"/>
            </a:solidFill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000" b="1" u="sng" dirty="0" smtClean="0">
                <a:solidFill>
                  <a:schemeClr val="tx1"/>
                </a:solidFill>
                <a:latin typeface="Times" pitchFamily="18" charset="0"/>
              </a:rPr>
              <a:t>Order Execution</a:t>
            </a:r>
            <a:endParaRPr kumimoji="0" lang="en-US" sz="1000" b="1" i="0" u="sng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i="1" dirty="0" smtClean="0">
                <a:solidFill>
                  <a:schemeClr val="tx1"/>
                </a:solidFill>
                <a:latin typeface="Times" pitchFamily="18" charset="0"/>
              </a:rPr>
              <a:t>System: EMS</a:t>
            </a:r>
            <a:endParaRPr kumimoji="0" lang="en-US" sz="1100" b="0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i="1" dirty="0" smtClean="0">
                <a:solidFill>
                  <a:schemeClr val="tx1"/>
                </a:solidFill>
                <a:latin typeface="Times" pitchFamily="18" charset="0"/>
              </a:rPr>
              <a:t>Third party: Broker</a:t>
            </a:r>
            <a:endParaRPr kumimoji="0" lang="en-US" sz="11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5" name="Chevron 4"/>
          <p:cNvSpPr/>
          <p:nvPr/>
        </p:nvSpPr>
        <p:spPr bwMode="auto">
          <a:xfrm rot="5400000">
            <a:off x="8039100" y="2590800"/>
            <a:ext cx="228600" cy="304800"/>
          </a:xfrm>
          <a:prstGeom prst="chevron">
            <a:avLst/>
          </a:prstGeom>
          <a:solidFill>
            <a:srgbClr val="FFC000"/>
          </a:solidFill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6" name="Pentagon 5"/>
          <p:cNvSpPr/>
          <p:nvPr/>
        </p:nvSpPr>
        <p:spPr bwMode="auto">
          <a:xfrm>
            <a:off x="3352800" y="2324100"/>
            <a:ext cx="1752600" cy="762000"/>
          </a:xfrm>
          <a:prstGeom prst="homePlate">
            <a:avLst/>
          </a:prstGeom>
          <a:solidFill>
            <a:schemeClr val="bg1"/>
          </a:solidFill>
          <a:ln w="57150">
            <a:solidFill>
              <a:srgbClr val="FFC000"/>
            </a:solidFill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z="1000" b="1" u="sng" dirty="0" smtClean="0">
                <a:solidFill>
                  <a:srgbClr val="000000"/>
                </a:solidFill>
                <a:latin typeface="Times" pitchFamily="18" charset="0"/>
              </a:rPr>
              <a:t>Trade Allocation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i="1" dirty="0" smtClean="0">
                <a:solidFill>
                  <a:schemeClr val="tx1"/>
                </a:solidFill>
                <a:latin typeface="Times" pitchFamily="18" charset="0"/>
              </a:rPr>
              <a:t>System: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100" i="1" dirty="0" smtClean="0">
                <a:solidFill>
                  <a:schemeClr val="tx1"/>
                </a:solidFill>
                <a:latin typeface="Times" pitchFamily="18" charset="0"/>
              </a:rPr>
              <a:t>Portfolio Management</a:t>
            </a:r>
          </a:p>
          <a:p>
            <a:pPr lvl="0"/>
            <a:endParaRPr lang="en-US" sz="1000" b="1" u="sng" dirty="0">
              <a:solidFill>
                <a:srgbClr val="000000"/>
              </a:solidFill>
              <a:latin typeface="Times" pitchFamily="18" charset="0"/>
            </a:endParaRPr>
          </a:p>
        </p:txBody>
      </p:sp>
      <p:sp>
        <p:nvSpPr>
          <p:cNvPr id="7" name="Pentagon 6"/>
          <p:cNvSpPr/>
          <p:nvPr/>
        </p:nvSpPr>
        <p:spPr bwMode="auto">
          <a:xfrm>
            <a:off x="6096000" y="1790700"/>
            <a:ext cx="1600200" cy="914400"/>
          </a:xfrm>
          <a:prstGeom prst="homePlate">
            <a:avLst/>
          </a:prstGeom>
          <a:solidFill>
            <a:schemeClr val="bg1"/>
          </a:solidFill>
          <a:ln w="57150">
            <a:solidFill>
              <a:srgbClr val="FFC000"/>
            </a:solidFill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z="1000" b="1" u="sng" dirty="0" smtClean="0">
                <a:solidFill>
                  <a:srgbClr val="000000"/>
                </a:solidFill>
                <a:latin typeface="Times" pitchFamily="18" charset="0"/>
              </a:rPr>
              <a:t>EOD Pricing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i="1" dirty="0" smtClean="0">
                <a:solidFill>
                  <a:schemeClr val="tx1"/>
                </a:solidFill>
                <a:latin typeface="Times" pitchFamily="18" charset="0"/>
              </a:rPr>
              <a:t>System: Portfolio Management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i="1" dirty="0" smtClean="0">
                <a:solidFill>
                  <a:schemeClr val="tx1"/>
                </a:solidFill>
                <a:latin typeface="Times" pitchFamily="18" charset="0"/>
              </a:rPr>
              <a:t>Third party: Data Vendor</a:t>
            </a:r>
          </a:p>
          <a:p>
            <a:pPr lvl="0"/>
            <a:endParaRPr lang="en-US" sz="1000" b="1" u="sng" dirty="0">
              <a:solidFill>
                <a:srgbClr val="000000"/>
              </a:solidFill>
              <a:latin typeface="Times" pitchFamily="18" charset="0"/>
            </a:endParaRPr>
          </a:p>
        </p:txBody>
      </p:sp>
      <p:sp>
        <p:nvSpPr>
          <p:cNvPr id="8" name="Chevron 7"/>
          <p:cNvSpPr/>
          <p:nvPr/>
        </p:nvSpPr>
        <p:spPr bwMode="auto">
          <a:xfrm>
            <a:off x="2819400" y="2552700"/>
            <a:ext cx="228600" cy="304800"/>
          </a:xfrm>
          <a:prstGeom prst="chevron">
            <a:avLst/>
          </a:prstGeom>
          <a:solidFill>
            <a:srgbClr val="FFC000"/>
          </a:solidFill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9" name="Chevron 8"/>
          <p:cNvSpPr/>
          <p:nvPr/>
        </p:nvSpPr>
        <p:spPr bwMode="auto">
          <a:xfrm rot="10800000">
            <a:off x="5715000" y="4876801"/>
            <a:ext cx="228600" cy="304800"/>
          </a:xfrm>
          <a:prstGeom prst="chevron">
            <a:avLst/>
          </a:prstGeom>
          <a:solidFill>
            <a:srgbClr val="0070C0"/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10" name="Pentagon 9"/>
          <p:cNvSpPr/>
          <p:nvPr/>
        </p:nvSpPr>
        <p:spPr bwMode="auto">
          <a:xfrm rot="10800000" flipV="1">
            <a:off x="6248400" y="4533901"/>
            <a:ext cx="1600200" cy="990600"/>
          </a:xfrm>
          <a:prstGeom prst="homePlate">
            <a:avLst/>
          </a:prstGeom>
          <a:solidFill>
            <a:schemeClr val="bg1"/>
          </a:solidFill>
          <a:ln w="57150">
            <a:solidFill>
              <a:srgbClr val="0070C0"/>
            </a:solidFill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r"/>
            <a:r>
              <a:rPr lang="en-US" sz="1000" b="1" u="sng" dirty="0" smtClean="0">
                <a:solidFill>
                  <a:srgbClr val="000000"/>
                </a:solidFill>
                <a:latin typeface="Times" pitchFamily="18" charset="0"/>
              </a:rPr>
              <a:t>Position and Trade Reconciliation</a:t>
            </a: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i="1" dirty="0" smtClean="0">
                <a:solidFill>
                  <a:schemeClr val="tx1"/>
                </a:solidFill>
                <a:latin typeface="Times" pitchFamily="18" charset="0"/>
              </a:rPr>
              <a:t>System: Reporting</a:t>
            </a: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i="1" dirty="0" smtClean="0">
                <a:solidFill>
                  <a:schemeClr val="tx1"/>
                </a:solidFill>
                <a:latin typeface="Times" pitchFamily="18" charset="0"/>
              </a:rPr>
              <a:t>Third party: Fund Admin, Prime Broker</a:t>
            </a:r>
          </a:p>
          <a:p>
            <a:pPr lvl="0" algn="r"/>
            <a:endParaRPr lang="en-US" sz="1000" b="1" u="sng" dirty="0" smtClean="0">
              <a:solidFill>
                <a:srgbClr val="000000"/>
              </a:solidFill>
              <a:latin typeface="Times" pitchFamily="18" charset="0"/>
            </a:endParaRPr>
          </a:p>
          <a:p>
            <a:pPr lvl="0" algn="r"/>
            <a:endParaRPr lang="en-US" sz="1000" u="sng" dirty="0">
              <a:solidFill>
                <a:srgbClr val="000000"/>
              </a:solidFill>
              <a:latin typeface="Times" pitchFamily="18" charset="0"/>
            </a:endParaRPr>
          </a:p>
        </p:txBody>
      </p:sp>
      <p:sp>
        <p:nvSpPr>
          <p:cNvPr id="11" name="Chevron 10"/>
          <p:cNvSpPr/>
          <p:nvPr/>
        </p:nvSpPr>
        <p:spPr bwMode="auto">
          <a:xfrm rot="10800000">
            <a:off x="3200400" y="4876801"/>
            <a:ext cx="228600" cy="304800"/>
          </a:xfrm>
          <a:prstGeom prst="chevron">
            <a:avLst/>
          </a:prstGeom>
          <a:solidFill>
            <a:srgbClr val="0070C0"/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66800" y="3467100"/>
            <a:ext cx="272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+mj-lt"/>
              </a:rPr>
              <a:t>T</a:t>
            </a:r>
            <a:endParaRPr lang="en-US" sz="1800" dirty="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66800" y="4076700"/>
            <a:ext cx="4940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+mj-lt"/>
              </a:rPr>
              <a:t>T+ 1</a:t>
            </a:r>
            <a:endParaRPr lang="en-US" sz="1400" dirty="0">
              <a:latin typeface="+mj-lt"/>
            </a:endParaRPr>
          </a:p>
        </p:txBody>
      </p:sp>
      <p:sp>
        <p:nvSpPr>
          <p:cNvPr id="14" name="Pentagon 13"/>
          <p:cNvSpPr/>
          <p:nvPr/>
        </p:nvSpPr>
        <p:spPr bwMode="auto">
          <a:xfrm rot="10800000" flipV="1">
            <a:off x="3733800" y="4610101"/>
            <a:ext cx="1600200" cy="838200"/>
          </a:xfrm>
          <a:prstGeom prst="homePlate">
            <a:avLst/>
          </a:prstGeom>
          <a:noFill/>
          <a:ln w="57150">
            <a:solidFill>
              <a:srgbClr val="0070C0"/>
            </a:solidFill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r"/>
            <a:r>
              <a:rPr lang="en-US" sz="1000" b="1" u="sng" dirty="0" smtClean="0">
                <a:solidFill>
                  <a:srgbClr val="000000"/>
                </a:solidFill>
                <a:latin typeface="Times" pitchFamily="18" charset="0"/>
              </a:rPr>
              <a:t>Positions &amp; PNL Reporting</a:t>
            </a: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i="1" dirty="0" smtClean="0">
                <a:solidFill>
                  <a:schemeClr val="tx1"/>
                </a:solidFill>
                <a:latin typeface="Times" pitchFamily="18" charset="0"/>
              </a:rPr>
              <a:t>System: Accounting System, Reporting</a:t>
            </a:r>
          </a:p>
          <a:p>
            <a:pPr lvl="0" algn="r"/>
            <a:endParaRPr lang="en-US" sz="1000" b="1" u="sng" dirty="0">
              <a:solidFill>
                <a:srgbClr val="000000"/>
              </a:solidFill>
              <a:latin typeface="Times" pitchFamily="18" charset="0"/>
            </a:endParaRPr>
          </a:p>
        </p:txBody>
      </p:sp>
      <p:sp>
        <p:nvSpPr>
          <p:cNvPr id="15" name="Pentagon 14"/>
          <p:cNvSpPr/>
          <p:nvPr/>
        </p:nvSpPr>
        <p:spPr bwMode="auto">
          <a:xfrm rot="10800000" flipV="1">
            <a:off x="1143000" y="4610101"/>
            <a:ext cx="1676400" cy="838200"/>
          </a:xfrm>
          <a:prstGeom prst="homePlate">
            <a:avLst/>
          </a:prstGeom>
          <a:noFill/>
          <a:ln w="57150">
            <a:solidFill>
              <a:srgbClr val="0070C0"/>
            </a:solidFill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u="sng" dirty="0" smtClean="0">
                <a:solidFill>
                  <a:srgbClr val="000000"/>
                </a:solidFill>
                <a:latin typeface="Times" pitchFamily="18" charset="0"/>
              </a:rPr>
              <a:t>Start of the day balance </a:t>
            </a: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i="1" dirty="0" smtClean="0">
                <a:solidFill>
                  <a:schemeClr val="tx1"/>
                </a:solidFill>
                <a:latin typeface="Times" pitchFamily="18" charset="0"/>
              </a:rPr>
              <a:t>System: Accounting System, Portfolio Management</a:t>
            </a:r>
            <a:endParaRPr lang="en-US" sz="1000" b="1" u="sng" dirty="0">
              <a:solidFill>
                <a:srgbClr val="000000"/>
              </a:solidFill>
              <a:latin typeface="Times" pitchFamily="18" charset="0"/>
            </a:endParaRPr>
          </a:p>
        </p:txBody>
      </p:sp>
      <p:sp>
        <p:nvSpPr>
          <p:cNvPr id="16" name="Chevron 15"/>
          <p:cNvSpPr/>
          <p:nvPr/>
        </p:nvSpPr>
        <p:spPr bwMode="auto">
          <a:xfrm rot="10800000">
            <a:off x="8153400" y="4876801"/>
            <a:ext cx="228600" cy="304800"/>
          </a:xfrm>
          <a:prstGeom prst="chevron">
            <a:avLst/>
          </a:prstGeom>
          <a:solidFill>
            <a:srgbClr val="0070C0"/>
          </a:solidFill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17" name="Chevron 16"/>
          <p:cNvSpPr/>
          <p:nvPr/>
        </p:nvSpPr>
        <p:spPr bwMode="auto">
          <a:xfrm>
            <a:off x="5562600" y="2095500"/>
            <a:ext cx="228600" cy="304800"/>
          </a:xfrm>
          <a:prstGeom prst="chevron">
            <a:avLst/>
          </a:prstGeom>
          <a:solidFill>
            <a:srgbClr val="FFC000"/>
          </a:solidFill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143000" y="3924300"/>
            <a:ext cx="7162800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914400" y="1600200"/>
            <a:ext cx="15359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Торговый день</a:t>
            </a:r>
            <a:endParaRPr lang="en-US" sz="1800" dirty="0"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352800" y="1600200"/>
            <a:ext cx="13997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Закрытие дня</a:t>
            </a:r>
            <a:endParaRPr lang="en-US" sz="1800" dirty="0">
              <a:latin typeface="+mj-lt"/>
            </a:endParaRPr>
          </a:p>
        </p:txBody>
      </p:sp>
      <p:sp>
        <p:nvSpPr>
          <p:cNvPr id="21" name="Pentagon 20"/>
          <p:cNvSpPr/>
          <p:nvPr/>
        </p:nvSpPr>
        <p:spPr bwMode="auto">
          <a:xfrm>
            <a:off x="6096000" y="2857500"/>
            <a:ext cx="1600200" cy="914400"/>
          </a:xfrm>
          <a:prstGeom prst="homePlate">
            <a:avLst/>
          </a:prstGeom>
          <a:solidFill>
            <a:schemeClr val="bg1"/>
          </a:solidFill>
          <a:ln w="57150">
            <a:solidFill>
              <a:srgbClr val="FFC000"/>
            </a:solidFill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z="1000" b="1" u="sng" dirty="0" smtClean="0">
                <a:solidFill>
                  <a:srgbClr val="000000"/>
                </a:solidFill>
                <a:latin typeface="Times" pitchFamily="18" charset="0"/>
              </a:rPr>
              <a:t>Trade Files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i="1" dirty="0" smtClean="0">
                <a:solidFill>
                  <a:schemeClr val="tx1"/>
                </a:solidFill>
                <a:latin typeface="Times" pitchFamily="18" charset="0"/>
              </a:rPr>
              <a:t>System: Reporting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i="1" dirty="0" smtClean="0">
                <a:solidFill>
                  <a:schemeClr val="tx1"/>
                </a:solidFill>
                <a:latin typeface="Times" pitchFamily="18" charset="0"/>
              </a:rPr>
              <a:t>Third party: Fund Admin, Prime Broker</a:t>
            </a:r>
          </a:p>
          <a:p>
            <a:pPr lvl="0"/>
            <a:endParaRPr lang="en-US" sz="1000" b="1" u="sng" dirty="0">
              <a:solidFill>
                <a:srgbClr val="000000"/>
              </a:solidFill>
              <a:latin typeface="Times" pitchFamily="18" charset="0"/>
            </a:endParaRPr>
          </a:p>
        </p:txBody>
      </p:sp>
      <p:sp>
        <p:nvSpPr>
          <p:cNvPr id="22" name="Chevron 21"/>
          <p:cNvSpPr/>
          <p:nvPr/>
        </p:nvSpPr>
        <p:spPr bwMode="auto">
          <a:xfrm>
            <a:off x="5562600" y="3162300"/>
            <a:ext cx="228600" cy="304800"/>
          </a:xfrm>
          <a:prstGeom prst="chevron">
            <a:avLst/>
          </a:prstGeom>
          <a:solidFill>
            <a:srgbClr val="FFC000"/>
          </a:solidFill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534400" cy="48768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Отчетность компаниям-агентам фонда</a:t>
            </a:r>
          </a:p>
          <a:p>
            <a:pPr lvl="1"/>
            <a:r>
              <a:rPr lang="ru-RU" dirty="0" smtClean="0"/>
              <a:t>В индустрии строится как обмен файлами</a:t>
            </a:r>
          </a:p>
          <a:p>
            <a:pPr lvl="1"/>
            <a:r>
              <a:rPr lang="ru-RU" dirty="0" smtClean="0"/>
              <a:t>Важна система запуска задач</a:t>
            </a:r>
          </a:p>
          <a:p>
            <a:pPr lvl="1">
              <a:buNone/>
            </a:pPr>
            <a:endParaRPr lang="ru-RU" dirty="0" smtClean="0"/>
          </a:p>
          <a:p>
            <a:r>
              <a:rPr lang="ru-RU" dirty="0" smtClean="0"/>
              <a:t>Взаимодействие с поставщиками данных</a:t>
            </a:r>
            <a:endParaRPr lang="en-US" dirty="0" smtClean="0"/>
          </a:p>
          <a:p>
            <a:pPr lvl="1"/>
            <a:r>
              <a:rPr lang="ru-RU" dirty="0" smtClean="0"/>
              <a:t>Сложные требования к трансформации и объемы данных обуславливают использование инструментов </a:t>
            </a:r>
            <a:r>
              <a:rPr lang="en-US" dirty="0" smtClean="0"/>
              <a:t>ETL</a:t>
            </a:r>
            <a:endParaRPr lang="ru-RU" dirty="0" smtClean="0"/>
          </a:p>
          <a:p>
            <a:pPr lvl="1"/>
            <a:r>
              <a:rPr lang="ru-RU" dirty="0" smtClean="0"/>
              <a:t>Для </a:t>
            </a:r>
            <a:r>
              <a:rPr lang="ru-RU" dirty="0" smtClean="0"/>
              <a:t>распределения загруженных данных </a:t>
            </a:r>
            <a:r>
              <a:rPr lang="ru-RU" dirty="0" smtClean="0"/>
              <a:t>по системам фонда имеет </a:t>
            </a:r>
            <a:r>
              <a:rPr lang="ru-RU" dirty="0" smtClean="0"/>
              <a:t>смысл </a:t>
            </a:r>
            <a:r>
              <a:rPr lang="ru-RU" dirty="0" smtClean="0"/>
              <a:t>строить интеграцию </a:t>
            </a:r>
            <a:r>
              <a:rPr lang="ru-RU" dirty="0" smtClean="0"/>
              <a:t>с хранилищем данных</a:t>
            </a:r>
            <a:endParaRPr lang="ru-RU" dirty="0" smtClean="0"/>
          </a:p>
          <a:p>
            <a:pPr lvl="1">
              <a:buNone/>
            </a:pPr>
            <a:endParaRPr lang="ru-RU" dirty="0" smtClean="0"/>
          </a:p>
          <a:p>
            <a:r>
              <a:rPr lang="ru-RU" dirty="0" smtClean="0"/>
              <a:t>Соединение приложений</a:t>
            </a:r>
            <a:endParaRPr lang="en-US" dirty="0" smtClean="0"/>
          </a:p>
          <a:p>
            <a:pPr lvl="1"/>
            <a:r>
              <a:rPr lang="ru-RU" dirty="0" smtClean="0"/>
              <a:t>Для надежного и легко расширяемого решения, нужно использовать архитектуру обмена сообщениями (</a:t>
            </a:r>
            <a:r>
              <a:rPr lang="en-US" dirty="0" smtClean="0"/>
              <a:t>messaging)</a:t>
            </a:r>
          </a:p>
          <a:p>
            <a:pPr lvl="1"/>
            <a:r>
              <a:rPr lang="ru-RU" dirty="0" smtClean="0"/>
              <a:t>В качестве технологий используются платформы промышленной интеграции (</a:t>
            </a:r>
            <a:r>
              <a:rPr lang="en-US" dirty="0" smtClean="0"/>
              <a:t>EAI)</a:t>
            </a:r>
            <a:endParaRPr lang="ru-RU" dirty="0" smtClean="0"/>
          </a:p>
          <a:p>
            <a:pPr lvl="1"/>
            <a:endParaRPr lang="ru-RU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Сценарии</a:t>
            </a:r>
            <a:r>
              <a:rPr lang="ru-RU" baseline="0" dirty="0" smtClean="0"/>
              <a:t> интеграции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3429000"/>
            <a:ext cx="8229600" cy="2730691"/>
          </a:xfrm>
        </p:spPr>
        <p:txBody>
          <a:bodyPr>
            <a:normAutofit fontScale="92500" lnSpcReduction="10000"/>
          </a:bodyPr>
          <a:lstStyle/>
          <a:p>
            <a:r>
              <a:rPr lang="ru-RU" sz="2600" dirty="0" smtClean="0"/>
              <a:t>Определены интерфейсы исходной и целевой систем</a:t>
            </a:r>
          </a:p>
          <a:p>
            <a:r>
              <a:rPr lang="ru-RU" sz="2600" dirty="0" smtClean="0"/>
              <a:t>Генерация тестовых данных</a:t>
            </a:r>
          </a:p>
          <a:p>
            <a:r>
              <a:rPr lang="ru-RU" sz="2600" dirty="0" smtClean="0"/>
              <a:t>Интеграционное решение создано и протестировано на</a:t>
            </a:r>
          </a:p>
          <a:p>
            <a:pPr lvl="1"/>
            <a:r>
              <a:rPr lang="en-US" dirty="0" smtClean="0"/>
              <a:t>Microsoft BizTalk Server 2009</a:t>
            </a:r>
          </a:p>
          <a:p>
            <a:pPr lvl="1"/>
            <a:r>
              <a:rPr lang="en-US" dirty="0" smtClean="0"/>
              <a:t>IBM </a:t>
            </a:r>
            <a:r>
              <a:rPr lang="en-US" dirty="0" err="1" smtClean="0"/>
              <a:t>WebSphere</a:t>
            </a:r>
            <a:r>
              <a:rPr lang="en-US" dirty="0" smtClean="0"/>
              <a:t> Message Broker</a:t>
            </a:r>
            <a:r>
              <a:rPr lang="ru-RU" dirty="0" smtClean="0"/>
              <a:t> 7.0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Тестовое</a:t>
            </a:r>
            <a:r>
              <a:rPr lang="ru-RU" baseline="0" dirty="0" smtClean="0"/>
              <a:t> интеграционное решение</a:t>
            </a:r>
            <a:endParaRPr lang="en-US" dirty="0"/>
          </a:p>
        </p:txBody>
      </p:sp>
      <p:pic>
        <p:nvPicPr>
          <p:cNvPr id="1026" name="Picture 7" descr="Integration Test Solu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143000"/>
            <a:ext cx="8020858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52401" y="1142999"/>
          <a:ext cx="8839198" cy="534501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09800"/>
                <a:gridCol w="3110088"/>
                <a:gridCol w="1882422"/>
                <a:gridCol w="1636888"/>
              </a:tblGrid>
              <a:tr h="557100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latin typeface="+mn-lt"/>
                        </a:rPr>
                        <a:t>Тест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latin typeface="+mn-lt"/>
                        </a:rPr>
                        <a:t>Описание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>
                          <a:latin typeface="+mn-lt"/>
                        </a:rPr>
                        <a:t>Microsoft</a:t>
                      </a:r>
                      <a:r>
                        <a:rPr lang="en-US" sz="1600" baseline="0" dirty="0" smtClean="0">
                          <a:latin typeface="+mn-lt"/>
                        </a:rPr>
                        <a:t> BizTalk, c</a:t>
                      </a:r>
                      <a:r>
                        <a:rPr lang="ru-RU" sz="1600" baseline="0" dirty="0" err="1" smtClean="0">
                          <a:latin typeface="+mn-lt"/>
                        </a:rPr>
                        <a:t>ек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IBM Message Broker</a:t>
                      </a:r>
                      <a:r>
                        <a:rPr kumimoji="0" lang="ru-RU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ru-RU" sz="16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сек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</a:tr>
              <a:tr h="703705"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Простой импорт</a:t>
                      </a:r>
                      <a:endParaRPr lang="en-US" sz="16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  <a:cs typeface="Times New Roman"/>
                        </a:rPr>
                        <a:t>Отправляется два файла, первый с 20-ю сделками, 5-ти секундной задержкой и затем второй файл с 10-ю сделками</a:t>
                      </a:r>
                      <a:endParaRPr lang="en-US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Times New Roman"/>
                          <a:cs typeface="Times New Roman"/>
                        </a:rPr>
                        <a:t>17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 anchor="ctr"/>
                </a:tc>
              </a:tr>
              <a:tr h="557100"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Импорт 1000 сделок</a:t>
                      </a:r>
                      <a:endParaRPr lang="en-US" sz="16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  <a:cs typeface="Times New Roman"/>
                        </a:rPr>
                        <a:t>Импортируется один файл с одной тысячей сделок</a:t>
                      </a:r>
                      <a:endParaRPr lang="en-US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Times New Roman"/>
                          <a:cs typeface="Times New Roman"/>
                        </a:rPr>
                        <a:t>691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33</a:t>
                      </a:r>
                      <a:endParaRPr lang="en-US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57100"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Импорт большого объема сделок</a:t>
                      </a:r>
                      <a:endParaRPr lang="en-US" sz="16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  <a:cs typeface="Times New Roman"/>
                        </a:rPr>
                        <a:t>Импортируется один файл с пятью тысячами сделок</a:t>
                      </a:r>
                      <a:endParaRPr lang="en-US" sz="12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Times New Roman"/>
                          <a:cs typeface="Times New Roman"/>
                        </a:rPr>
                        <a:t>245</a:t>
                      </a:r>
                    </a:p>
                  </a:txBody>
                  <a:tcPr marL="68580" marR="68580" marT="0" marB="0" anchor="ctr"/>
                </a:tc>
              </a:tr>
              <a:tr h="615742"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Постоянная нагрузка</a:t>
                      </a:r>
                      <a:endParaRPr lang="en-US" sz="16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Импортируется 20 файлов по 100 сделок в каждом, между каждым импортом 5-ти секундная задержка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Times New Roman"/>
                          <a:cs typeface="Times New Roman"/>
                        </a:rPr>
                        <a:t>188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Times New Roman"/>
                          <a:cs typeface="Times New Roman"/>
                        </a:rPr>
                        <a:t>105</a:t>
                      </a:r>
                    </a:p>
                  </a:txBody>
                  <a:tcPr marL="68580" marR="68580" marT="0" marB="0" anchor="ctr"/>
                </a:tc>
              </a:tr>
              <a:tr h="1143521"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Увеличивающаяся нагрузка</a:t>
                      </a:r>
                      <a:endParaRPr lang="en-US" sz="16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Импортируется 5 файлов, каждый файл содержит в два раза больше сделок, чем предыдущий (начиная с 50-ти), пауза между запуском импорта уменьшается с 5-ти секунд на 1 секунду на каждом шаге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Times New Roman"/>
                          <a:cs typeface="Times New Roman"/>
                        </a:rPr>
                        <a:t>320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Times New Roman"/>
                          <a:cs typeface="Times New Roman"/>
                        </a:rPr>
                        <a:t>47</a:t>
                      </a:r>
                    </a:p>
                  </a:txBody>
                  <a:tcPr marL="68580" marR="68580" marT="0" marB="0" anchor="ctr"/>
                </a:tc>
              </a:tr>
              <a:tr h="1047332"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Холодный старт</a:t>
                      </a:r>
                      <a:endParaRPr lang="en-US" sz="16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Импортируется один файл с 100 сделками, после полного перезапуска системы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+mn-lt"/>
                        </a:rPr>
                        <a:t>93</a:t>
                      </a:r>
                      <a:endParaRPr lang="en-US" sz="16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+mn-lt"/>
                        </a:rPr>
                        <a:t>31</a:t>
                      </a:r>
                      <a:endParaRPr lang="en-US" sz="1600" dirty="0">
                        <a:latin typeface="+mn-lt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Тестирование</a:t>
            </a:r>
            <a:r>
              <a:rPr lang="ru-RU" baseline="0" dirty="0" smtClean="0"/>
              <a:t> производительности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88091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Составлен подробный анализ процесса работы фонда и выявлены сценарии интеграции</a:t>
            </a:r>
          </a:p>
          <a:p>
            <a:r>
              <a:rPr lang="ru-RU" dirty="0" smtClean="0"/>
              <a:t>Предложены способы решения выявленных интеграционных задач с указанием на конкретные технологии</a:t>
            </a:r>
          </a:p>
          <a:p>
            <a:r>
              <a:rPr lang="ru-RU" dirty="0" smtClean="0"/>
              <a:t>Написана тестовая программа для двух платформ промышленной интеграции –</a:t>
            </a:r>
            <a:r>
              <a:rPr lang="en-US" dirty="0" smtClean="0"/>
              <a:t> Microsoft BizTalk </a:t>
            </a:r>
            <a:r>
              <a:rPr lang="ru-RU" dirty="0" smtClean="0"/>
              <a:t>и </a:t>
            </a:r>
            <a:r>
              <a:rPr lang="en-US" dirty="0" smtClean="0"/>
              <a:t>IBM </a:t>
            </a:r>
            <a:r>
              <a:rPr lang="en-US" dirty="0" err="1" smtClean="0"/>
              <a:t>WebSphere</a:t>
            </a:r>
            <a:r>
              <a:rPr lang="en-US" dirty="0" smtClean="0"/>
              <a:t> Message Broker</a:t>
            </a:r>
            <a:endParaRPr lang="ru-RU" dirty="0" smtClean="0"/>
          </a:p>
          <a:p>
            <a:pPr lvl="1"/>
            <a:r>
              <a:rPr lang="ru-RU" dirty="0" smtClean="0"/>
              <a:t>IBM </a:t>
            </a:r>
            <a:r>
              <a:rPr lang="ru-RU" dirty="0" err="1" smtClean="0"/>
              <a:t>WebSphere</a:t>
            </a:r>
            <a:r>
              <a:rPr lang="ru-RU" dirty="0" smtClean="0"/>
              <a:t> </a:t>
            </a:r>
            <a:r>
              <a:rPr lang="ru-RU" dirty="0" err="1" smtClean="0"/>
              <a:t>Message</a:t>
            </a:r>
            <a:r>
              <a:rPr lang="ru-RU" dirty="0" smtClean="0"/>
              <a:t> </a:t>
            </a:r>
            <a:r>
              <a:rPr lang="ru-RU" dirty="0" err="1" smtClean="0"/>
              <a:t>Broker</a:t>
            </a:r>
            <a:r>
              <a:rPr lang="ru-RU" dirty="0" smtClean="0"/>
              <a:t> более богатая по возможностям система, с лучшим быстродействием, чем </a:t>
            </a:r>
            <a:r>
              <a:rPr lang="ru-RU" dirty="0" err="1" smtClean="0"/>
              <a:t>Microsoft</a:t>
            </a:r>
            <a:r>
              <a:rPr lang="ru-RU" dirty="0" smtClean="0"/>
              <a:t> </a:t>
            </a:r>
            <a:r>
              <a:rPr lang="ru-RU" dirty="0" err="1" smtClean="0"/>
              <a:t>BizTalk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164</TotalTime>
  <Words>444</Words>
  <Application>Microsoft Office PowerPoint</Application>
  <PresentationFormat>On-screen Show (4:3)</PresentationFormat>
  <Paragraphs>88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Concourse</vt:lpstr>
      <vt:lpstr>Решение задач интеграции программных решений в финансовой индустрии</vt:lpstr>
      <vt:lpstr>Задача</vt:lpstr>
      <vt:lpstr>Процесс работы фонда</vt:lpstr>
      <vt:lpstr>Сценарии интеграции</vt:lpstr>
      <vt:lpstr>Тестовое интеграционное решение</vt:lpstr>
      <vt:lpstr>Тестирование производительности</vt:lpstr>
      <vt:lpstr>Результаты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Проблемы интеграции программных решений в финансовой индустрии</dc:title>
  <dc:creator>Dmitry Miller</dc:creator>
  <cp:lastModifiedBy>Dmitry Miller</cp:lastModifiedBy>
  <cp:revision>22</cp:revision>
  <dcterms:created xsi:type="dcterms:W3CDTF">2010-05-25T05:44:13Z</dcterms:created>
  <dcterms:modified xsi:type="dcterms:W3CDTF">2010-06-08T08:54:36Z</dcterms:modified>
</cp:coreProperties>
</file>