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2"/>
  </p:notesMasterIdLst>
  <p:sldIdLst>
    <p:sldId id="256" r:id="rId3"/>
    <p:sldId id="257" r:id="rId4"/>
    <p:sldId id="258" r:id="rId5"/>
    <p:sldId id="260" r:id="rId6"/>
    <p:sldId id="261" r:id="rId7"/>
    <p:sldId id="259" r:id="rId8"/>
    <p:sldId id="296" r:id="rId9"/>
    <p:sldId id="292" r:id="rId10"/>
    <p:sldId id="295" r:id="rId1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00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073" autoAdjust="0"/>
  </p:normalViewPr>
  <p:slideViewPr>
    <p:cSldViewPr>
      <p:cViewPr varScale="1">
        <p:scale>
          <a:sx n="68" d="100"/>
          <a:sy n="68" d="100"/>
        </p:scale>
        <p:origin x="-90" y="-19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6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884613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7416" name="Rectangle 7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65650" cy="3422650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80" name="Rectangle 8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5450" cy="450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ED44C7F5-681E-4EF4-A13A-7F2A646823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7B66ADC-FDFC-4DB4-A9C3-453F3C47F3F5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1843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D5A77340-F5E5-4330-8C1D-896A617468A4}" type="slidenum">
              <a:rPr lang="ru-RU" sz="1200">
                <a:solidFill>
                  <a:srgbClr val="003366"/>
                </a:solidFill>
              </a:rPr>
              <a:pPr algn="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</a:t>
            </a:fld>
            <a:endParaRPr lang="ru-RU" sz="1200">
              <a:solidFill>
                <a:srgbClr val="003366"/>
              </a:solidFill>
            </a:endParaRPr>
          </a:p>
        </p:txBody>
      </p:sp>
      <p:sp>
        <p:nvSpPr>
          <p:cNvPr id="18436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437" name="Rectangle 3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800C8C3-B1FF-4263-A43A-3B1A104485C4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19459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2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54B91D1-D441-441D-A5B2-C29597096BE9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2048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4" name="Rectangle 2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4E0561A-6A41-4663-9C06-4138561B051C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2150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08" name="Rectangle 2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2BBFEC5-2DAC-433C-B050-0734A4A7203A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2" name="Rectangle 2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3B6BBF4-515F-46F4-89F3-A536EC5F9AD2}" type="slidenum">
              <a:rPr lang="ru-RU" smtClean="0"/>
              <a:pPr/>
              <a:t>6</a:t>
            </a:fld>
            <a:endParaRPr lang="ru-RU" smtClean="0"/>
          </a:p>
        </p:txBody>
      </p:sp>
      <p:sp>
        <p:nvSpPr>
          <p:cNvPr id="23555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56" name="Rectangle 2"/>
          <p:cNvSpPr>
            <a:spLocks noChangeArrowheads="1"/>
          </p:cNvSpPr>
          <p:nvPr>
            <p:ph type="body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4588" y="685800"/>
            <a:ext cx="4562475" cy="34226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0563F-B9E8-4CE8-8DE0-56B9F742AE3C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34E13-F113-4685-B947-96469AE74F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99C44-D71A-407F-92FE-259D219CE2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A0242-EFC1-4C37-B80C-E70813DD7F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67138" cy="371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7738" y="2362200"/>
            <a:ext cx="3767137" cy="371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55735-5828-4469-9D31-1BDF14C251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2FC315-3B75-4C36-A338-E757D524DF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01927B-58EB-4054-B884-C32DA80E9A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F191D-6114-4566-9AF4-98A81D9A54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14B55-7625-4D12-9FAD-674298C960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2A5E5-D352-4375-A700-AEE3B25DA3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10F67-4F72-4940-831B-E64C3193E9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64325" y="746125"/>
            <a:ext cx="194310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3438" y="746125"/>
            <a:ext cx="5678487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CBC33-4470-4620-B2D3-3BC3DFACD8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438" y="746125"/>
            <a:ext cx="7773987" cy="1079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67138" cy="37179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57738" y="2362200"/>
            <a:ext cx="3767137" cy="37179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9DD7B-AACF-46A6-8EFF-59955C65E0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438" y="746125"/>
            <a:ext cx="7773987" cy="1079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38200" y="2362200"/>
            <a:ext cx="3767138" cy="17827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838200" y="4297363"/>
            <a:ext cx="3767138" cy="17827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757738" y="2362200"/>
            <a:ext cx="3767137" cy="37179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DAD88-A9E0-4941-BD0D-9C968008F2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A5DDF-DA2A-4196-B0A8-EAD9C1B433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F2442-98DC-4331-95A8-3C763ADD8B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614CE-3759-453F-A634-1CEA9F771B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67138" cy="371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7738" y="2362200"/>
            <a:ext cx="3767137" cy="371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54087-D039-404F-BA71-26F4CDC77D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201E4-E98A-4B3C-B921-2133F80727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7DE48-6E4B-464C-895C-00E465460A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E0D52-0C70-45D3-B88D-444A095CB1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CAC3C-29AE-4932-9D8A-9981F7299D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3924D-1582-4BC4-9FA1-2466D362E3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5C7BD-51DC-4851-8431-B22F88DFFF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64325" y="746125"/>
            <a:ext cx="194310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3438" y="746125"/>
            <a:ext cx="5678487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F7B7C-94D8-4DAF-A8F8-BB8CDED10E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"/>
          <p:cNvGrpSpPr>
            <a:grpSpLocks/>
          </p:cNvGrpSpPr>
          <p:nvPr/>
        </p:nvGrpSpPr>
        <p:grpSpPr bwMode="auto">
          <a:xfrm>
            <a:off x="0" y="0"/>
            <a:ext cx="7618413" cy="6856413"/>
            <a:chOff x="0" y="0"/>
            <a:chExt cx="4799" cy="4319"/>
          </a:xfrm>
        </p:grpSpPr>
        <p:grpSp>
          <p:nvGrpSpPr>
            <p:cNvPr id="1032" name="Group 2"/>
            <p:cNvGrpSpPr>
              <a:grpSpLocks/>
            </p:cNvGrpSpPr>
            <p:nvPr/>
          </p:nvGrpSpPr>
          <p:grpSpPr bwMode="auto">
            <a:xfrm>
              <a:off x="0" y="0"/>
              <a:ext cx="2015" cy="4319"/>
              <a:chOff x="0" y="0"/>
              <a:chExt cx="2015" cy="4319"/>
            </a:xfrm>
          </p:grpSpPr>
          <p:sp>
            <p:nvSpPr>
              <p:cNvPr id="2" name="Rectangle 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rgbClr val="99CC99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" name="Freeform 4"/>
              <p:cNvSpPr>
                <a:spLocks noChangeArrowheads="1"/>
              </p:cNvSpPr>
              <p:nvPr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w 1728"/>
                  <a:gd name="T27" fmla="*/ 0 h 735"/>
                  <a:gd name="T28" fmla="*/ 1728 w 1728"/>
                  <a:gd name="T29" fmla="*/ 735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T26" t="T27" r="T28" b="T29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rgbClr val="99CC99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3" name="Group 5"/>
            <p:cNvGrpSpPr>
              <a:grpSpLocks/>
            </p:cNvGrpSpPr>
            <p:nvPr/>
          </p:nvGrpSpPr>
          <p:grpSpPr bwMode="auto">
            <a:xfrm>
              <a:off x="144" y="1248"/>
              <a:ext cx="4655" cy="200"/>
              <a:chOff x="144" y="1248"/>
              <a:chExt cx="4655" cy="200"/>
            </a:xfrm>
          </p:grpSpPr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rgbClr val="00336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rgbClr val="00336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833438" y="746125"/>
            <a:ext cx="7773987" cy="1079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8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86675" cy="371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/>
          </p:nvPr>
        </p:nvSpPr>
        <p:spPr bwMode="auto">
          <a:xfrm>
            <a:off x="2438400" y="6248400"/>
            <a:ext cx="2124075" cy="468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/>
          </p:nvPr>
        </p:nvSpPr>
        <p:spPr bwMode="auto">
          <a:xfrm>
            <a:off x="84138" y="6235700"/>
            <a:ext cx="581025" cy="48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1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 b="1">
                <a:solidFill>
                  <a:srgbClr val="FFFFFF"/>
                </a:solidFill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AAA32C5C-2CAD-42BE-9764-31A8A2FAE4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hf sldNum="0" hdr="0" ftr="0"/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800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400">
          <a:solidFill>
            <a:srgbClr val="003366"/>
          </a:solidFill>
          <a:latin typeface="+mn-lt"/>
        </a:defRPr>
      </a:lvl2pPr>
      <a:lvl3pPr marL="1143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003366"/>
          </a:solidFill>
          <a:latin typeface="+mn-lt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3366"/>
          </a:solidFill>
          <a:latin typeface="+mn-lt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3366"/>
          </a:solidFill>
          <a:latin typeface="+mn-lt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3366"/>
          </a:solidFill>
          <a:latin typeface="+mn-lt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3366"/>
          </a:solidFill>
          <a:latin typeface="+mn-lt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3366"/>
          </a:solidFill>
          <a:latin typeface="+mn-lt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3366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"/>
          <p:cNvGrpSpPr>
            <a:grpSpLocks/>
          </p:cNvGrpSpPr>
          <p:nvPr/>
        </p:nvGrpSpPr>
        <p:grpSpPr bwMode="auto">
          <a:xfrm>
            <a:off x="0" y="0"/>
            <a:ext cx="5865813" cy="6856413"/>
            <a:chOff x="0" y="0"/>
            <a:chExt cx="3695" cy="4319"/>
          </a:xfrm>
        </p:grpSpPr>
        <p:sp>
          <p:nvSpPr>
            <p:cNvPr id="2" name="Rectangle 2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rgbClr val="99CC9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" name="AutoShape 3"/>
            <p:cNvSpPr>
              <a:spLocks noChangeArrowheads="1"/>
            </p:cNvSpPr>
            <p:nvPr/>
          </p:nvSpPr>
          <p:spPr bwMode="auto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051" name="Group 4"/>
          <p:cNvGrpSpPr>
            <a:grpSpLocks/>
          </p:cNvGrpSpPr>
          <p:nvPr/>
        </p:nvGrpSpPr>
        <p:grpSpPr bwMode="auto">
          <a:xfrm>
            <a:off x="3632200" y="4889500"/>
            <a:ext cx="4875213" cy="317500"/>
            <a:chOff x="2288" y="3080"/>
            <a:chExt cx="3071" cy="200"/>
          </a:xfrm>
        </p:grpSpPr>
        <p:sp>
          <p:nvSpPr>
            <p:cNvPr id="4" name="AutoShape 5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rgbClr val="00336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rgbClr val="00336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052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833438" y="746125"/>
            <a:ext cx="7773987" cy="1079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05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86675" cy="371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dt"/>
          </p:nvPr>
        </p:nvSpPr>
        <p:spPr bwMode="auto">
          <a:xfrm>
            <a:off x="2438400" y="6248400"/>
            <a:ext cx="2124075" cy="468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</a:tabLst>
              <a:defRPr sz="1400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r>
              <a:rPr lang="ru-RU"/>
              <a:t>20.05.10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sldNum"/>
          </p:nvPr>
        </p:nvSpPr>
        <p:spPr bwMode="auto">
          <a:xfrm>
            <a:off x="76200" y="6242050"/>
            <a:ext cx="581025" cy="48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rgbClr val="FFFFFF"/>
                </a:solidFill>
                <a:latin typeface="Times New Roman" pitchFamily="18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69E716BE-5B05-46A0-AAA6-F1F1FECA40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/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600" b="1">
          <a:solidFill>
            <a:srgbClr val="006666"/>
          </a:solidFill>
          <a:latin typeface="Arial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800">
          <a:solidFill>
            <a:srgbClr val="003366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400">
          <a:solidFill>
            <a:srgbClr val="003366"/>
          </a:solidFill>
          <a:latin typeface="+mn-lt"/>
        </a:defRPr>
      </a:lvl2pPr>
      <a:lvl3pPr marL="1143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003366"/>
          </a:solidFill>
          <a:latin typeface="+mn-lt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3366"/>
          </a:solidFill>
          <a:latin typeface="+mn-lt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3366"/>
          </a:solidFill>
          <a:latin typeface="+mn-lt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3366"/>
          </a:solidFill>
          <a:latin typeface="+mn-lt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3366"/>
          </a:solidFill>
          <a:latin typeface="+mn-lt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3366"/>
          </a:solidFill>
          <a:latin typeface="+mn-lt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3366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4929190" y="4071942"/>
            <a:ext cx="3962400" cy="2484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algn="r">
              <a:lnSpc>
                <a:spcPct val="80000"/>
              </a:lnSpc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 smtClean="0">
                <a:solidFill>
                  <a:srgbClr val="006666"/>
                </a:solidFill>
              </a:rPr>
              <a:t>Дипломная работа</a:t>
            </a:r>
            <a:endParaRPr lang="ru-RU" sz="2000" dirty="0">
              <a:solidFill>
                <a:srgbClr val="006666"/>
              </a:solidFill>
            </a:endParaRPr>
          </a:p>
          <a:p>
            <a:pPr algn="r">
              <a:lnSpc>
                <a:spcPct val="80000"/>
              </a:lnSpc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 smtClean="0">
                <a:solidFill>
                  <a:srgbClr val="006666"/>
                </a:solidFill>
              </a:rPr>
              <a:t>Ивановой О.О., </a:t>
            </a:r>
            <a:r>
              <a:rPr lang="ru-RU" sz="2000" dirty="0">
                <a:solidFill>
                  <a:srgbClr val="006666"/>
                </a:solidFill>
              </a:rPr>
              <a:t>группа </a:t>
            </a:r>
            <a:r>
              <a:rPr lang="ru-RU" sz="2000" dirty="0" smtClean="0">
                <a:solidFill>
                  <a:srgbClr val="006666"/>
                </a:solidFill>
              </a:rPr>
              <a:t>545</a:t>
            </a:r>
            <a:endParaRPr lang="ru-RU" sz="2000" dirty="0">
              <a:solidFill>
                <a:srgbClr val="006666"/>
              </a:solidFill>
            </a:endParaRPr>
          </a:p>
          <a:p>
            <a:pPr algn="r">
              <a:lnSpc>
                <a:spcPct val="80000"/>
              </a:lnSpc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000" dirty="0">
              <a:solidFill>
                <a:srgbClr val="006666"/>
              </a:solidFill>
            </a:endParaRPr>
          </a:p>
          <a:p>
            <a:pPr algn="r">
              <a:lnSpc>
                <a:spcPct val="80000"/>
              </a:lnSpc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000" dirty="0">
              <a:solidFill>
                <a:srgbClr val="006666"/>
              </a:solidFill>
            </a:endParaRPr>
          </a:p>
          <a:p>
            <a:pPr algn="r">
              <a:lnSpc>
                <a:spcPct val="80000"/>
              </a:lnSpc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6666"/>
                </a:solidFill>
              </a:rPr>
              <a:t>Научный руководитель:</a:t>
            </a:r>
          </a:p>
          <a:p>
            <a:pPr algn="r">
              <a:lnSpc>
                <a:spcPct val="80000"/>
              </a:lnSpc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>
                <a:solidFill>
                  <a:srgbClr val="006666"/>
                </a:solidFill>
              </a:rPr>
              <a:t>д</a:t>
            </a:r>
            <a:r>
              <a:rPr lang="ru-RU" sz="2000" dirty="0" smtClean="0">
                <a:solidFill>
                  <a:srgbClr val="006666"/>
                </a:solidFill>
              </a:rPr>
              <a:t>. ф.-м. н., </a:t>
            </a:r>
          </a:p>
          <a:p>
            <a:pPr algn="r">
              <a:lnSpc>
                <a:spcPct val="80000"/>
              </a:lnSpc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dirty="0" smtClean="0">
                <a:solidFill>
                  <a:srgbClr val="006666"/>
                </a:solidFill>
              </a:rPr>
              <a:t>профессор Терехов А.Н.</a:t>
            </a:r>
            <a:endParaRPr lang="ru-RU" sz="2000" dirty="0">
              <a:solidFill>
                <a:srgbClr val="006666"/>
              </a:solidFill>
            </a:endParaRPr>
          </a:p>
          <a:p>
            <a:pPr algn="r">
              <a:lnSpc>
                <a:spcPct val="80000"/>
              </a:lnSpc>
              <a:spcBef>
                <a:spcPts val="5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000" dirty="0">
              <a:solidFill>
                <a:srgbClr val="006666"/>
              </a:solidFill>
            </a:endParaRP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1000125" y="928688"/>
            <a:ext cx="7750175" cy="2357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b="1" dirty="0" smtClean="0">
                <a:solidFill>
                  <a:srgbClr val="003366"/>
                </a:solidFill>
              </a:rPr>
              <a:t>Генерация кода по диаграмме активностей</a:t>
            </a:r>
            <a:r>
              <a:rPr lang="ru-RU" sz="3200" b="1" dirty="0">
                <a:solidFill>
                  <a:srgbClr val="003366"/>
                </a:solidFill>
              </a:rPr>
              <a:t/>
            </a:r>
            <a:br>
              <a:rPr lang="ru-RU" sz="3200" b="1" dirty="0">
                <a:solidFill>
                  <a:srgbClr val="003366"/>
                </a:solidFill>
              </a:rPr>
            </a:br>
            <a:r>
              <a:rPr lang="ru-RU" sz="3200" b="1" dirty="0">
                <a:solidFill>
                  <a:srgbClr val="003366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838200" y="76200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b="1" dirty="0" smtClean="0">
                <a:solidFill>
                  <a:srgbClr val="006666"/>
                </a:solidFill>
              </a:rPr>
              <a:t>Введение</a:t>
            </a:r>
            <a:endParaRPr lang="ru-RU" sz="3600" b="1" dirty="0">
              <a:solidFill>
                <a:srgbClr val="006666"/>
              </a:solidFill>
            </a:endParaRPr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785786" y="2428868"/>
            <a:ext cx="8358214" cy="421484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Char char="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2800" dirty="0">
                <a:solidFill>
                  <a:srgbClr val="003366"/>
                </a:solidFill>
              </a:rPr>
              <a:t>м</a:t>
            </a:r>
            <a:r>
              <a:rPr lang="ru-RU" sz="2800" dirty="0" smtClean="0">
                <a:solidFill>
                  <a:srgbClr val="003366"/>
                </a:solidFill>
              </a:rPr>
              <a:t>оделирование с точки зрения структуры и поведения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Char char="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2800" dirty="0">
                <a:solidFill>
                  <a:srgbClr val="003366"/>
                </a:solidFill>
              </a:rPr>
              <a:t>п</a:t>
            </a:r>
            <a:r>
              <a:rPr lang="ru-RU" sz="2800" dirty="0" smtClean="0">
                <a:solidFill>
                  <a:srgbClr val="003366"/>
                </a:solidFill>
              </a:rPr>
              <a:t>одходы к генерации уровня поведения: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	</a:t>
            </a:r>
            <a:r>
              <a:rPr lang="ru-RU" sz="3200" dirty="0" smtClean="0">
                <a:solidFill>
                  <a:srgbClr val="003366"/>
                </a:solidFill>
              </a:rPr>
              <a:t>- </a:t>
            </a:r>
            <a:r>
              <a:rPr lang="ru-RU" sz="2800" dirty="0" smtClean="0">
                <a:solidFill>
                  <a:srgbClr val="003366"/>
                </a:solidFill>
              </a:rPr>
              <a:t>генерация логики из диаграмм конечных автоматов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2800" dirty="0">
                <a:solidFill>
                  <a:srgbClr val="003366"/>
                </a:solidFill>
              </a:rPr>
              <a:t>	</a:t>
            </a:r>
            <a:r>
              <a:rPr lang="ru-RU" sz="2800" dirty="0" smtClean="0">
                <a:solidFill>
                  <a:srgbClr val="003366"/>
                </a:solidFill>
              </a:rPr>
              <a:t>-  генерация логики из диаграмм последовательностей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2800" dirty="0">
                <a:solidFill>
                  <a:srgbClr val="003366"/>
                </a:solidFill>
              </a:rPr>
              <a:t> </a:t>
            </a:r>
            <a:r>
              <a:rPr lang="ru-RU" sz="2800" dirty="0" smtClean="0">
                <a:solidFill>
                  <a:srgbClr val="003366"/>
                </a:solidFill>
              </a:rPr>
              <a:t>   - генерация логики из диаграмм активностей</a:t>
            </a:r>
            <a:endParaRPr lang="ru-RU" sz="2800" dirty="0">
              <a:solidFill>
                <a:srgbClr val="003366"/>
              </a:solidFill>
            </a:endParaRP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 anchorCtr="1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A65CC46-1A33-4273-9FDC-7B3A9C7DBC7A}" type="slidenum">
              <a:rPr lang="ru-RU" sz="2600" b="1">
                <a:solidFill>
                  <a:srgbClr val="FFFFFF"/>
                </a:solidFill>
              </a:rPr>
              <a: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</a:t>
            </a:fld>
            <a:endParaRPr lang="ru-RU" sz="26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838200" y="76200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b="1" dirty="0" smtClean="0">
                <a:solidFill>
                  <a:srgbClr val="006666"/>
                </a:solidFill>
              </a:rPr>
              <a:t>Постановка задач</a:t>
            </a:r>
            <a:endParaRPr lang="ru-RU" sz="3600" b="1" dirty="0">
              <a:solidFill>
                <a:srgbClr val="006666"/>
              </a:solidFill>
            </a:endParaRPr>
          </a:p>
        </p:txBody>
      </p:sp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827088" y="2714620"/>
            <a:ext cx="8316912" cy="385765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AutoNum type="arabicPeriod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и</a:t>
            </a:r>
            <a:r>
              <a:rPr lang="ru-RU" sz="3200" dirty="0" smtClean="0">
                <a:solidFill>
                  <a:srgbClr val="003366"/>
                </a:solidFill>
              </a:rPr>
              <a:t>сследование методов спецификации поведения систем</a:t>
            </a:r>
          </a:p>
          <a:p>
            <a:pPr marL="342900" indent="-34290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AutoNum type="arabicPeriod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в</a:t>
            </a:r>
            <a:r>
              <a:rPr lang="ru-RU" sz="3200" dirty="0" smtClean="0">
                <a:solidFill>
                  <a:srgbClr val="003366"/>
                </a:solidFill>
              </a:rPr>
              <a:t>ыбор средств, наиболее адекватно представляющих процессы в системе</a:t>
            </a:r>
          </a:p>
          <a:p>
            <a:pPr marL="342900" indent="-34290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AutoNum type="arabicPeriod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р</a:t>
            </a:r>
            <a:r>
              <a:rPr lang="ru-RU" sz="3200" dirty="0" smtClean="0">
                <a:solidFill>
                  <a:srgbClr val="003366"/>
                </a:solidFill>
              </a:rPr>
              <a:t>азработка и реализация алгоритмов генерации исходного кода</a:t>
            </a:r>
            <a:endParaRPr lang="ru-RU" sz="3200" dirty="0">
              <a:solidFill>
                <a:srgbClr val="003366"/>
              </a:solidFill>
            </a:endParaRPr>
          </a:p>
        </p:txBody>
      </p:sp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 anchorCtr="1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93868794-BF3A-4FA1-9567-3CC3735527F1}" type="slidenum">
              <a:rPr lang="ru-RU" sz="2600" b="1">
                <a:solidFill>
                  <a:srgbClr val="FFFFFF"/>
                </a:solidFill>
              </a:rPr>
              <a: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3</a:t>
            </a:fld>
            <a:endParaRPr lang="ru-RU" sz="26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833438" y="833438"/>
            <a:ext cx="7780337" cy="99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b="1" dirty="0" smtClean="0">
                <a:solidFill>
                  <a:srgbClr val="006666"/>
                </a:solidFill>
              </a:rPr>
              <a:t> Выбор нотации</a:t>
            </a:r>
            <a:endParaRPr lang="ru-RU" sz="3600" b="1" dirty="0">
              <a:solidFill>
                <a:srgbClr val="006666"/>
              </a:solidFill>
            </a:endParaRPr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1116013" y="2643182"/>
            <a:ext cx="7272337" cy="385765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 smtClean="0">
                <a:solidFill>
                  <a:srgbClr val="003366"/>
                </a:solidFill>
              </a:rPr>
              <a:t>	</a:t>
            </a:r>
            <a:r>
              <a:rPr lang="ru-RU" sz="3200" b="1" dirty="0" smtClean="0">
                <a:solidFill>
                  <a:srgbClr val="003366"/>
                </a:solidFill>
              </a:rPr>
              <a:t>Диаграмма активностей</a:t>
            </a:r>
            <a:r>
              <a:rPr lang="ru-RU" sz="3200" dirty="0" smtClean="0">
                <a:solidFill>
                  <a:srgbClr val="003366"/>
                </a:solidFill>
              </a:rPr>
              <a:t>: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Char char="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 smtClean="0">
                <a:solidFill>
                  <a:srgbClr val="003366"/>
                </a:solidFill>
              </a:rPr>
              <a:t>не требует явного выделения состояний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Char char="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н</a:t>
            </a:r>
            <a:r>
              <a:rPr lang="ru-RU" sz="3200" dirty="0" smtClean="0">
                <a:solidFill>
                  <a:srgbClr val="003366"/>
                </a:solidFill>
              </a:rPr>
              <a:t>епосредственно отражает поведение системы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Char char="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и</a:t>
            </a:r>
            <a:r>
              <a:rPr lang="ru-RU" sz="3200" dirty="0" smtClean="0">
                <a:solidFill>
                  <a:srgbClr val="003366"/>
                </a:solidFill>
              </a:rPr>
              <a:t>нтуитивно понятна</a:t>
            </a:r>
            <a:endParaRPr lang="ru-RU" sz="3200" dirty="0">
              <a:solidFill>
                <a:srgbClr val="003366"/>
              </a:solidFill>
            </a:endParaRPr>
          </a:p>
        </p:txBody>
      </p:sp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 anchorCtr="1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40ECE13B-E59E-47EA-A8A6-37FEE77CD1C5}" type="slidenum">
              <a:rPr lang="ru-RU" sz="2600" b="1">
                <a:solidFill>
                  <a:srgbClr val="FFFFFF"/>
                </a:solidFill>
              </a:rPr>
              <a: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4</a:t>
            </a:fld>
            <a:endParaRPr lang="ru-RU" sz="26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/>
          <p:cNvSpPr txBox="1">
            <a:spLocks noChangeArrowheads="1"/>
          </p:cNvSpPr>
          <p:nvPr/>
        </p:nvSpPr>
        <p:spPr bwMode="auto">
          <a:xfrm>
            <a:off x="914400" y="914400"/>
            <a:ext cx="7772400" cy="1066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b="1" dirty="0" smtClean="0">
                <a:solidFill>
                  <a:srgbClr val="006666"/>
                </a:solidFill>
              </a:rPr>
              <a:t>Описание подхода</a:t>
            </a:r>
            <a:endParaRPr lang="ru-RU" sz="3600" b="1" dirty="0">
              <a:solidFill>
                <a:srgbClr val="006666"/>
              </a:solidFill>
            </a:endParaRPr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838200" y="2643182"/>
            <a:ext cx="8305800" cy="392909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Char char="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г</a:t>
            </a:r>
            <a:r>
              <a:rPr lang="ru-RU" sz="3200" dirty="0" smtClean="0">
                <a:solidFill>
                  <a:srgbClr val="003366"/>
                </a:solidFill>
              </a:rPr>
              <a:t>енерация из диаграмм классов и диаграмм активностей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Char char="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к</a:t>
            </a:r>
            <a:r>
              <a:rPr lang="ru-RU" sz="3200" dirty="0" smtClean="0">
                <a:solidFill>
                  <a:srgbClr val="003366"/>
                </a:solidFill>
              </a:rPr>
              <a:t>аждый метод класса связан с диаграммой активностей</a:t>
            </a:r>
          </a:p>
          <a:p>
            <a:pPr marL="336550" indent="-336550">
              <a:spcBef>
                <a:spcPts val="700"/>
              </a:spcBef>
              <a:buClr>
                <a:srgbClr val="003366"/>
              </a:buClr>
              <a:buSzPct val="75000"/>
              <a:buFont typeface="Wingdings" pitchFamily="2" charset="2"/>
              <a:buChar char=""/>
              <a:tabLst>
                <a:tab pos="336550" algn="l"/>
                <a:tab pos="784225" algn="l"/>
                <a:tab pos="1233488" algn="l"/>
                <a:tab pos="1682750" algn="l"/>
                <a:tab pos="2132013" algn="l"/>
                <a:tab pos="2581275" algn="l"/>
                <a:tab pos="3030538" algn="l"/>
                <a:tab pos="3479800" algn="l"/>
                <a:tab pos="3929063" algn="l"/>
                <a:tab pos="4378325" algn="l"/>
                <a:tab pos="4827588" algn="l"/>
                <a:tab pos="5276850" algn="l"/>
                <a:tab pos="5726113" algn="l"/>
                <a:tab pos="6175375" algn="l"/>
                <a:tab pos="6624638" algn="l"/>
                <a:tab pos="7073900" algn="l"/>
                <a:tab pos="7523163" algn="l"/>
                <a:tab pos="7972425" algn="l"/>
                <a:tab pos="8421688" algn="l"/>
                <a:tab pos="8870950" algn="l"/>
                <a:tab pos="9320213" algn="l"/>
              </a:tabLst>
            </a:pPr>
            <a:r>
              <a:rPr lang="ru-RU" sz="3200" dirty="0">
                <a:solidFill>
                  <a:srgbClr val="003366"/>
                </a:solidFill>
              </a:rPr>
              <a:t>д</a:t>
            </a:r>
            <a:r>
              <a:rPr lang="ru-RU" sz="3200" dirty="0" smtClean="0">
                <a:solidFill>
                  <a:srgbClr val="003366"/>
                </a:solidFill>
              </a:rPr>
              <a:t>иаграммы активностей должны иметь возможность быть неструктурированными</a:t>
            </a:r>
            <a:endParaRPr lang="ru-RU" sz="3200" dirty="0">
              <a:solidFill>
                <a:srgbClr val="003366"/>
              </a:solidFill>
            </a:endParaRPr>
          </a:p>
        </p:txBody>
      </p:sp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 anchorCtr="1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D2A3BA54-1A8C-47DD-AB70-C4C2C397B17F}" type="slidenum">
              <a:rPr lang="ru-RU" sz="2600" b="1">
                <a:solidFill>
                  <a:srgbClr val="FFFFFF"/>
                </a:solidFill>
              </a:rPr>
              <a: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5</a:t>
            </a:fld>
            <a:endParaRPr lang="ru-RU" sz="26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827088" y="1052513"/>
            <a:ext cx="7780337" cy="63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lnSpc>
                <a:spcPct val="9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b="1">
                <a:solidFill>
                  <a:srgbClr val="006666"/>
                </a:solidFill>
              </a:rPr>
              <a:t>Актуальность</a:t>
            </a: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 anchorCtr="1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C6A48665-CF55-42D9-8C7E-C2ECA95C4369}" type="slidenum">
              <a:rPr lang="ru-RU" sz="2600" b="1">
                <a:solidFill>
                  <a:srgbClr val="FFFFFF"/>
                </a:solidFill>
              </a:rPr>
              <a: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6</a:t>
            </a:fld>
            <a:endParaRPr lang="ru-RU" sz="2600" b="1">
              <a:solidFill>
                <a:srgbClr val="FFFFFF"/>
              </a:solidFill>
            </a:endParaRPr>
          </a:p>
        </p:txBody>
      </p:sp>
      <p:pic>
        <p:nvPicPr>
          <p:cNvPr id="5" name="Содержимое 4" descr="Безымянный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79" y="142876"/>
            <a:ext cx="8888915" cy="664371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571480"/>
            <a:ext cx="7773987" cy="10795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Примеры неструктурных диаграмм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While с actionами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5" y="2500306"/>
            <a:ext cx="3373813" cy="4000528"/>
          </a:xfrm>
          <a:prstGeom prst="rect">
            <a:avLst/>
          </a:prstGeom>
        </p:spPr>
      </p:pic>
      <p:pic>
        <p:nvPicPr>
          <p:cNvPr id="5" name="Рисунок 4" descr="Вложенные if-ы с actionами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1838325"/>
            <a:ext cx="2162175" cy="5019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Алгоритм генерации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2362200"/>
            <a:ext cx="8305800" cy="4495800"/>
          </a:xfrm>
        </p:spPr>
        <p:txBody>
          <a:bodyPr/>
          <a:lstStyle/>
          <a:p>
            <a:r>
              <a:rPr lang="ru-RU" sz="2000" dirty="0" smtClean="0"/>
              <a:t>а</a:t>
            </a:r>
            <a:r>
              <a:rPr lang="ru-RU" sz="2000" dirty="0" smtClean="0"/>
              <a:t>налогичные </a:t>
            </a:r>
            <a:r>
              <a:rPr lang="ru-RU" sz="2000" dirty="0" smtClean="0"/>
              <a:t>задачи решаются при построении компиляторов</a:t>
            </a:r>
            <a:endParaRPr lang="en-US" sz="2000" dirty="0" smtClean="0"/>
          </a:p>
          <a:p>
            <a:r>
              <a:rPr lang="ru-RU" sz="2000" dirty="0" smtClean="0"/>
              <a:t>о</a:t>
            </a:r>
            <a:r>
              <a:rPr lang="ru-RU" sz="2000" dirty="0" smtClean="0"/>
              <a:t>бход </a:t>
            </a:r>
            <a:r>
              <a:rPr lang="ru-RU" sz="2000" dirty="0" smtClean="0"/>
              <a:t>в ширину</a:t>
            </a:r>
          </a:p>
          <a:p>
            <a:pPr marL="514350" indent="-514350">
              <a:buNone/>
            </a:pPr>
            <a:r>
              <a:rPr lang="ru-RU" dirty="0" smtClean="0"/>
              <a:t>					</a:t>
            </a:r>
          </a:p>
          <a:p>
            <a:pPr marL="514350" indent="-514350"/>
            <a:endParaRPr lang="ru-RU" dirty="0"/>
          </a:p>
        </p:txBody>
      </p:sp>
      <p:sp>
        <p:nvSpPr>
          <p:cNvPr id="36" name="Блок-схема: узел 35"/>
          <p:cNvSpPr/>
          <p:nvPr/>
        </p:nvSpPr>
        <p:spPr>
          <a:xfrm>
            <a:off x="3048000" y="32766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37" name="Блок-схема: узел 36"/>
          <p:cNvSpPr/>
          <p:nvPr/>
        </p:nvSpPr>
        <p:spPr>
          <a:xfrm>
            <a:off x="3429000" y="41148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38" name="Блок-схема: узел 37"/>
          <p:cNvSpPr/>
          <p:nvPr/>
        </p:nvSpPr>
        <p:spPr>
          <a:xfrm>
            <a:off x="7162800" y="36576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ru-RU" dirty="0"/>
          </a:p>
        </p:txBody>
      </p:sp>
      <p:sp>
        <p:nvSpPr>
          <p:cNvPr id="39" name="Блок-схема: узел 38"/>
          <p:cNvSpPr/>
          <p:nvPr/>
        </p:nvSpPr>
        <p:spPr>
          <a:xfrm>
            <a:off x="3581400" y="48768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узел 39"/>
          <p:cNvSpPr/>
          <p:nvPr/>
        </p:nvSpPr>
        <p:spPr>
          <a:xfrm>
            <a:off x="4419600" y="46482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ru-RU" dirty="0"/>
          </a:p>
        </p:txBody>
      </p:sp>
      <p:sp>
        <p:nvSpPr>
          <p:cNvPr id="41" name="Блок-схема: узел 40"/>
          <p:cNvSpPr/>
          <p:nvPr/>
        </p:nvSpPr>
        <p:spPr>
          <a:xfrm>
            <a:off x="5715000" y="36576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42" name="Блок-схема: узел 41"/>
          <p:cNvSpPr/>
          <p:nvPr/>
        </p:nvSpPr>
        <p:spPr>
          <a:xfrm>
            <a:off x="4648200" y="2743200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3" name="Прямая со стрелкой 42"/>
          <p:cNvCxnSpPr>
            <a:stCxn id="42" idx="2"/>
            <a:endCxn id="36" idx="7"/>
          </p:cNvCxnSpPr>
          <p:nvPr/>
        </p:nvCxnSpPr>
        <p:spPr>
          <a:xfrm rot="10800000" flipV="1">
            <a:off x="3438246" y="2971799"/>
            <a:ext cx="1209955" cy="3717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42" idx="5"/>
          </p:cNvCxnSpPr>
          <p:nvPr/>
        </p:nvCxnSpPr>
        <p:spPr>
          <a:xfrm rot="16200000" flipH="1">
            <a:off x="5114645" y="3057244"/>
            <a:ext cx="581865" cy="7342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stCxn id="42" idx="3"/>
            <a:endCxn id="37" idx="7"/>
          </p:cNvCxnSpPr>
          <p:nvPr/>
        </p:nvCxnSpPr>
        <p:spPr>
          <a:xfrm rot="5400000">
            <a:off x="3743045" y="3209645"/>
            <a:ext cx="1048310" cy="8959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endCxn id="40" idx="7"/>
          </p:cNvCxnSpPr>
          <p:nvPr/>
        </p:nvCxnSpPr>
        <p:spPr>
          <a:xfrm rot="10800000" flipV="1">
            <a:off x="4809846" y="3809999"/>
            <a:ext cx="905159" cy="9051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42" idx="4"/>
            <a:endCxn id="40" idx="0"/>
          </p:cNvCxnSpPr>
          <p:nvPr/>
        </p:nvCxnSpPr>
        <p:spPr>
          <a:xfrm rot="5400000">
            <a:off x="4038600" y="3810000"/>
            <a:ext cx="14478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stCxn id="42" idx="6"/>
            <a:endCxn id="38" idx="2"/>
          </p:cNvCxnSpPr>
          <p:nvPr/>
        </p:nvCxnSpPr>
        <p:spPr>
          <a:xfrm>
            <a:off x="5105400" y="2971800"/>
            <a:ext cx="2057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Блок-схема: узел 48"/>
          <p:cNvSpPr/>
          <p:nvPr/>
        </p:nvSpPr>
        <p:spPr>
          <a:xfrm>
            <a:off x="7239000" y="47244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Блок-схема: узел 49"/>
          <p:cNvSpPr/>
          <p:nvPr/>
        </p:nvSpPr>
        <p:spPr>
          <a:xfrm>
            <a:off x="6248400" y="54102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1" name="Прямая со стрелкой 50"/>
          <p:cNvCxnSpPr>
            <a:stCxn id="38" idx="4"/>
            <a:endCxn id="49" idx="0"/>
          </p:cNvCxnSpPr>
          <p:nvPr/>
        </p:nvCxnSpPr>
        <p:spPr>
          <a:xfrm rot="16200000" flipH="1">
            <a:off x="7124700" y="4381500"/>
            <a:ext cx="6096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endCxn id="50" idx="7"/>
          </p:cNvCxnSpPr>
          <p:nvPr/>
        </p:nvCxnSpPr>
        <p:spPr>
          <a:xfrm rot="10800000" flipV="1">
            <a:off x="6638646" y="5029199"/>
            <a:ext cx="600359" cy="4479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50" idx="1"/>
            <a:endCxn id="40" idx="6"/>
          </p:cNvCxnSpPr>
          <p:nvPr/>
        </p:nvCxnSpPr>
        <p:spPr>
          <a:xfrm rot="16200000" flipV="1">
            <a:off x="5295901" y="4457700"/>
            <a:ext cx="600355" cy="14385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>
            <a:stCxn id="40" idx="2"/>
          </p:cNvCxnSpPr>
          <p:nvPr/>
        </p:nvCxnSpPr>
        <p:spPr>
          <a:xfrm rot="10800000" flipV="1">
            <a:off x="3886200" y="4876800"/>
            <a:ext cx="5334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stCxn id="37" idx="4"/>
            <a:endCxn id="39" idx="0"/>
          </p:cNvCxnSpPr>
          <p:nvPr/>
        </p:nvCxnSpPr>
        <p:spPr>
          <a:xfrm rot="16200000" flipH="1">
            <a:off x="3581400" y="4648200"/>
            <a:ext cx="3048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36" idx="4"/>
            <a:endCxn id="37" idx="1"/>
          </p:cNvCxnSpPr>
          <p:nvPr/>
        </p:nvCxnSpPr>
        <p:spPr>
          <a:xfrm rot="16200000" flipH="1">
            <a:off x="3162300" y="3848099"/>
            <a:ext cx="447955" cy="2193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Блок-схема: узел 56"/>
          <p:cNvSpPr/>
          <p:nvPr/>
        </p:nvSpPr>
        <p:spPr>
          <a:xfrm>
            <a:off x="3581400" y="563880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Блок-схема: узел 57"/>
          <p:cNvSpPr/>
          <p:nvPr/>
        </p:nvSpPr>
        <p:spPr>
          <a:xfrm rot="4017665">
            <a:off x="3576430" y="632956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9" name="Прямая со стрелкой 58"/>
          <p:cNvCxnSpPr>
            <a:stCxn id="39" idx="4"/>
            <a:endCxn id="57" idx="0"/>
          </p:cNvCxnSpPr>
          <p:nvPr/>
        </p:nvCxnSpPr>
        <p:spPr>
          <a:xfrm rot="5400000">
            <a:off x="3657600" y="54864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rot="16200000" flipH="1">
            <a:off x="3476218" y="6219418"/>
            <a:ext cx="685800" cy="1341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4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6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717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</a:t>
            </a:r>
            <a:r>
              <a:rPr lang="ru-RU" dirty="0" smtClean="0"/>
              <a:t>ыбрана </a:t>
            </a:r>
            <a:r>
              <a:rPr lang="ru-RU" dirty="0" smtClean="0"/>
              <a:t>диаграмма активности </a:t>
            </a:r>
            <a:r>
              <a:rPr lang="en-US" dirty="0" smtClean="0"/>
              <a:t>UML </a:t>
            </a:r>
            <a:r>
              <a:rPr lang="ru-RU" dirty="0" smtClean="0"/>
              <a:t>для описания поведенческого аспекта системы</a:t>
            </a:r>
          </a:p>
          <a:p>
            <a:r>
              <a:rPr lang="ru-RU" dirty="0" smtClean="0"/>
              <a:t>р</a:t>
            </a:r>
            <a:r>
              <a:rPr lang="ru-RU" dirty="0" smtClean="0"/>
              <a:t>азработан </a:t>
            </a:r>
            <a:r>
              <a:rPr lang="ru-RU" dirty="0" smtClean="0"/>
              <a:t>алгоритм генерации исходного кода для языка </a:t>
            </a:r>
            <a:r>
              <a:rPr lang="en-US" dirty="0" smtClean="0"/>
              <a:t>C#</a:t>
            </a:r>
          </a:p>
          <a:p>
            <a:r>
              <a:rPr lang="ru-RU" dirty="0" smtClean="0"/>
              <a:t>а</a:t>
            </a:r>
            <a:r>
              <a:rPr lang="ru-RU" dirty="0" smtClean="0"/>
              <a:t>лгоритм </a:t>
            </a:r>
            <a:r>
              <a:rPr lang="ru-RU" dirty="0" smtClean="0"/>
              <a:t>реализован в среде визуального моделирования </a:t>
            </a:r>
            <a:r>
              <a:rPr lang="en-US" dirty="0" err="1" smtClean="0"/>
              <a:t>QReal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2889</TotalTime>
  <Words>149</Words>
  <PresentationFormat>Экран (4:3)</PresentationFormat>
  <Paragraphs>55</Paragraphs>
  <Slides>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Times New Roman</vt:lpstr>
      <vt:lpstr>Lucida Sans Unicode</vt:lpstr>
      <vt:lpstr>Wingdings</vt:lpstr>
      <vt:lpstr>Оформление по умолчанию</vt:lpstr>
      <vt:lpstr>1_Оформление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Примеры неструктурных диаграмм</vt:lpstr>
      <vt:lpstr>Алгоритм генерации</vt:lpstr>
      <vt:lpstr>Результаты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User</cp:lastModifiedBy>
  <cp:revision>71</cp:revision>
  <cp:lastPrinted>2010-05-20T03:58:43Z</cp:lastPrinted>
  <dcterms:created xsi:type="dcterms:W3CDTF">1601-01-01T00:00:00Z</dcterms:created>
  <dcterms:modified xsi:type="dcterms:W3CDTF">2010-06-09T03:43:11Z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