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60" r:id="rId4"/>
    <p:sldId id="259" r:id="rId5"/>
    <p:sldId id="261" r:id="rId6"/>
    <p:sldId id="263" r:id="rId7"/>
    <p:sldId id="262" r:id="rId8"/>
    <p:sldId id="269" r:id="rId9"/>
    <p:sldId id="270" r:id="rId10"/>
    <p:sldId id="271" r:id="rId11"/>
    <p:sldId id="272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62" autoAdjust="0"/>
    <p:restoredTop sz="71379" autoAdjust="0"/>
  </p:normalViewPr>
  <p:slideViewPr>
    <p:cSldViewPr>
      <p:cViewPr varScale="1">
        <p:scale>
          <a:sx n="82" d="100"/>
          <a:sy n="82" d="100"/>
        </p:scale>
        <p:origin x="-24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5503F-3508-47EB-97AF-8AD4E427AB0C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73AF4-8ADD-4DF1-9949-2CD146DE99E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Здравствуйте,</a:t>
            </a:r>
            <a:r>
              <a:rPr lang="ru-RU" baseline="0" dirty="0" smtClean="0">
                <a:effectLst/>
              </a:rPr>
              <a:t> меня зовут Вадим Дорохов.</a:t>
            </a:r>
          </a:p>
          <a:p>
            <a:r>
              <a:rPr lang="ru-RU" baseline="0" dirty="0" smtClean="0">
                <a:effectLst/>
              </a:rPr>
              <a:t>Тема моей дипломной работы – «</a:t>
            </a:r>
            <a:r>
              <a:rPr lang="ru-RU" sz="1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Автоматизированная поддержка пользовательской документации</a:t>
            </a:r>
            <a:br>
              <a:rPr lang="ru-RU" sz="1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</a:br>
            <a:r>
              <a:rPr lang="en-US" sz="1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Web</a:t>
            </a:r>
            <a:r>
              <a:rPr lang="ru-RU" sz="1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-приложений, разрабатываемых в среде </a:t>
            </a:r>
            <a:r>
              <a:rPr lang="en-US" sz="1200" b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WebRatio</a:t>
            </a:r>
            <a:r>
              <a:rPr lang="ru-RU" baseline="0" dirty="0" smtClean="0">
                <a:effectLst/>
              </a:rPr>
              <a:t>».</a:t>
            </a:r>
          </a:p>
          <a:p>
            <a:r>
              <a:rPr lang="ru-RU" baseline="0" dirty="0" smtClean="0">
                <a:effectLst/>
              </a:rPr>
              <a:t>Мой научный руководитель – Михаил Николаевич Смирнов.</a:t>
            </a:r>
          </a:p>
          <a:p>
            <a:r>
              <a:rPr lang="ru-RU" baseline="0" dirty="0" smtClean="0">
                <a:effectLst/>
              </a:rPr>
              <a:t>Рецензент – Дмитрий Владимирович Кознов.</a:t>
            </a:r>
            <a:endParaRPr lang="ru-RU" dirty="0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современном мире практически каждому человеку ежедневно приходится иметь дело с различными программными продуктами.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Однако какие бы задачи они не выполняли, для удобства работы с ними необходима пользовательская документация, поскольку далеко не все возможности программных продуктов интуитивно понятны.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Разработка пользовательской документации оказывается сложной задачей, т.к. зачастую документация создается параллельно с разработкой самого приложения, а изменения исходного кода приложения,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такие как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добавление новых функциональных возможностей, изменение пользовательского интерфейса и другие, требуют внесения соответствующих изменений в пользовательскую документацию. В связи с этим возникает вопрос связи приложения с его пользовательской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документацией.</a:t>
            </a:r>
          </a:p>
          <a:p>
            <a:endParaRPr lang="ru-RU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несмотря на очевидность существования зависимостей между исходным кодом программного продукта и его документацией, выявить и формализовать эти зависимости оказывается не просто. Например, в общем случае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техническому писателю непонятно что и как нужно изменить в документации, если поменялся код какого-либо класса.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Однако для приложений, разрабатываемых на основе модельно-ориентированного подхода, такие связи установить значительно легче. Основная идея этого подхода заключается в том, что в центре всей разработки находится набор высокоуровневых моделей, по которым в дальнейшем генерируется исходный код.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Примером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модельно-ориентированного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подхода является подход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WebML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предназначенный для разработки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Web-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приложений. Главным преимуществом данного подхода является наличие гипертекстовой модели, с помощью которой задается интерфейс приложений. На гипертекстовой модели присутствуют как сами экранные формы, так и переходы между ними,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т.е.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гиперссылки. Благодаря этому появляется возможность естественной связи элементов этой модели и составных частей документации, поскольку, как правило, пользовательская документация либо описывает некоторые сценарии использования пользовательского интерфейса, либо его отдельные окна.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качестве среды разработки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-приложений в данной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дипломной работе рассматривается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продукт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WebRatio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который реализует подход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WebML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для разработки документации используются язык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DRL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пакет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DocLine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разработанные на кафедре системного программирования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математико-механического факультета СПбГУ и предназначенные для </a:t>
            </a:r>
            <a:r>
              <a:rPr lang="ru-RU" dirty="0" smtClean="0"/>
              <a:t>проектирования и разработки документации на основе повторного использования</a:t>
            </a:r>
            <a:r>
              <a:rPr lang="ru-RU" dirty="0" smtClean="0"/>
              <a:t>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Цель данной дипломной работы состоит в разработке метода, позволяющего по изменениям пользовательского интерфейса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-приложения, создаваемого в среде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WebRatio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определить список разделов пользовательской документации в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DocLine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требующих корректировки или проверки.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того,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чтобы проецировать изменения пользовательского интерфейса приложения на его пользовательскую документацию, необходимо устанавливать связи между элементами интерфейса и разделами документации. Однако напрямую такие связи установить невозможно, поскольку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WebRatio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является коммерческим продуктом с закрытым исходным кодом, и расширить функциональность его графического редактора нельзя. Поэтому возникает необходимость разработки отдельной компоненты, которая будет являться </a:t>
            </a:r>
            <a:r>
              <a:rPr lang="ru-RU" baseline="0" dirty="0" smtClean="0"/>
              <a:t>связующим звеном между пользовательским интерфейсом </a:t>
            </a:r>
            <a:r>
              <a:rPr lang="en-US" baseline="0" dirty="0" smtClean="0"/>
              <a:t>Web-</a:t>
            </a:r>
            <a:r>
              <a:rPr lang="ru-RU" baseline="0" dirty="0" smtClean="0"/>
              <a:t>приложения и его пользовательской документацией.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Решение поставленной задачи как раз является этим связующим звеном. Оно позволяет устанавливать связи между гипертекстовой моделью </a:t>
            </a:r>
            <a:r>
              <a:rPr lang="en-US" baseline="0" dirty="0" smtClean="0"/>
              <a:t>Web-</a:t>
            </a:r>
            <a:r>
              <a:rPr lang="ru-RU" baseline="0" dirty="0" smtClean="0"/>
              <a:t>приложения и его документацией в </a:t>
            </a:r>
            <a:r>
              <a:rPr lang="en-US" baseline="0" dirty="0" smtClean="0"/>
              <a:t>DocLine</a:t>
            </a:r>
            <a:r>
              <a:rPr lang="ru-RU" baseline="0" dirty="0" smtClean="0"/>
              <a:t>, отслеживать все изменения гипертекстовой модели и проецировать их на пользовательскую документацию</a:t>
            </a:r>
            <a:r>
              <a:rPr lang="ru-RU" baseline="0" dirty="0" smtClean="0"/>
              <a:t>.</a:t>
            </a:r>
            <a:endParaRPr lang="en-US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Специально для управления </a:t>
            </a:r>
            <a:r>
              <a:rPr lang="ru-RU" baseline="0" dirty="0" smtClean="0"/>
              <a:t>связями интерфейса с </a:t>
            </a:r>
            <a:r>
              <a:rPr lang="ru-RU" baseline="0" dirty="0" smtClean="0"/>
              <a:t>документацией была разработана модель </a:t>
            </a:r>
            <a:r>
              <a:rPr lang="en-US" baseline="0" dirty="0" smtClean="0"/>
              <a:t>WebMLDoc</a:t>
            </a:r>
            <a:r>
              <a:rPr lang="ru-RU" baseline="0" dirty="0" smtClean="0"/>
              <a:t>, а на ее основе создан графический редактор, позволяющий простым и удобным способом устанавливать связи между элементами гипертекстовой модели </a:t>
            </a:r>
            <a:r>
              <a:rPr lang="en-US" baseline="0" dirty="0" smtClean="0"/>
              <a:t>WebRatio </a:t>
            </a:r>
            <a:r>
              <a:rPr lang="ru-RU" baseline="0" dirty="0" smtClean="0"/>
              <a:t>и разделами пользовательской документации в </a:t>
            </a:r>
            <a:r>
              <a:rPr lang="en-US" baseline="0" dirty="0" smtClean="0"/>
              <a:t>DocLine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Редактирование, добавление и удаление связей интерфейса с документацией можно осуществлять на любом этапе, благодаря чему процесс разработки </a:t>
            </a:r>
            <a:r>
              <a:rPr lang="en-US" baseline="0" dirty="0" smtClean="0"/>
              <a:t>Web-</a:t>
            </a:r>
            <a:r>
              <a:rPr lang="ru-RU" baseline="0" dirty="0" smtClean="0"/>
              <a:t>приложения и внесения изменений в документацию становится итеративным и, как следствие, более гибким.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Для поддержания модели </a:t>
            </a:r>
            <a:r>
              <a:rPr lang="en-US" baseline="0" dirty="0" smtClean="0"/>
              <a:t>WebMLDoc </a:t>
            </a:r>
            <a:r>
              <a:rPr lang="ru-RU" baseline="0" dirty="0" smtClean="0"/>
              <a:t>в актуальном состоянии была решена задача синхронизации этой модели с гипертекстовой моделью </a:t>
            </a:r>
            <a:r>
              <a:rPr lang="en-US" baseline="0" dirty="0" smtClean="0"/>
              <a:t>WebRatio. </a:t>
            </a:r>
            <a:r>
              <a:rPr lang="ru-RU" baseline="0" dirty="0" smtClean="0"/>
              <a:t>Кроме того,  для определения требующих корректировки разделов документации при изменении гипертекстовой модели </a:t>
            </a:r>
            <a:r>
              <a:rPr lang="en-US" baseline="0" dirty="0" smtClean="0"/>
              <a:t>WebRatio</a:t>
            </a:r>
            <a:r>
              <a:rPr lang="ru-RU" baseline="0" dirty="0" smtClean="0"/>
              <a:t> необходимо было разработать и реализовать соответствующий алгоритм.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Таким образом, для</a:t>
            </a:r>
            <a:r>
              <a:rPr lang="ru-RU" baseline="0" dirty="0" smtClean="0"/>
              <a:t> достижения поставленной цели были решены следующие задачи: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1200" dirty="0" smtClean="0"/>
              <a:t> Предложена модель </a:t>
            </a:r>
            <a:r>
              <a:rPr lang="ru-RU" sz="1200" dirty="0" smtClean="0"/>
              <a:t>зависимостей </a:t>
            </a:r>
            <a:r>
              <a:rPr lang="ru-RU" sz="1200" dirty="0" smtClean="0"/>
              <a:t>между пользовательским интерфейсом и пользовательской документацией.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1200" dirty="0" smtClean="0"/>
              <a:t> </a:t>
            </a:r>
            <a:r>
              <a:rPr lang="ru-RU" sz="1200" dirty="0" smtClean="0"/>
              <a:t>На основе этой модели разработан </a:t>
            </a:r>
            <a:r>
              <a:rPr lang="ru-RU" sz="1200" dirty="0" smtClean="0"/>
              <a:t>графический редактор, позволяющий устанавливать связи между элементами интерфейса и документацией.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1200" dirty="0" smtClean="0"/>
              <a:t> </a:t>
            </a:r>
            <a:r>
              <a:rPr lang="ru-RU" sz="1200" dirty="0" smtClean="0"/>
              <a:t>Разработаны и реализованы </a:t>
            </a:r>
            <a:r>
              <a:rPr lang="ru-RU" sz="1200" dirty="0" smtClean="0"/>
              <a:t>алгоритмы синхронизации модели интерфейса с разработанной моделью.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ru-RU" sz="1200" dirty="0" smtClean="0"/>
              <a:t> </a:t>
            </a:r>
            <a:r>
              <a:rPr lang="ru-RU" sz="1200" dirty="0" smtClean="0"/>
              <a:t>Разработан и реализован </a:t>
            </a:r>
            <a:r>
              <a:rPr lang="ru-RU" sz="1200" dirty="0" smtClean="0"/>
              <a:t>алгоритм автоматического определения требующих корректировки разделов пользовательской документации.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Разработанное программное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средство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было опробовано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-приложении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Acme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являющемся частью стандартной поставки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WebRatio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Acme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это интернет магазин,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котором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представлены различные товары, есть возможность их сортировки по цене, категории, в которой они представлены, а также реализован поиск товара по ключевым словам.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Web-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приложения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Acme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помощью технологии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DocLine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была разработана пользовательская документация,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один из разделов которой описывает работу с продуктами, представленными в магазине.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разработанном графическом редакторе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WebMLDoc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была осуществлена «привязка» элементов гипертекстовой модели к разделам документации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После этого при изменении любого связанного с документацией элемента гипертекстовой модели в журнал заносится информация о необходимых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изменениях и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документации.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 примеру,</a:t>
            </a:r>
            <a:r>
              <a:rPr lang="ru-RU" baseline="0" dirty="0" smtClean="0"/>
              <a:t> при удалении возможности сортировать товары по цене в журнал будет занесена вся необходимая информация – что изменилось, и какие разделы документации нужно исправить.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После</a:t>
            </a:r>
            <a:r>
              <a:rPr lang="ru-RU" baseline="0" dirty="0" smtClean="0"/>
              <a:t> исправления указанных разделов пользовательской документации, она снова становится актуальной для </a:t>
            </a:r>
            <a:r>
              <a:rPr lang="en-US" baseline="0" dirty="0" smtClean="0"/>
              <a:t>Web-</a:t>
            </a:r>
            <a:r>
              <a:rPr lang="ru-RU" baseline="0" dirty="0" smtClean="0"/>
              <a:t>приложения.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результате данной дипломной работы был разработан метод, позволяющий по изменениям пользовательского интерфейса </a:t>
            </a:r>
            <a:r>
              <a:rPr lang="en-US" dirty="0" smtClean="0"/>
              <a:t>Web</a:t>
            </a:r>
            <a:r>
              <a:rPr lang="ru-RU" dirty="0" smtClean="0"/>
              <a:t>-приложения, создаваемого в среде </a:t>
            </a:r>
            <a:r>
              <a:rPr lang="en-US" dirty="0" smtClean="0"/>
              <a:t>WebRatio</a:t>
            </a:r>
            <a:r>
              <a:rPr lang="ru-RU" dirty="0" smtClean="0"/>
              <a:t>, определить список разделов пользовательской документации в </a:t>
            </a:r>
            <a:r>
              <a:rPr lang="en-US" dirty="0" smtClean="0"/>
              <a:t>DocLine</a:t>
            </a:r>
            <a:r>
              <a:rPr lang="ru-RU" dirty="0" smtClean="0"/>
              <a:t>, требующих корректировки или проверки.</a:t>
            </a:r>
          </a:p>
          <a:p>
            <a:endParaRPr lang="ru-RU" dirty="0" smtClean="0"/>
          </a:p>
          <a:p>
            <a:r>
              <a:rPr lang="ru-RU" dirty="0" smtClean="0"/>
              <a:t>Разработанный метод был успешно опробован на </a:t>
            </a:r>
            <a:r>
              <a:rPr lang="en-US" dirty="0" smtClean="0"/>
              <a:t>Web-</a:t>
            </a:r>
            <a:r>
              <a:rPr lang="ru-RU" dirty="0" smtClean="0"/>
              <a:t>приложении </a:t>
            </a:r>
            <a:r>
              <a:rPr lang="en-US" dirty="0" smtClean="0"/>
              <a:t>Acme</a:t>
            </a:r>
            <a:r>
              <a:rPr lang="ru-RU" dirty="0" smtClean="0"/>
              <a:t>, являющемся частью стандартной поставки </a:t>
            </a:r>
            <a:r>
              <a:rPr lang="en-US" dirty="0" smtClean="0"/>
              <a:t>WebRatio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B73AF4-8ADD-4DF1-9949-2CD146DE99E5}" type="slidenum">
              <a:rPr lang="ru-RU" smtClean="0"/>
              <a:pPr/>
              <a:t>12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72785B8-A16C-4BEE-9AD9-45DE3794CD05}" type="datetimeFigureOut">
              <a:rPr lang="ru-RU" smtClean="0"/>
              <a:pPr/>
              <a:t>06.06.2010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4363B94-249D-4E08-B6CA-D2AA5E2E0F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500174"/>
            <a:ext cx="8458200" cy="147002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Автоматизированная поддержка пользовательской документации</a:t>
            </a:r>
            <a:r>
              <a:rPr lang="ru-RU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</a:t>
            </a:r>
            <a:r>
              <a:rPr lang="ru-RU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-приложений, разрабатываемых в среде </a:t>
            </a:r>
            <a:r>
              <a:rPr lang="en-US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WebRatio</a:t>
            </a:r>
            <a:endParaRPr lang="ru-RU" sz="36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8686800" cy="1752600"/>
          </a:xfrm>
        </p:spPr>
        <p:txBody>
          <a:bodyPr>
            <a:normAutofit/>
          </a:bodyPr>
          <a:lstStyle/>
          <a:p>
            <a:r>
              <a:rPr lang="ru-RU" dirty="0" smtClean="0"/>
              <a:t>Студент: Дорохов Вадим, 544 гр.</a:t>
            </a:r>
          </a:p>
          <a:p>
            <a:endParaRPr lang="ru-RU" dirty="0" smtClean="0"/>
          </a:p>
          <a:p>
            <a:r>
              <a:rPr lang="ru-RU" dirty="0" smtClean="0"/>
              <a:t>Научный руководитель: ст. преподаватель М. Н. Смирнов</a:t>
            </a:r>
          </a:p>
          <a:p>
            <a:r>
              <a:rPr lang="ru-RU" dirty="0" smtClean="0"/>
              <a:t>Рецензент: к. ф.-м. н., доцент Д. В. Кознов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идеи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58204" cy="5288676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ru-RU" dirty="0" smtClean="0"/>
              <a:t>При разработке программных продуктов параллельно разрабатывается пользовательская документация</a:t>
            </a:r>
          </a:p>
          <a:p>
            <a:pPr>
              <a:spcAft>
                <a:spcPts val="1200"/>
              </a:spcAft>
            </a:pPr>
            <a:r>
              <a:rPr lang="ru-RU" dirty="0" smtClean="0"/>
              <a:t>Изменение исходного кода программного продукта часто требует внесения исправлений </a:t>
            </a:r>
            <a:r>
              <a:rPr lang="ru-RU" dirty="0" smtClean="0"/>
              <a:t>и в </a:t>
            </a:r>
            <a:r>
              <a:rPr lang="ru-RU" dirty="0" smtClean="0"/>
              <a:t>документацию</a:t>
            </a:r>
          </a:p>
          <a:p>
            <a:r>
              <a:rPr lang="ru-RU" dirty="0" smtClean="0"/>
              <a:t>Изменения исходного кода сложно анализировать, значительно проще рассматривать изменения моделей, по которым генерируется исходный код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Контекст исследования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WebML – </a:t>
            </a:r>
            <a:r>
              <a:rPr lang="ru-RU" dirty="0" smtClean="0"/>
              <a:t>язык разработки </a:t>
            </a:r>
            <a:r>
              <a:rPr lang="en-US" dirty="0" smtClean="0"/>
              <a:t>Web-</a:t>
            </a:r>
            <a:r>
              <a:rPr lang="ru-RU" dirty="0" smtClean="0"/>
              <a:t>приложений с применением модельно-ориентированного подхода</a:t>
            </a:r>
          </a:p>
          <a:p>
            <a:pPr>
              <a:spcAft>
                <a:spcPts val="1200"/>
              </a:spcAft>
            </a:pPr>
            <a:r>
              <a:rPr lang="en-US" dirty="0" smtClean="0"/>
              <a:t>WebRatio – CASE-</a:t>
            </a:r>
            <a:r>
              <a:rPr lang="ru-RU" dirty="0" smtClean="0"/>
              <a:t>пакет для разработки </a:t>
            </a:r>
            <a:r>
              <a:rPr lang="en-US" dirty="0" smtClean="0"/>
              <a:t>Web-</a:t>
            </a:r>
            <a:r>
              <a:rPr lang="ru-RU" dirty="0" smtClean="0"/>
              <a:t>приложений на языке </a:t>
            </a:r>
            <a:r>
              <a:rPr lang="en-US" dirty="0" smtClean="0"/>
              <a:t>WebML</a:t>
            </a:r>
          </a:p>
          <a:p>
            <a:r>
              <a:rPr lang="en-US" dirty="0" smtClean="0"/>
              <a:t>DocLine – </a:t>
            </a:r>
            <a:r>
              <a:rPr lang="ru-RU" dirty="0" smtClean="0"/>
              <a:t>метод проектирования и разработки документации на основе повторного использования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/>
          <a:lstStyle/>
          <a:p>
            <a:r>
              <a:rPr lang="ru-RU" dirty="0" smtClean="0"/>
              <a:t>Разработать метод, позволяющий по изменениям пользовательского интерфейса </a:t>
            </a:r>
            <a:r>
              <a:rPr lang="en-US" dirty="0" smtClean="0"/>
              <a:t>Web</a:t>
            </a:r>
            <a:r>
              <a:rPr lang="ru-RU" dirty="0" smtClean="0"/>
              <a:t>-приложения, создаваемого в среде </a:t>
            </a:r>
            <a:r>
              <a:rPr lang="en-US" dirty="0" smtClean="0"/>
              <a:t>WebRatio</a:t>
            </a:r>
            <a:r>
              <a:rPr lang="ru-RU" dirty="0" smtClean="0"/>
              <a:t>, определить список разделов пользовательской документации в </a:t>
            </a:r>
            <a:r>
              <a:rPr lang="en-US" dirty="0" smtClean="0"/>
              <a:t>DocLine</a:t>
            </a:r>
            <a:r>
              <a:rPr lang="ru-RU" dirty="0" smtClean="0"/>
              <a:t>, требующих корректировки или проверки</a:t>
            </a:r>
            <a:endParaRPr lang="ru-RU" dirty="0"/>
          </a:p>
        </p:txBody>
      </p:sp>
      <p:pic>
        <p:nvPicPr>
          <p:cNvPr id="4" name="Содержимое 4" descr="webap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9" y="4941375"/>
            <a:ext cx="1643074" cy="17737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472" y="4299140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Web-</a:t>
            </a:r>
            <a:r>
              <a:rPr lang="ru-RU" dirty="0" smtClean="0"/>
              <a:t>приложение в </a:t>
            </a:r>
            <a:r>
              <a:rPr lang="en-US" dirty="0" smtClean="0"/>
              <a:t>WebRatio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715008" y="4231091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Пользовательская документация в </a:t>
            </a:r>
            <a:r>
              <a:rPr lang="en-US" dirty="0" smtClean="0"/>
              <a:t>DocLine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Двойная стрелка влево/вправо 6"/>
          <p:cNvSpPr/>
          <p:nvPr/>
        </p:nvSpPr>
        <p:spPr>
          <a:xfrm>
            <a:off x="3000364" y="5715016"/>
            <a:ext cx="3000396" cy="214314"/>
          </a:xfrm>
          <a:prstGeom prst="leftRightArrow">
            <a:avLst/>
          </a:prstGeom>
          <a:noFill/>
          <a:ln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21736" y="4929198"/>
            <a:ext cx="56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6286512" y="4945471"/>
            <a:ext cx="1643074" cy="1753914"/>
            <a:chOff x="6500826" y="1889812"/>
            <a:chExt cx="2315241" cy="2467882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500826" y="1889812"/>
              <a:ext cx="2315241" cy="2467882"/>
            </a:xfrm>
            <a:prstGeom prst="rect">
              <a:avLst/>
            </a:prstGeom>
            <a:ln w="635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1" name="Рисунок 10" descr="documentation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15140" y="2071678"/>
              <a:ext cx="1176339" cy="21139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Архитектура системы</a:t>
            </a:r>
            <a:endParaRPr lang="ru-RU" dirty="0"/>
          </a:p>
        </p:txBody>
      </p:sp>
      <p:pic>
        <p:nvPicPr>
          <p:cNvPr id="5" name="Содержимое 4" descr="webapp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1928802"/>
            <a:ext cx="1857388" cy="2005135"/>
          </a:xfrm>
        </p:spPr>
      </p:pic>
      <p:sp>
        <p:nvSpPr>
          <p:cNvPr id="6" name="TextBox 5"/>
          <p:cNvSpPr txBox="1"/>
          <p:nvPr/>
        </p:nvSpPr>
        <p:spPr>
          <a:xfrm>
            <a:off x="500034" y="1285860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Web-</a:t>
            </a:r>
            <a:r>
              <a:rPr lang="ru-RU" dirty="0" smtClean="0"/>
              <a:t>приложение в </a:t>
            </a:r>
            <a:r>
              <a:rPr lang="en-US" dirty="0" smtClean="0"/>
              <a:t>WebRatio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72198" y="1285860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Пользовательская документация в </a:t>
            </a:r>
            <a:r>
              <a:rPr lang="en-US" dirty="0" smtClean="0"/>
              <a:t>DocLine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Двойная стрелка влево/вправо 8"/>
          <p:cNvSpPr/>
          <p:nvPr/>
        </p:nvSpPr>
        <p:spPr>
          <a:xfrm>
            <a:off x="3143240" y="2643182"/>
            <a:ext cx="3000396" cy="214314"/>
          </a:xfrm>
          <a:prstGeom prst="leftRightArrow">
            <a:avLst/>
          </a:prstGeom>
          <a:noFill/>
          <a:ln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357686" y="1714488"/>
            <a:ext cx="564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6500826" y="1928802"/>
            <a:ext cx="1857388" cy="2000264"/>
            <a:chOff x="6500826" y="1928802"/>
            <a:chExt cx="2214578" cy="2428892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6500826" y="1928802"/>
              <a:ext cx="2214578" cy="2428892"/>
            </a:xfrm>
            <a:prstGeom prst="rect">
              <a:avLst/>
            </a:prstGeom>
            <a:ln w="635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2" name="Рисунок 11" descr="documentation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15140" y="2071678"/>
              <a:ext cx="1176339" cy="2113916"/>
            </a:xfrm>
            <a:prstGeom prst="rect">
              <a:avLst/>
            </a:prstGeom>
          </p:spPr>
        </p:pic>
      </p:grpSp>
      <p:pic>
        <p:nvPicPr>
          <p:cNvPr id="17" name="Рисунок 16" descr="webmldo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71736" y="4214818"/>
            <a:ext cx="4071934" cy="239738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357554" y="3571876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Редактор связей </a:t>
            </a:r>
            <a:r>
              <a:rPr lang="en-US" dirty="0" smtClean="0"/>
              <a:t>WebMLDoc</a:t>
            </a:r>
            <a:endParaRPr lang="ru-RU" dirty="0"/>
          </a:p>
        </p:txBody>
      </p:sp>
      <p:sp>
        <p:nvSpPr>
          <p:cNvPr id="20" name="Двойная стрелка влево/вверх 19"/>
          <p:cNvSpPr/>
          <p:nvPr/>
        </p:nvSpPr>
        <p:spPr>
          <a:xfrm>
            <a:off x="6715140" y="4000504"/>
            <a:ext cx="1428760" cy="1571636"/>
          </a:xfrm>
          <a:prstGeom prst="leftUpArrow">
            <a:avLst>
              <a:gd name="adj1" fmla="val 7311"/>
              <a:gd name="adj2" fmla="val 9352"/>
              <a:gd name="adj3" fmla="val 12753"/>
            </a:avLst>
          </a:prstGeom>
          <a:solidFill>
            <a:srgbClr val="002060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Двойная стрелка влево/вверх 15"/>
          <p:cNvSpPr/>
          <p:nvPr/>
        </p:nvSpPr>
        <p:spPr>
          <a:xfrm flipH="1">
            <a:off x="1071538" y="4000504"/>
            <a:ext cx="1428760" cy="1571636"/>
          </a:xfrm>
          <a:prstGeom prst="leftUpArrow">
            <a:avLst>
              <a:gd name="adj1" fmla="val 7311"/>
              <a:gd name="adj2" fmla="val 9352"/>
              <a:gd name="adj3" fmla="val 12753"/>
            </a:avLst>
          </a:prstGeom>
          <a:solidFill>
            <a:srgbClr val="002060"/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42910" y="557214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Синхронизация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016" y="5500702"/>
            <a:ext cx="2000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Выдача списка требуемых исправлений в документации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Решенные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>
            <a:normAutofit fontScale="92500"/>
          </a:bodyPr>
          <a:lstStyle/>
          <a:p>
            <a:pPr>
              <a:spcAft>
                <a:spcPts val="1200"/>
              </a:spcAft>
            </a:pPr>
            <a:r>
              <a:rPr lang="ru-RU" sz="2600" dirty="0" smtClean="0"/>
              <a:t>Предложена модель </a:t>
            </a:r>
            <a:r>
              <a:rPr lang="ru-RU" sz="2600" dirty="0" smtClean="0"/>
              <a:t>зависимостей </a:t>
            </a:r>
            <a:r>
              <a:rPr lang="ru-RU" sz="2600" dirty="0" smtClean="0"/>
              <a:t>между пользовательским интерфейсом и пользовательской документацией</a:t>
            </a:r>
          </a:p>
          <a:p>
            <a:pPr>
              <a:spcAft>
                <a:spcPts val="1200"/>
              </a:spcAft>
            </a:pPr>
            <a:r>
              <a:rPr lang="ru-RU" sz="2600" dirty="0" smtClean="0"/>
              <a:t>На основе этой модели разработан </a:t>
            </a:r>
            <a:r>
              <a:rPr lang="ru-RU" sz="2600" dirty="0" smtClean="0"/>
              <a:t>графический редактор, позволяющий устанавливать связи между элементами интерфейса и документацией</a:t>
            </a:r>
          </a:p>
          <a:p>
            <a:pPr>
              <a:spcAft>
                <a:spcPts val="1200"/>
              </a:spcAft>
            </a:pPr>
            <a:r>
              <a:rPr lang="ru-RU" sz="2600" dirty="0" smtClean="0"/>
              <a:t>Разработаны и р</a:t>
            </a:r>
            <a:r>
              <a:rPr lang="ru-RU" sz="2600" dirty="0" smtClean="0"/>
              <a:t>еализованы </a:t>
            </a:r>
            <a:r>
              <a:rPr lang="ru-RU" sz="2600" dirty="0" smtClean="0"/>
              <a:t>алгоритмы синхронизации модели интерфейса с разработанной </a:t>
            </a:r>
            <a:r>
              <a:rPr lang="ru-RU" sz="2600" dirty="0" smtClean="0"/>
              <a:t>моделью </a:t>
            </a:r>
            <a:r>
              <a:rPr lang="en-US" sz="2600" dirty="0" smtClean="0"/>
              <a:t>WebMLDoc</a:t>
            </a:r>
            <a:endParaRPr lang="ru-RU" sz="2600" dirty="0" smtClean="0"/>
          </a:p>
          <a:p>
            <a:pPr>
              <a:spcAft>
                <a:spcPts val="1200"/>
              </a:spcAft>
            </a:pPr>
            <a:r>
              <a:rPr lang="ru-RU" sz="2600" dirty="0" smtClean="0"/>
              <a:t>Разработан и реализован </a:t>
            </a:r>
            <a:r>
              <a:rPr lang="ru-RU" sz="2600" dirty="0" smtClean="0"/>
              <a:t>алгоритм автоматического определения требующих корректировки разделов пользовательской документации</a:t>
            </a:r>
            <a:endParaRPr lang="ru-RU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4" name="Содержимое 3" descr="acme_app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339492"/>
            <a:ext cx="8229600" cy="51807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4" name="Содержимое 3" descr="productsDoc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486694"/>
            <a:ext cx="8229600" cy="4886325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4" name="Содержимое 3" descr="productsLinks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32427" y="1285875"/>
            <a:ext cx="7079145" cy="5287963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4" name="Содержимое 3" descr="no_by_price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00364" y="785795"/>
            <a:ext cx="2500330" cy="2328190"/>
          </a:xfrm>
        </p:spPr>
      </p:pic>
      <p:pic>
        <p:nvPicPr>
          <p:cNvPr id="5" name="Рисунок 4" descr="changeslo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3286124"/>
            <a:ext cx="7621064" cy="2857899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4" name="Содержимое 3" descr="productsDoccorrected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486694"/>
            <a:ext cx="8229600" cy="4886325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100" y="642918"/>
            <a:ext cx="8252304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ru-RU" dirty="0" smtClean="0"/>
              <a:t>Разработан метод, позволяющий по изменениям пользовательского интерфейса </a:t>
            </a:r>
            <a:r>
              <a:rPr lang="en-US" dirty="0" smtClean="0"/>
              <a:t>Web</a:t>
            </a:r>
            <a:r>
              <a:rPr lang="ru-RU" dirty="0" smtClean="0"/>
              <a:t>-приложения, создаваемого в среде </a:t>
            </a:r>
            <a:r>
              <a:rPr lang="en-US" dirty="0" smtClean="0"/>
              <a:t>WebRatio</a:t>
            </a:r>
            <a:r>
              <a:rPr lang="ru-RU" dirty="0" smtClean="0"/>
              <a:t>, определить список разделов пользовательской документации в </a:t>
            </a:r>
            <a:r>
              <a:rPr lang="en-US" dirty="0" smtClean="0"/>
              <a:t>DocLine</a:t>
            </a:r>
            <a:r>
              <a:rPr lang="ru-RU" dirty="0" smtClean="0"/>
              <a:t>, требующих корректировки или проверки</a:t>
            </a:r>
          </a:p>
          <a:p>
            <a:pPr>
              <a:spcAft>
                <a:spcPts val="1200"/>
              </a:spcAft>
            </a:pPr>
            <a:r>
              <a:rPr lang="ru-RU" dirty="0" smtClean="0"/>
              <a:t>Разработанный метод успешно опробован на </a:t>
            </a:r>
            <a:r>
              <a:rPr lang="en-US" dirty="0" smtClean="0"/>
              <a:t>Web-</a:t>
            </a:r>
            <a:r>
              <a:rPr lang="ru-RU" dirty="0" smtClean="0"/>
              <a:t>приложении </a:t>
            </a:r>
            <a:r>
              <a:rPr lang="en-US" dirty="0" smtClean="0"/>
              <a:t>Acme</a:t>
            </a:r>
            <a:r>
              <a:rPr lang="ru-RU" dirty="0" smtClean="0"/>
              <a:t>, являющемся частью стандартной поставки </a:t>
            </a:r>
            <a:r>
              <a:rPr lang="en-US" dirty="0" smtClean="0"/>
              <a:t>WebRatio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5358</TotalTime>
  <Words>1154</Words>
  <Application>Microsoft Office PowerPoint</Application>
  <PresentationFormat>Экран (4:3)</PresentationFormat>
  <Paragraphs>89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Автоматизированная поддержка пользовательской документации Web-приложений, разрабатываемых в среде WebRatio</vt:lpstr>
      <vt:lpstr>Основные идеи</vt:lpstr>
      <vt:lpstr>Контекст исследования</vt:lpstr>
      <vt:lpstr>Постановка задачи</vt:lpstr>
      <vt:lpstr>Архитектура системы</vt:lpstr>
      <vt:lpstr>Решенные задачи</vt:lpstr>
      <vt:lpstr>Пример</vt:lpstr>
      <vt:lpstr>Пример</vt:lpstr>
      <vt:lpstr>Пример</vt:lpstr>
      <vt:lpstr>Пример</vt:lpstr>
      <vt:lpstr>Пример</vt:lpstr>
      <vt:lpstr>Результаты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Bagum</dc:creator>
  <cp:lastModifiedBy>Bagum</cp:lastModifiedBy>
  <cp:revision>156</cp:revision>
  <dcterms:created xsi:type="dcterms:W3CDTF">2010-05-10T13:58:26Z</dcterms:created>
  <dcterms:modified xsi:type="dcterms:W3CDTF">2010-06-06T21:01:43Z</dcterms:modified>
</cp:coreProperties>
</file>