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816" r:id="rId1"/>
  </p:sldMasterIdLst>
  <p:notesMasterIdLst>
    <p:notesMasterId r:id="rId27"/>
  </p:notesMasterIdLst>
  <p:handoutMasterIdLst>
    <p:handoutMasterId r:id="rId28"/>
  </p:handoutMasterIdLst>
  <p:sldIdLst>
    <p:sldId id="256" r:id="rId2"/>
    <p:sldId id="284" r:id="rId3"/>
    <p:sldId id="290" r:id="rId4"/>
    <p:sldId id="293" r:id="rId5"/>
    <p:sldId id="292" r:id="rId6"/>
    <p:sldId id="286" r:id="rId7"/>
    <p:sldId id="291" r:id="rId8"/>
    <p:sldId id="287" r:id="rId9"/>
    <p:sldId id="294" r:id="rId10"/>
    <p:sldId id="299" r:id="rId11"/>
    <p:sldId id="308" r:id="rId12"/>
    <p:sldId id="309" r:id="rId13"/>
    <p:sldId id="301" r:id="rId14"/>
    <p:sldId id="288" r:id="rId15"/>
    <p:sldId id="297" r:id="rId16"/>
    <p:sldId id="289" r:id="rId17"/>
    <p:sldId id="298" r:id="rId18"/>
    <p:sldId id="285" r:id="rId19"/>
    <p:sldId id="300" r:id="rId20"/>
    <p:sldId id="302" r:id="rId21"/>
    <p:sldId id="306" r:id="rId22"/>
    <p:sldId id="303" r:id="rId23"/>
    <p:sldId id="304" r:id="rId24"/>
    <p:sldId id="305" r:id="rId25"/>
    <p:sldId id="307" r:id="rId2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3C2FFA5D-87B4-456A-9821-1D502468CF0F}" styleName="Стиль из темы 1 - акцент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284E427A-3D55-4303-BF80-6455036E1DE7}" styleName="Стиль из темы 1 - акцент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9D7B26C5-4107-4FEC-AEDC-1716B250A1EF}" styleName="Светлый стиль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793D81CF-94F2-401A-BA57-92F5A7B2D0C5}" styleName="Средний стиль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  <a:tblStyle styleId="{6E25E649-3F16-4E02-A733-19D2CDBF48F0}" styleName="Средний стиль 3 - акцент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CF1AB2-1976-4502-BF36-3FF5EA218861}" styleName="Средний стиль 4 - акцент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15861" autoAdjust="0"/>
    <p:restoredTop sz="88646" autoAdjust="0"/>
  </p:normalViewPr>
  <p:slideViewPr>
    <p:cSldViewPr>
      <p:cViewPr varScale="1">
        <p:scale>
          <a:sx n="103" d="100"/>
          <a:sy n="103" d="100"/>
        </p:scale>
        <p:origin x="-1362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9B6FDA9-E877-4A21-BA33-B79D3C7771C3}" type="datetimeFigureOut">
              <a:rPr lang="ru-RU" smtClean="0"/>
              <a:pPr/>
              <a:t>08.06.2010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DD9455A-858B-4E24-81B8-D6C3077D10AE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EF11F45-9A87-45B6-B113-5966442A30F5}" type="datetimeFigureOut">
              <a:rPr lang="ru-RU" smtClean="0"/>
              <a:pPr/>
              <a:t>08.06.2010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BDBBA94-8AB1-4112-B39F-D32C03198725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[30</a:t>
            </a:r>
            <a:r>
              <a:rPr lang="en-US" baseline="0" dirty="0" smtClean="0"/>
              <a:t> </a:t>
            </a:r>
            <a:r>
              <a:rPr lang="ru-RU" baseline="0" dirty="0" smtClean="0"/>
              <a:t>секунд</a:t>
            </a:r>
            <a:r>
              <a:rPr lang="en-US" baseline="0" dirty="0" smtClean="0"/>
              <a:t>]</a:t>
            </a:r>
          </a:p>
          <a:p>
            <a:r>
              <a:rPr lang="ru-RU" dirty="0" smtClean="0"/>
              <a:t>Откуда появилась</a:t>
            </a:r>
            <a:r>
              <a:rPr lang="ru-RU" baseline="0" dirty="0" smtClean="0"/>
              <a:t> задача. </a:t>
            </a:r>
          </a:p>
          <a:p>
            <a:r>
              <a:rPr lang="en-US" dirty="0" smtClean="0"/>
              <a:t>-&gt;</a:t>
            </a:r>
            <a:r>
              <a:rPr lang="ru-RU" dirty="0" smtClean="0"/>
              <a:t> Зачем</a:t>
            </a:r>
            <a:r>
              <a:rPr lang="ru-RU" baseline="0" dirty="0" smtClean="0"/>
              <a:t> нужна схема?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DBBA94-8AB1-4112-B39F-D32C03198725}" type="slidenum">
              <a:rPr lang="ru-RU" smtClean="0"/>
              <a:pPr/>
              <a:t>2</a:t>
            </a:fld>
            <a:endParaRPr 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 smtClean="0"/>
              <a:t>[30</a:t>
            </a:r>
            <a:r>
              <a:rPr lang="en-US" baseline="0" dirty="0" smtClean="0"/>
              <a:t> </a:t>
            </a:r>
            <a:r>
              <a:rPr lang="ru-RU" baseline="0" dirty="0" smtClean="0"/>
              <a:t>секунд</a:t>
            </a:r>
            <a:r>
              <a:rPr lang="en-US" baseline="0" dirty="0" smtClean="0"/>
              <a:t>]</a:t>
            </a:r>
            <a:endParaRPr lang="en-US" dirty="0" smtClean="0"/>
          </a:p>
          <a:p>
            <a:r>
              <a:rPr lang="ru-RU" dirty="0" smtClean="0"/>
              <a:t>Схема</a:t>
            </a:r>
            <a:r>
              <a:rPr lang="ru-RU" baseline="0" dirty="0" smtClean="0"/>
              <a:t> необходима для обеспечения корректности </a:t>
            </a:r>
            <a:r>
              <a:rPr lang="en-US" baseline="0" dirty="0" smtClean="0"/>
              <a:t>XSLT </a:t>
            </a:r>
            <a:r>
              <a:rPr lang="ru-RU" baseline="0" dirty="0" smtClean="0"/>
              <a:t>преобразования. </a:t>
            </a:r>
          </a:p>
          <a:p>
            <a:r>
              <a:rPr lang="en-US" baseline="0" dirty="0" smtClean="0"/>
              <a:t>-&gt; </a:t>
            </a:r>
            <a:r>
              <a:rPr lang="ru-RU" baseline="0" dirty="0" smtClean="0"/>
              <a:t>Какие еще возможности можно получить из</a:t>
            </a:r>
            <a:r>
              <a:rPr lang="en-US" baseline="0" dirty="0" smtClean="0"/>
              <a:t> </a:t>
            </a:r>
            <a:r>
              <a:rPr lang="ru-RU" baseline="0" dirty="0" smtClean="0"/>
              <a:t>готовой схемы?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DBBA94-8AB1-4112-B39F-D32C03198725}" type="slidenum">
              <a:rPr lang="ru-RU" smtClean="0"/>
              <a:pPr/>
              <a:t>3</a:t>
            </a:fld>
            <a:endParaRPr lang="ru-RU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 smtClean="0"/>
              <a:t>[40</a:t>
            </a:r>
            <a:r>
              <a:rPr lang="en-US" baseline="0" dirty="0" smtClean="0"/>
              <a:t> </a:t>
            </a:r>
            <a:r>
              <a:rPr lang="ru-RU" baseline="0" dirty="0" smtClean="0"/>
              <a:t>секунд</a:t>
            </a:r>
            <a:r>
              <a:rPr lang="en-US" baseline="0" dirty="0" smtClean="0"/>
              <a:t>]</a:t>
            </a:r>
            <a:endParaRPr lang="en-US" dirty="0" smtClean="0"/>
          </a:p>
          <a:p>
            <a:r>
              <a:rPr lang="ru-RU" dirty="0" smtClean="0"/>
              <a:t>Пункты «кроме того» не используется большинством</a:t>
            </a:r>
            <a:r>
              <a:rPr lang="ru-RU" baseline="0" dirty="0" smtClean="0"/>
              <a:t> редакторов. «Хорошие» здесь </a:t>
            </a:r>
            <a:r>
              <a:rPr lang="en-US" baseline="0" dirty="0" err="1" smtClean="0"/>
              <a:t>XMLSpy</a:t>
            </a:r>
            <a:r>
              <a:rPr lang="en-US" baseline="0" dirty="0" smtClean="0"/>
              <a:t> </a:t>
            </a:r>
            <a:r>
              <a:rPr lang="ru-RU" baseline="0" dirty="0" smtClean="0"/>
              <a:t>и </a:t>
            </a:r>
            <a:r>
              <a:rPr lang="en-US" baseline="0" dirty="0" smtClean="0"/>
              <a:t>Oxygen</a:t>
            </a:r>
            <a:r>
              <a:rPr lang="ru-RU" baseline="0" dirty="0" smtClean="0"/>
              <a:t>, разве что.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DBBA94-8AB1-4112-B39F-D32C03198725}" type="slidenum">
              <a:rPr lang="ru-RU" smtClean="0"/>
              <a:pPr/>
              <a:t>4</a:t>
            </a:fld>
            <a:endParaRPr lang="ru-RU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 smtClean="0"/>
              <a:t>[50</a:t>
            </a:r>
            <a:r>
              <a:rPr lang="en-US" baseline="0" dirty="0" smtClean="0"/>
              <a:t> </a:t>
            </a:r>
            <a:r>
              <a:rPr lang="ru-RU" baseline="0" dirty="0" smtClean="0"/>
              <a:t>секунд</a:t>
            </a:r>
            <a:r>
              <a:rPr lang="en-US" baseline="0" dirty="0" smtClean="0"/>
              <a:t>]</a:t>
            </a:r>
            <a:endParaRPr lang="en-US" dirty="0" smtClean="0"/>
          </a:p>
          <a:p>
            <a:r>
              <a:rPr lang="ru-RU" dirty="0" smtClean="0"/>
              <a:t>Часть из этих задач тоже можно решить с помощью схемы, но при наличии клиент-серверной</a:t>
            </a:r>
            <a:r>
              <a:rPr lang="ru-RU" baseline="0" dirty="0" smtClean="0"/>
              <a:t> модели</a:t>
            </a:r>
            <a:r>
              <a:rPr lang="en-US" baseline="0" dirty="0" smtClean="0"/>
              <a:t>: </a:t>
            </a:r>
            <a:r>
              <a:rPr lang="ru-RU" baseline="0" dirty="0" smtClean="0"/>
              <a:t>контроль за глобальными объектами, работа с поддеревьями, и работа с пересекающимися областями без коллизий.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DBBA94-8AB1-4112-B39F-D32C03198725}" type="slidenum">
              <a:rPr lang="ru-RU" smtClean="0"/>
              <a:pPr/>
              <a:t>5</a:t>
            </a:fld>
            <a:endParaRPr lang="ru-RU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 smtClean="0"/>
              <a:t>[30</a:t>
            </a:r>
            <a:r>
              <a:rPr lang="en-US" baseline="0" dirty="0" smtClean="0"/>
              <a:t> </a:t>
            </a:r>
            <a:r>
              <a:rPr lang="ru-RU" baseline="0" dirty="0" smtClean="0"/>
              <a:t>секунд</a:t>
            </a:r>
            <a:r>
              <a:rPr lang="en-US" baseline="0" dirty="0" smtClean="0"/>
              <a:t>]</a:t>
            </a:r>
            <a:endParaRPr lang="en-US" dirty="0" smtClean="0"/>
          </a:p>
          <a:p>
            <a:r>
              <a:rPr lang="ru-RU" dirty="0" smtClean="0"/>
              <a:t>Это визуальный</a:t>
            </a:r>
            <a:r>
              <a:rPr lang="ru-RU" baseline="0" dirty="0" smtClean="0"/>
              <a:t> редактор, т.к. «подсказки» сводятся к разблокировке кнопочек или механизмов соответствующих действий, здесь все должно работать «на лету», никакие задержки не допустимы, поэтому задача не столь тривиальна.</a:t>
            </a:r>
            <a:endParaRPr lang="en-US" baseline="0" dirty="0" smtClean="0"/>
          </a:p>
          <a:p>
            <a:r>
              <a:rPr lang="en-US" baseline="0" dirty="0" smtClean="0"/>
              <a:t>-&gt; </a:t>
            </a:r>
            <a:r>
              <a:rPr lang="ru-RU" dirty="0" smtClean="0"/>
              <a:t>Для организации </a:t>
            </a:r>
            <a:r>
              <a:rPr lang="ru-RU" dirty="0" err="1" smtClean="0"/>
              <a:t>коллаборации</a:t>
            </a:r>
            <a:r>
              <a:rPr lang="ru-RU" dirty="0" smtClean="0"/>
              <a:t> так или иначе</a:t>
            </a:r>
            <a:r>
              <a:rPr lang="ru-RU" baseline="0" dirty="0" smtClean="0"/>
              <a:t> придется использовать клиент-серверную технологию.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DBBA94-8AB1-4112-B39F-D32C03198725}" type="slidenum">
              <a:rPr lang="ru-RU" smtClean="0"/>
              <a:pPr/>
              <a:t>6</a:t>
            </a:fld>
            <a:endParaRPr lang="ru-RU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 smtClean="0"/>
              <a:t>[20</a:t>
            </a:r>
            <a:r>
              <a:rPr lang="en-US" baseline="0" dirty="0" smtClean="0"/>
              <a:t> </a:t>
            </a:r>
            <a:r>
              <a:rPr lang="ru-RU" baseline="0" dirty="0" smtClean="0"/>
              <a:t>секунд</a:t>
            </a:r>
            <a:r>
              <a:rPr lang="en-US" baseline="0" dirty="0" smtClean="0"/>
              <a:t>]</a:t>
            </a:r>
            <a:endParaRPr lang="en-US" dirty="0" smtClean="0"/>
          </a:p>
          <a:p>
            <a:r>
              <a:rPr lang="ru-RU" baseline="0" dirty="0" smtClean="0"/>
              <a:t>На самом деле мой сервер позволяет строить и более сложные распределенные схемы, но это пока не имеет разумного применения.</a:t>
            </a:r>
          </a:p>
          <a:p>
            <a:r>
              <a:rPr lang="en-US" baseline="0" dirty="0" smtClean="0"/>
              <a:t>-&gt; </a:t>
            </a:r>
            <a:r>
              <a:rPr lang="ru-RU" baseline="0" dirty="0" smtClean="0"/>
              <a:t>Какие требования к серверу возникают?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DBBA94-8AB1-4112-B39F-D32C03198725}" type="slidenum">
              <a:rPr lang="ru-RU" smtClean="0"/>
              <a:pPr/>
              <a:t>7</a:t>
            </a:fld>
            <a:endParaRPr lang="ru-RU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 smtClean="0"/>
              <a:t>[40</a:t>
            </a:r>
            <a:r>
              <a:rPr lang="en-US" baseline="0" dirty="0" smtClean="0"/>
              <a:t> </a:t>
            </a:r>
            <a:r>
              <a:rPr lang="ru-RU" baseline="0" dirty="0" smtClean="0"/>
              <a:t>секунд</a:t>
            </a:r>
            <a:r>
              <a:rPr lang="en-US" baseline="0" dirty="0" smtClean="0"/>
              <a:t>]</a:t>
            </a:r>
          </a:p>
          <a:p>
            <a:r>
              <a:rPr lang="ru-RU" dirty="0" smtClean="0"/>
              <a:t>Требования исходя</a:t>
            </a:r>
            <a:r>
              <a:rPr lang="ru-RU" baseline="0" dirty="0" smtClean="0"/>
              <a:t> из предметной области и примерной схемы реализации.</a:t>
            </a:r>
            <a:endParaRPr lang="en-US" baseline="0" dirty="0" smtClean="0"/>
          </a:p>
          <a:p>
            <a:r>
              <a:rPr lang="en-US" baseline="0" dirty="0" smtClean="0"/>
              <a:t>-&gt; </a:t>
            </a:r>
            <a:r>
              <a:rPr lang="ru-RU" baseline="0" dirty="0" smtClean="0"/>
              <a:t>Нужно выбрать какой-то сервер.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DBBA94-8AB1-4112-B39F-D32C03198725}" type="slidenum">
              <a:rPr lang="ru-RU" smtClean="0"/>
              <a:pPr/>
              <a:t>8</a:t>
            </a:fld>
            <a:endParaRPr lang="ru-RU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 smtClean="0"/>
              <a:t>[</a:t>
            </a:r>
            <a:r>
              <a:rPr lang="ru-RU" dirty="0" smtClean="0"/>
              <a:t>3</a:t>
            </a:r>
            <a:r>
              <a:rPr lang="en-US" dirty="0" smtClean="0"/>
              <a:t>0</a:t>
            </a:r>
            <a:r>
              <a:rPr lang="en-US" baseline="0" dirty="0" smtClean="0"/>
              <a:t> </a:t>
            </a:r>
            <a:r>
              <a:rPr lang="ru-RU" baseline="0" dirty="0" smtClean="0"/>
              <a:t>секунд</a:t>
            </a:r>
            <a:r>
              <a:rPr lang="en-US" baseline="0" dirty="0" smtClean="0"/>
              <a:t>]</a:t>
            </a:r>
            <a:endParaRPr lang="en-US" dirty="0" smtClean="0"/>
          </a:p>
          <a:p>
            <a:r>
              <a:rPr lang="ru-RU" dirty="0" smtClean="0"/>
              <a:t>Как</a:t>
            </a:r>
            <a:r>
              <a:rPr lang="ru-RU" baseline="0" dirty="0" smtClean="0"/>
              <a:t> видно, ничего подходящего нет. Удивительного ничего нет – обычно схему используют не так.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DBBA94-8AB1-4112-B39F-D32C03198725}" type="slidenum">
              <a:rPr lang="ru-RU" smtClean="0"/>
              <a:pPr/>
              <a:t>9</a:t>
            </a:fld>
            <a:endParaRPr lang="ru-RU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[30</a:t>
            </a:r>
            <a:r>
              <a:rPr lang="en-US" baseline="0" dirty="0" smtClean="0"/>
              <a:t> </a:t>
            </a:r>
            <a:r>
              <a:rPr lang="ru-RU" baseline="0" dirty="0" smtClean="0"/>
              <a:t>секунд</a:t>
            </a:r>
            <a:r>
              <a:rPr lang="en-US" baseline="0" dirty="0" smtClean="0"/>
              <a:t>]</a:t>
            </a:r>
          </a:p>
          <a:p>
            <a:r>
              <a:rPr lang="ru-RU" baseline="0" dirty="0" smtClean="0"/>
              <a:t>Внутреннее представление информационного множества сервера гораздо эффективнее по отношению к </a:t>
            </a:r>
            <a:r>
              <a:rPr lang="en-US" baseline="0" dirty="0" smtClean="0"/>
              <a:t>DOM</a:t>
            </a:r>
            <a:r>
              <a:rPr lang="ru-RU" baseline="0" dirty="0" smtClean="0"/>
              <a:t>-модели</a:t>
            </a:r>
            <a:r>
              <a:rPr lang="en-US" baseline="0" dirty="0" smtClean="0"/>
              <a:t> MSXML</a:t>
            </a:r>
            <a:r>
              <a:rPr lang="ru-RU" baseline="0" dirty="0" smtClean="0"/>
              <a:t>, а время </a:t>
            </a:r>
            <a:r>
              <a:rPr lang="ru-RU" baseline="0" dirty="0" err="1" smtClean="0"/>
              <a:t>валидации</a:t>
            </a:r>
            <a:r>
              <a:rPr lang="ru-RU" baseline="0" dirty="0" smtClean="0"/>
              <a:t> удалось существенно сократить, до приемлемого. 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DBBA94-8AB1-4112-B39F-D32C03198725}" type="slidenum">
              <a:rPr lang="ru-RU" smtClean="0"/>
              <a:pPr/>
              <a:t>14</a:t>
            </a:fld>
            <a:endParaRPr lang="ru-RU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[30</a:t>
            </a:r>
            <a:r>
              <a:rPr lang="ru-RU" baseline="0" dirty="0" smtClean="0"/>
              <a:t> секунд</a:t>
            </a:r>
            <a:r>
              <a:rPr lang="en-US" baseline="0" dirty="0" smtClean="0"/>
              <a:t>]</a:t>
            </a:r>
            <a:r>
              <a:rPr lang="ru-RU" baseline="0" dirty="0" smtClean="0"/>
              <a:t> сравнение </a:t>
            </a:r>
            <a:r>
              <a:rPr lang="ru-RU" baseline="0" smtClean="0"/>
              <a:t>с конкурентами</a:t>
            </a:r>
            <a:r>
              <a:rPr lang="ru-RU" baseline="0" dirty="0" smtClean="0"/>
              <a:t>. 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DBBA94-8AB1-4112-B39F-D32C03198725}" type="slidenum">
              <a:rPr lang="ru-RU" smtClean="0"/>
              <a:pPr/>
              <a:t>15</a:t>
            </a:fld>
            <a:endParaRPr lang="ru-RU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[30+</a:t>
            </a:r>
            <a:r>
              <a:rPr lang="en-US" baseline="0" dirty="0" smtClean="0"/>
              <a:t> </a:t>
            </a:r>
            <a:r>
              <a:rPr lang="ru-RU" baseline="0" dirty="0" smtClean="0"/>
              <a:t>секунд</a:t>
            </a:r>
            <a:r>
              <a:rPr lang="en-US" baseline="0" dirty="0" smtClean="0"/>
              <a:t>]</a:t>
            </a:r>
          </a:p>
          <a:p>
            <a:r>
              <a:rPr lang="ru-RU" dirty="0" smtClean="0"/>
              <a:t>Из конкурентов</a:t>
            </a:r>
            <a:r>
              <a:rPr lang="en-US" dirty="0" smtClean="0"/>
              <a:t> </a:t>
            </a:r>
            <a:r>
              <a:rPr lang="en-US" dirty="0" err="1" smtClean="0"/>
              <a:t>Hypermethod</a:t>
            </a:r>
            <a:r>
              <a:rPr lang="en-US" baseline="0" dirty="0" smtClean="0"/>
              <a:t> IBS</a:t>
            </a:r>
            <a:r>
              <a:rPr lang="en-US" dirty="0" smtClean="0"/>
              <a:t> </a:t>
            </a:r>
            <a:r>
              <a:rPr lang="en-US" dirty="0" err="1" smtClean="0"/>
              <a:t>eAuthor</a:t>
            </a:r>
            <a:r>
              <a:rPr lang="en-US" dirty="0" smtClean="0"/>
              <a:t>:</a:t>
            </a:r>
            <a:r>
              <a:rPr lang="en-US" baseline="0" dirty="0" smtClean="0"/>
              <a:t> </a:t>
            </a:r>
            <a:r>
              <a:rPr lang="en-US" baseline="0" dirty="0" err="1" smtClean="0"/>
              <a:t>WebSoft</a:t>
            </a:r>
            <a:r>
              <a:rPr lang="en-US" baseline="0" dirty="0" smtClean="0"/>
              <a:t> </a:t>
            </a:r>
            <a:r>
              <a:rPr lang="en-US" baseline="0" dirty="0" err="1" smtClean="0"/>
              <a:t>CourseLab</a:t>
            </a:r>
            <a:r>
              <a:rPr lang="en-US" baseline="0" dirty="0" smtClean="0"/>
              <a:t>, </a:t>
            </a:r>
            <a:r>
              <a:rPr lang="en-US" baseline="0" dirty="0" err="1" smtClean="0"/>
              <a:t>Competentum</a:t>
            </a:r>
            <a:r>
              <a:rPr lang="en-US" baseline="0" dirty="0" smtClean="0"/>
              <a:t> Author, </a:t>
            </a:r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Articulate Studio,</a:t>
            </a:r>
            <a:r>
              <a:rPr lang="en-US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Adobe Captivate.</a:t>
            </a:r>
            <a:endParaRPr lang="ru-RU" sz="1200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Проигрывают</a:t>
            </a:r>
            <a:r>
              <a:rPr lang="ru-RU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(кроме функционала со схемами и </a:t>
            </a:r>
            <a:r>
              <a:rPr lang="ru-RU" sz="1200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коллаборации</a:t>
            </a:r>
            <a:r>
              <a:rPr lang="ru-RU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) медленной работой на среднего размера курсах (20-50</a:t>
            </a:r>
            <a:r>
              <a:rPr lang="en-US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Mb)</a:t>
            </a:r>
            <a:r>
              <a:rPr lang="ru-RU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 хотя и продукт от </a:t>
            </a:r>
            <a:r>
              <a:rPr lang="en-US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Adobe </a:t>
            </a:r>
            <a:r>
              <a:rPr lang="ru-RU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в целом неплох.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DBBA94-8AB1-4112-B39F-D32C03198725}" type="slidenum">
              <a:rPr lang="ru-RU" smtClean="0"/>
              <a:pPr/>
              <a:t>16</a:t>
            </a:fld>
            <a:endParaRPr lang="ru-RU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 smtClean="0"/>
              <a:t>[30</a:t>
            </a:r>
            <a:r>
              <a:rPr lang="en-US" baseline="0" dirty="0" smtClean="0"/>
              <a:t> </a:t>
            </a:r>
            <a:r>
              <a:rPr lang="ru-RU" baseline="0" dirty="0" smtClean="0"/>
              <a:t>секунд</a:t>
            </a:r>
            <a:r>
              <a:rPr lang="en-US" baseline="0" dirty="0" smtClean="0"/>
              <a:t>]</a:t>
            </a:r>
            <a:endParaRPr lang="en-US" dirty="0" smtClean="0"/>
          </a:p>
          <a:p>
            <a:r>
              <a:rPr lang="ru-RU" dirty="0" smtClean="0"/>
              <a:t>Как было</a:t>
            </a:r>
            <a:r>
              <a:rPr lang="ru-RU" baseline="0" dirty="0" smtClean="0"/>
              <a:t> выяснено, для предметной области это актуально. Ну и выглядит логично.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DBBA94-8AB1-4112-B39F-D32C03198725}" type="slidenum">
              <a:rPr lang="ru-RU" smtClean="0"/>
              <a:pPr/>
              <a:t>18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845553-0BDA-4A38-872C-8F2C2D25FC70}" type="datetime1">
              <a:rPr lang="en-US" smtClean="0"/>
              <a:pPr/>
              <a:t>6/8/2010</a:t>
            </a:fld>
            <a:endParaRPr lang="en-US"/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7FE93DC5-3156-4968-B9AB-0A6D6AB1DF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Нижний колонтитул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50485B-9966-4A90-A3DA-E6C5466CCB44}" type="datetime1">
              <a:rPr lang="en-US" smtClean="0"/>
              <a:pPr/>
              <a:t>6/8/2010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E93DC5-3156-4968-B9AB-0A6D6AB1DF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AACE51-7A62-479E-A935-29144067953D}" type="datetime1">
              <a:rPr lang="en-US" smtClean="0"/>
              <a:pPr/>
              <a:t>6/8/2010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E93DC5-3156-4968-B9AB-0A6D6AB1DF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23272-1551-4530-8B11-734034B0CC60}" type="datetime1">
              <a:rPr lang="en-US" smtClean="0"/>
              <a:pPr/>
              <a:t>6/8/2010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E93DC5-3156-4968-B9AB-0A6D6AB1DF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F50FF6-D336-40E1-B63E-F1D998C57886}" type="datetime1">
              <a:rPr lang="en-US" smtClean="0"/>
              <a:pPr/>
              <a:t>6/8/2010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E93DC5-3156-4968-B9AB-0A6D6AB1DF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A2CDE6-334C-4956-9CD5-DE63F41B995A}" type="datetime1">
              <a:rPr lang="en-US" smtClean="0"/>
              <a:pPr/>
              <a:t>6/8/2010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E93DC5-3156-4968-B9AB-0A6D6AB1DF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8EAA60-5B30-4507-8D8D-5085BFFDF547}" type="datetime1">
              <a:rPr lang="en-US" smtClean="0"/>
              <a:pPr/>
              <a:t>6/8/2010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E93DC5-3156-4968-B9AB-0A6D6AB1DF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9478AC-620B-4AAD-B711-44EAB6F6F6D8}" type="datetime1">
              <a:rPr lang="en-US" smtClean="0"/>
              <a:pPr/>
              <a:t>6/8/2010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E93DC5-3156-4968-B9AB-0A6D6AB1DF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19A018-7B9C-40A8-9285-F62CCA1C26CE}" type="datetime1">
              <a:rPr lang="en-US" smtClean="0"/>
              <a:pPr/>
              <a:t>6/8/2010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E93DC5-3156-4968-B9AB-0A6D6AB1DF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4E856F-8F47-499A-99F4-48A6A6CAB100}" type="datetime1">
              <a:rPr lang="en-US" smtClean="0"/>
              <a:pPr/>
              <a:t>6/8/2010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E93DC5-3156-4968-B9AB-0A6D6AB1DF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606195-7BA5-4DE2-A754-B407235E8386}" type="datetime1">
              <a:rPr lang="en-US" smtClean="0"/>
              <a:pPr/>
              <a:t>6/8/2010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E93DC5-3156-4968-B9AB-0A6D6AB1DF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2A8EF34-4266-4822-9B06-CF898D020606}" type="datetime1">
              <a:rPr lang="en-US" smtClean="0"/>
              <a:pPr/>
              <a:t>6/8/2010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FE93DC5-3156-4968-B9AB-0A6D6AB1DF3E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17" r:id="rId1"/>
    <p:sldLayoutId id="2147483818" r:id="rId2"/>
    <p:sldLayoutId id="2147483819" r:id="rId3"/>
    <p:sldLayoutId id="2147483820" r:id="rId4"/>
    <p:sldLayoutId id="2147483821" r:id="rId5"/>
    <p:sldLayoutId id="2147483822" r:id="rId6"/>
    <p:sldLayoutId id="2147483823" r:id="rId7"/>
    <p:sldLayoutId id="2147483824" r:id="rId8"/>
    <p:sldLayoutId id="2147483825" r:id="rId9"/>
    <p:sldLayoutId id="2147483826" r:id="rId10"/>
    <p:sldLayoutId id="2147483827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714489"/>
            <a:ext cx="7772400" cy="1885962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Многопользовательский редактор электронных учебных курсов на базе XML </a:t>
            </a:r>
            <a:r>
              <a:rPr lang="en-US" dirty="0" smtClean="0"/>
              <a:t>C</a:t>
            </a:r>
            <a:r>
              <a:rPr lang="ru-RU" dirty="0" err="1" smtClean="0"/>
              <a:t>хем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ru-RU" sz="3250" dirty="0" smtClean="0"/>
              <a:t>Выполнил</a:t>
            </a:r>
            <a:r>
              <a:rPr lang="en-US" sz="3250" dirty="0" smtClean="0"/>
              <a:t>: </a:t>
            </a:r>
            <a:r>
              <a:rPr lang="ru-RU" sz="3250" dirty="0" err="1" smtClean="0"/>
              <a:t>Чутков</a:t>
            </a:r>
            <a:r>
              <a:rPr lang="ru-RU" sz="3250" dirty="0" smtClean="0"/>
              <a:t> </a:t>
            </a:r>
            <a:r>
              <a:rPr lang="ru-RU" sz="3250" dirty="0" smtClean="0"/>
              <a:t>Р.И</a:t>
            </a:r>
            <a:r>
              <a:rPr lang="ru-RU" sz="3250" dirty="0" smtClean="0"/>
              <a:t>., 544 группа</a:t>
            </a:r>
            <a:endParaRPr lang="en-US" sz="3250" dirty="0" smtClean="0"/>
          </a:p>
          <a:p>
            <a:r>
              <a:rPr lang="ru-RU" sz="2850" dirty="0" smtClean="0"/>
              <a:t>Научный руководитель</a:t>
            </a:r>
            <a:r>
              <a:rPr lang="en-US" sz="2850" dirty="0" smtClean="0"/>
              <a:t>:</a:t>
            </a:r>
            <a:r>
              <a:rPr lang="ru-RU" sz="2850" dirty="0" smtClean="0"/>
              <a:t> </a:t>
            </a:r>
            <a:r>
              <a:rPr lang="ru-RU" sz="2850" dirty="0" err="1" smtClean="0"/>
              <a:t>Штукеберг</a:t>
            </a:r>
            <a:r>
              <a:rPr lang="ru-RU" sz="2850" dirty="0" smtClean="0"/>
              <a:t> </a:t>
            </a:r>
            <a:r>
              <a:rPr lang="ru-RU" sz="2850" dirty="0" smtClean="0"/>
              <a:t>Д.Г</a:t>
            </a:r>
            <a:r>
              <a:rPr lang="ru-RU" sz="2850" dirty="0" smtClean="0"/>
              <a:t>.</a:t>
            </a:r>
            <a:endParaRPr lang="en-US" sz="2850" dirty="0" smtClean="0"/>
          </a:p>
          <a:p>
            <a:r>
              <a:rPr lang="ru-RU" sz="2700" dirty="0" smtClean="0"/>
              <a:t>Рецензент</a:t>
            </a:r>
            <a:r>
              <a:rPr lang="en-US" sz="2700" dirty="0" smtClean="0"/>
              <a:t>: </a:t>
            </a:r>
            <a:r>
              <a:rPr lang="ru-RU" sz="2700" dirty="0" err="1" smtClean="0"/>
              <a:t>Луцив</a:t>
            </a:r>
            <a:r>
              <a:rPr lang="ru-RU" sz="2700" smtClean="0"/>
              <a:t> </a:t>
            </a:r>
            <a:r>
              <a:rPr lang="ru-RU" sz="2700" smtClean="0"/>
              <a:t>Д.В</a:t>
            </a:r>
            <a:r>
              <a:rPr lang="ru-RU" sz="2700" dirty="0" smtClean="0"/>
              <a:t>., ст. преподаватель</a:t>
            </a:r>
            <a:endParaRPr lang="en-US" sz="27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Введение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829196"/>
          </a:xfrm>
        </p:spPr>
        <p:txBody>
          <a:bodyPr>
            <a:normAutofit/>
          </a:bodyPr>
          <a:lstStyle/>
          <a:p>
            <a:r>
              <a:rPr lang="ru-RU" dirty="0" smtClean="0"/>
              <a:t>Существуют различные форматы учебных курсов на базе </a:t>
            </a:r>
            <a:r>
              <a:rPr lang="en-US" dirty="0" smtClean="0"/>
              <a:t>XML:</a:t>
            </a:r>
            <a:endParaRPr lang="ru-RU" dirty="0"/>
          </a:p>
          <a:p>
            <a:pPr lvl="1"/>
            <a:r>
              <a:rPr lang="en-US" dirty="0" smtClean="0"/>
              <a:t>LOM (IEEE 1484.12.3-2005);</a:t>
            </a:r>
          </a:p>
          <a:p>
            <a:pPr lvl="1"/>
            <a:r>
              <a:rPr lang="en-US" dirty="0" smtClean="0"/>
              <a:t>IMS GLC;</a:t>
            </a:r>
          </a:p>
          <a:p>
            <a:pPr lvl="1"/>
            <a:r>
              <a:rPr lang="en-US" dirty="0" smtClean="0"/>
              <a:t>AICC CMI013;</a:t>
            </a:r>
          </a:p>
          <a:p>
            <a:pPr lvl="1"/>
            <a:r>
              <a:rPr lang="en-US" dirty="0" smtClean="0"/>
              <a:t>SCORM 2004;</a:t>
            </a:r>
          </a:p>
          <a:p>
            <a:pPr lvl="1"/>
            <a:r>
              <a:rPr lang="en-US" dirty="0" smtClean="0"/>
              <a:t>ASD S1000D.</a:t>
            </a:r>
            <a:endParaRPr lang="ru-RU" dirty="0" smtClean="0"/>
          </a:p>
          <a:p>
            <a:r>
              <a:rPr lang="ru-RU" dirty="0" smtClean="0"/>
              <a:t>Их объединяет обязательное соответствие документов </a:t>
            </a:r>
            <a:r>
              <a:rPr lang="en-US" dirty="0" smtClean="0"/>
              <a:t>XML</a:t>
            </a:r>
            <a:r>
              <a:rPr lang="ru-RU" dirty="0" smtClean="0"/>
              <a:t> Схемам</a:t>
            </a:r>
            <a:r>
              <a:rPr lang="en-US" dirty="0" smtClean="0"/>
              <a:t> (XSD)</a:t>
            </a:r>
            <a:r>
              <a:rPr lang="ru-RU" dirty="0" smtClean="0"/>
              <a:t>.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E93DC5-3156-4968-B9AB-0A6D6AB1DF3E}" type="slidenum">
              <a:rPr lang="en-US" smtClean="0"/>
              <a:pPr/>
              <a:t>2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Представление документов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6581804" y="6356350"/>
            <a:ext cx="2133600" cy="365125"/>
          </a:xfrm>
        </p:spPr>
        <p:txBody>
          <a:bodyPr/>
          <a:lstStyle/>
          <a:p>
            <a:fld id="{7FE93DC5-3156-4968-B9AB-0A6D6AB1DF3E}" type="slidenum">
              <a:rPr lang="en-US" smtClean="0"/>
              <a:pPr/>
              <a:t>3</a:t>
            </a:fld>
            <a:endParaRPr lang="en-US"/>
          </a:p>
        </p:txBody>
      </p:sp>
      <p:sp>
        <p:nvSpPr>
          <p:cNvPr id="5" name="Прямоугольник 4"/>
          <p:cNvSpPr/>
          <p:nvPr/>
        </p:nvSpPr>
        <p:spPr>
          <a:xfrm>
            <a:off x="214282" y="3071810"/>
            <a:ext cx="1143008" cy="64294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XML</a:t>
            </a:r>
            <a:endParaRPr lang="ru-RU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3929058" y="3071810"/>
            <a:ext cx="2000264" cy="64294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XSLT </a:t>
            </a:r>
            <a:r>
              <a:rPr lang="ru-RU" dirty="0" smtClean="0"/>
              <a:t>преобразование</a:t>
            </a:r>
            <a:endParaRPr lang="ru-RU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3929058" y="4143380"/>
            <a:ext cx="2000264" cy="64294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XSLT </a:t>
            </a:r>
            <a:r>
              <a:rPr lang="ru-RU" dirty="0" smtClean="0"/>
              <a:t>преобразование</a:t>
            </a:r>
            <a:endParaRPr lang="ru-RU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6715140" y="3000372"/>
            <a:ext cx="2000264" cy="785818"/>
          </a:xfrm>
          <a:prstGeom prst="rect">
            <a:avLst/>
          </a:prstGeom>
          <a:solidFill>
            <a:schemeClr val="accent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XHTML </a:t>
            </a:r>
            <a:r>
              <a:rPr lang="ru-RU" dirty="0" smtClean="0"/>
              <a:t>представление</a:t>
            </a:r>
            <a:endParaRPr lang="ru-RU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6715140" y="4357694"/>
            <a:ext cx="2000264" cy="857256"/>
          </a:xfrm>
          <a:prstGeom prst="rect">
            <a:avLst/>
          </a:prstGeom>
          <a:solidFill>
            <a:schemeClr val="accent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PDF </a:t>
            </a:r>
            <a:r>
              <a:rPr lang="ru-RU" dirty="0" smtClean="0"/>
              <a:t>представление</a:t>
            </a:r>
            <a:endParaRPr lang="ru-RU" dirty="0"/>
          </a:p>
        </p:txBody>
      </p:sp>
      <p:sp>
        <p:nvSpPr>
          <p:cNvPr id="11" name="Прямоугольник 10"/>
          <p:cNvSpPr/>
          <p:nvPr/>
        </p:nvSpPr>
        <p:spPr>
          <a:xfrm>
            <a:off x="4000496" y="5643578"/>
            <a:ext cx="1857388" cy="928694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Таблица преобразований </a:t>
            </a:r>
            <a:r>
              <a:rPr lang="en-US" dirty="0" smtClean="0"/>
              <a:t>PDF</a:t>
            </a:r>
            <a:endParaRPr lang="ru-RU" dirty="0"/>
          </a:p>
        </p:txBody>
      </p:sp>
      <p:sp>
        <p:nvSpPr>
          <p:cNvPr id="12" name="Прямоугольник 11"/>
          <p:cNvSpPr/>
          <p:nvPr/>
        </p:nvSpPr>
        <p:spPr>
          <a:xfrm>
            <a:off x="4000496" y="1571612"/>
            <a:ext cx="1857388" cy="857256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Таблица преобразований </a:t>
            </a:r>
            <a:r>
              <a:rPr lang="en-US" dirty="0" smtClean="0"/>
              <a:t>XHTML</a:t>
            </a:r>
          </a:p>
        </p:txBody>
      </p:sp>
      <p:cxnSp>
        <p:nvCxnSpPr>
          <p:cNvPr id="16" name="Прямая со стрелкой 15"/>
          <p:cNvCxnSpPr>
            <a:stCxn id="5" idx="3"/>
            <a:endCxn id="7" idx="1"/>
          </p:cNvCxnSpPr>
          <p:nvPr/>
        </p:nvCxnSpPr>
        <p:spPr>
          <a:xfrm>
            <a:off x="1357290" y="3393281"/>
            <a:ext cx="2571768" cy="1588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Прямая со стрелкой 17"/>
          <p:cNvCxnSpPr>
            <a:stCxn id="5" idx="3"/>
            <a:endCxn id="8" idx="1"/>
          </p:cNvCxnSpPr>
          <p:nvPr/>
        </p:nvCxnSpPr>
        <p:spPr>
          <a:xfrm>
            <a:off x="1357290" y="3393281"/>
            <a:ext cx="2571768" cy="107157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Прямая со стрелкой 19"/>
          <p:cNvCxnSpPr>
            <a:stCxn id="7" idx="3"/>
            <a:endCxn id="9" idx="1"/>
          </p:cNvCxnSpPr>
          <p:nvPr/>
        </p:nvCxnSpPr>
        <p:spPr>
          <a:xfrm>
            <a:off x="5929322" y="3393281"/>
            <a:ext cx="785818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Прямая со стрелкой 21"/>
          <p:cNvCxnSpPr>
            <a:stCxn id="8" idx="3"/>
            <a:endCxn id="10" idx="1"/>
          </p:cNvCxnSpPr>
          <p:nvPr/>
        </p:nvCxnSpPr>
        <p:spPr>
          <a:xfrm>
            <a:off x="5929322" y="4464851"/>
            <a:ext cx="785818" cy="321471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Прямая со стрелкой 23"/>
          <p:cNvCxnSpPr>
            <a:stCxn id="12" idx="2"/>
            <a:endCxn id="7" idx="0"/>
          </p:cNvCxnSpPr>
          <p:nvPr/>
        </p:nvCxnSpPr>
        <p:spPr>
          <a:xfrm rot="5400000">
            <a:off x="4607719" y="2750339"/>
            <a:ext cx="642942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Прямая со стрелкой 25"/>
          <p:cNvCxnSpPr>
            <a:stCxn id="11" idx="0"/>
            <a:endCxn id="8" idx="2"/>
          </p:cNvCxnSpPr>
          <p:nvPr/>
        </p:nvCxnSpPr>
        <p:spPr>
          <a:xfrm rot="5400000" flipH="1" flipV="1">
            <a:off x="4500562" y="5214950"/>
            <a:ext cx="857256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Прямоугольник 32"/>
          <p:cNvSpPr/>
          <p:nvPr/>
        </p:nvSpPr>
        <p:spPr>
          <a:xfrm>
            <a:off x="3643306" y="2786058"/>
            <a:ext cx="2643206" cy="2571768"/>
          </a:xfrm>
          <a:prstGeom prst="rect">
            <a:avLst/>
          </a:prstGeom>
          <a:noFill/>
          <a:ln w="19050" cmpd="sng">
            <a:solidFill>
              <a:schemeClr val="accent1">
                <a:shade val="50000"/>
              </a:schemeClr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4" name="TextBox 43"/>
          <p:cNvSpPr txBox="1"/>
          <p:nvPr/>
        </p:nvSpPr>
        <p:spPr>
          <a:xfrm>
            <a:off x="1571604" y="4300373"/>
            <a:ext cx="171451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Допустимо, только в случае валидности документа</a:t>
            </a:r>
            <a:endParaRPr lang="ru-RU" dirty="0"/>
          </a:p>
        </p:txBody>
      </p:sp>
      <p:sp>
        <p:nvSpPr>
          <p:cNvPr id="47" name="Прямоугольник 46"/>
          <p:cNvSpPr/>
          <p:nvPr/>
        </p:nvSpPr>
        <p:spPr>
          <a:xfrm>
            <a:off x="1571604" y="3071810"/>
            <a:ext cx="1785950" cy="2428892"/>
          </a:xfrm>
          <a:prstGeom prst="rect">
            <a:avLst/>
          </a:prstGeom>
          <a:noFill/>
          <a:ln w="19050" cmpd="sng">
            <a:solidFill>
              <a:schemeClr val="tx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9" name="TextBox 58"/>
          <p:cNvSpPr txBox="1"/>
          <p:nvPr/>
        </p:nvSpPr>
        <p:spPr>
          <a:xfrm>
            <a:off x="5044770" y="4988494"/>
            <a:ext cx="12858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XSLT Engine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Возможности </a:t>
            </a:r>
            <a:r>
              <a:rPr lang="en-US" dirty="0" smtClean="0"/>
              <a:t>XML C</a:t>
            </a:r>
            <a:r>
              <a:rPr lang="ru-RU" dirty="0" err="1" smtClean="0"/>
              <a:t>хемы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00634"/>
          </a:xfrm>
        </p:spPr>
        <p:txBody>
          <a:bodyPr>
            <a:normAutofit/>
          </a:bodyPr>
          <a:lstStyle/>
          <a:p>
            <a:r>
              <a:rPr lang="ru-RU" dirty="0" smtClean="0"/>
              <a:t>Обеспечение корректности </a:t>
            </a:r>
            <a:r>
              <a:rPr lang="en-US" dirty="0" smtClean="0"/>
              <a:t>XSLT </a:t>
            </a:r>
            <a:r>
              <a:rPr lang="ru-RU" dirty="0" smtClean="0"/>
              <a:t>преобразований</a:t>
            </a:r>
            <a:r>
              <a:rPr lang="en-US" dirty="0" smtClean="0"/>
              <a:t>;</a:t>
            </a:r>
          </a:p>
          <a:p>
            <a:r>
              <a:rPr lang="ru-RU" dirty="0" smtClean="0"/>
              <a:t>Установка требований к семантике документов</a:t>
            </a:r>
            <a:r>
              <a:rPr lang="en-US" dirty="0" smtClean="0"/>
              <a:t>;</a:t>
            </a:r>
            <a:endParaRPr lang="ru-RU" dirty="0" smtClean="0"/>
          </a:p>
          <a:p>
            <a:r>
              <a:rPr lang="ru-RU" dirty="0" smtClean="0"/>
              <a:t>Кроме того, </a:t>
            </a:r>
            <a:r>
              <a:rPr lang="en-US" dirty="0" smtClean="0"/>
              <a:t>C</a:t>
            </a:r>
            <a:r>
              <a:rPr lang="ru-RU" dirty="0" err="1" smtClean="0"/>
              <a:t>хема</a:t>
            </a:r>
            <a:r>
              <a:rPr lang="ru-RU" dirty="0" smtClean="0"/>
              <a:t> позволяет</a:t>
            </a:r>
            <a:r>
              <a:rPr lang="en-US" dirty="0" smtClean="0"/>
              <a:t>:</a:t>
            </a:r>
          </a:p>
          <a:p>
            <a:pPr lvl="1"/>
            <a:r>
              <a:rPr lang="ru-RU" dirty="0" smtClean="0"/>
              <a:t>Контролировать допустимость модификаций документов</a:t>
            </a:r>
            <a:r>
              <a:rPr lang="en-US" dirty="0" smtClean="0"/>
              <a:t>;</a:t>
            </a:r>
          </a:p>
          <a:p>
            <a:pPr lvl="1"/>
            <a:r>
              <a:rPr lang="ru-RU" dirty="0" smtClean="0"/>
              <a:t>Генерировать подсказки по заполнению структуры </a:t>
            </a:r>
            <a:r>
              <a:rPr lang="en-US" dirty="0" smtClean="0"/>
              <a:t>XML </a:t>
            </a:r>
            <a:r>
              <a:rPr lang="ru-RU" dirty="0" smtClean="0"/>
              <a:t>документа</a:t>
            </a:r>
            <a:r>
              <a:rPr lang="en-US" dirty="0" smtClean="0"/>
              <a:t>.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E93DC5-3156-4968-B9AB-0A6D6AB1DF3E}" type="slidenum">
              <a:rPr lang="en-US" smtClean="0"/>
              <a:pPr/>
              <a:t>4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Организация совместной работы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286248" y="1600200"/>
            <a:ext cx="4400552" cy="4900634"/>
          </a:xfrm>
        </p:spPr>
        <p:txBody>
          <a:bodyPr>
            <a:normAutofit/>
          </a:bodyPr>
          <a:lstStyle/>
          <a:p>
            <a:r>
              <a:rPr lang="ru-RU" sz="2400" dirty="0" smtClean="0"/>
              <a:t>Разделение на зоны ответственности</a:t>
            </a:r>
            <a:r>
              <a:rPr lang="en-US" sz="2400" dirty="0" smtClean="0"/>
              <a:t>;</a:t>
            </a:r>
            <a:endParaRPr lang="ru-RU" sz="2400" dirty="0" smtClean="0"/>
          </a:p>
          <a:p>
            <a:r>
              <a:rPr lang="ru-RU" sz="2400" dirty="0" smtClean="0"/>
              <a:t>Работа с пересекающимися областями</a:t>
            </a:r>
            <a:r>
              <a:rPr lang="en-US" sz="2400" dirty="0" smtClean="0"/>
              <a:t>;</a:t>
            </a:r>
          </a:p>
          <a:p>
            <a:r>
              <a:rPr lang="ru-RU" sz="2400" dirty="0" smtClean="0"/>
              <a:t>Контроль за глобальными объектами (такими как, например, глоссарий)</a:t>
            </a:r>
            <a:r>
              <a:rPr lang="en-US" sz="2400" dirty="0" smtClean="0"/>
              <a:t>;</a:t>
            </a:r>
          </a:p>
          <a:p>
            <a:r>
              <a:rPr lang="ru-RU" sz="2400" dirty="0" smtClean="0"/>
              <a:t>Работа с поддеревьями для очень больших структур</a:t>
            </a:r>
            <a:r>
              <a:rPr lang="en-US" sz="2400" dirty="0" smtClean="0"/>
              <a:t>;</a:t>
            </a:r>
          </a:p>
          <a:p>
            <a:r>
              <a:rPr lang="ru-RU" sz="2400" dirty="0" smtClean="0"/>
              <a:t>Контроль работы, выполняемой другими участниками</a:t>
            </a:r>
            <a:r>
              <a:rPr lang="en-US" sz="2400" dirty="0" smtClean="0"/>
              <a:t>.</a:t>
            </a:r>
            <a:endParaRPr lang="ru-RU" sz="2400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E93DC5-3156-4968-B9AB-0A6D6AB1DF3E}" type="slidenum">
              <a:rPr lang="en-US" smtClean="0"/>
              <a:pPr/>
              <a:t>5</a:t>
            </a:fld>
            <a:endParaRPr lang="en-US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5720" y="1528784"/>
            <a:ext cx="4057650" cy="4972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Постановка задачи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Создание </a:t>
            </a:r>
            <a:r>
              <a:rPr lang="en-US" dirty="0" smtClean="0"/>
              <a:t>XML </a:t>
            </a:r>
            <a:r>
              <a:rPr lang="ru-RU" dirty="0" smtClean="0"/>
              <a:t>редактора, позволяющего в многопользовательском режиме модифицировать документы без нарушения </a:t>
            </a:r>
            <a:r>
              <a:rPr lang="en-US" dirty="0" smtClean="0"/>
              <a:t>XSD-</a:t>
            </a:r>
            <a:r>
              <a:rPr lang="ru-RU" dirty="0" smtClean="0"/>
              <a:t>валидности</a:t>
            </a:r>
            <a:r>
              <a:rPr lang="en-US" dirty="0" smtClean="0"/>
              <a:t>;</a:t>
            </a:r>
          </a:p>
          <a:p>
            <a:r>
              <a:rPr lang="ru-RU" dirty="0" smtClean="0"/>
              <a:t>Требуется обеспечение</a:t>
            </a:r>
            <a:r>
              <a:rPr lang="en-US" dirty="0" smtClean="0"/>
              <a:t>:</a:t>
            </a:r>
          </a:p>
          <a:p>
            <a:pPr lvl="1"/>
            <a:r>
              <a:rPr lang="ru-RU" dirty="0" smtClean="0"/>
              <a:t>Процесса </a:t>
            </a:r>
            <a:r>
              <a:rPr lang="en-US" dirty="0" err="1" smtClean="0"/>
              <a:t>drag’n’drop</a:t>
            </a:r>
            <a:r>
              <a:rPr lang="en-US" dirty="0" smtClean="0"/>
              <a:t> </a:t>
            </a:r>
            <a:r>
              <a:rPr lang="ru-RU" dirty="0" smtClean="0"/>
              <a:t>для элементов структуры в соответствии с допустимостью по схеме</a:t>
            </a:r>
            <a:r>
              <a:rPr lang="en-US" dirty="0" smtClean="0"/>
              <a:t>;</a:t>
            </a:r>
          </a:p>
          <a:p>
            <a:pPr lvl="1"/>
            <a:r>
              <a:rPr lang="ru-RU" dirty="0" smtClean="0"/>
              <a:t>Подсказок по допустимым дочерним типам элементов дерева и атрибутов.</a:t>
            </a:r>
            <a:endParaRPr lang="en-US" dirty="0" smtClean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E93DC5-3156-4968-B9AB-0A6D6AB1DF3E}" type="slidenum">
              <a:rPr lang="en-US" smtClean="0"/>
              <a:pPr/>
              <a:t>6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Общая архитектура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E93DC5-3156-4968-B9AB-0A6D6AB1DF3E}" type="slidenum">
              <a:rPr lang="en-US" smtClean="0"/>
              <a:pPr/>
              <a:t>7</a:t>
            </a:fld>
            <a:endParaRPr lang="en-US"/>
          </a:p>
        </p:txBody>
      </p:sp>
      <p:sp>
        <p:nvSpPr>
          <p:cNvPr id="5" name="Блок-схема: магнитный диск 4"/>
          <p:cNvSpPr/>
          <p:nvPr/>
        </p:nvSpPr>
        <p:spPr>
          <a:xfrm>
            <a:off x="1000100" y="2071678"/>
            <a:ext cx="1857388" cy="928694"/>
          </a:xfrm>
          <a:prstGeom prst="flowChartMagneticDisk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XML SVC</a:t>
            </a:r>
            <a:endParaRPr lang="ru-RU" dirty="0"/>
          </a:p>
        </p:txBody>
      </p:sp>
      <p:pic>
        <p:nvPicPr>
          <p:cNvPr id="6" name="Picture 3" descr="C:\Users\Admin\Desktop\04 eauthor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429256" y="2631040"/>
            <a:ext cx="3071834" cy="2357454"/>
          </a:xfrm>
          <a:prstGeom prst="rect">
            <a:avLst/>
          </a:prstGeom>
          <a:noFill/>
        </p:spPr>
      </p:pic>
      <p:pic>
        <p:nvPicPr>
          <p:cNvPr id="7" name="Picture 2" descr="C:\Users\Admin\Desktop\MyActiveX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42910" y="4286256"/>
            <a:ext cx="2571768" cy="2149538"/>
          </a:xfrm>
          <a:prstGeom prst="rect">
            <a:avLst/>
          </a:prstGeom>
          <a:noFill/>
        </p:spPr>
      </p:pic>
      <p:cxnSp>
        <p:nvCxnSpPr>
          <p:cNvPr id="9" name="Прямая со стрелкой 8"/>
          <p:cNvCxnSpPr>
            <a:stCxn id="7" idx="0"/>
            <a:endCxn id="5" idx="3"/>
          </p:cNvCxnSpPr>
          <p:nvPr/>
        </p:nvCxnSpPr>
        <p:spPr>
          <a:xfrm rot="5400000" flipH="1" flipV="1">
            <a:off x="1285852" y="3643314"/>
            <a:ext cx="1285884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Прямая со стрелкой 10"/>
          <p:cNvCxnSpPr>
            <a:stCxn id="5" idx="4"/>
            <a:endCxn id="6" idx="1"/>
          </p:cNvCxnSpPr>
          <p:nvPr/>
        </p:nvCxnSpPr>
        <p:spPr>
          <a:xfrm>
            <a:off x="2857488" y="2536025"/>
            <a:ext cx="2571768" cy="1273742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TextBox 24"/>
          <p:cNvSpPr txBox="1"/>
          <p:nvPr/>
        </p:nvSpPr>
        <p:spPr>
          <a:xfrm rot="1632184">
            <a:off x="3426494" y="2720048"/>
            <a:ext cx="1571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SOAP (Update)</a:t>
            </a:r>
            <a:endParaRPr lang="ru-RU" dirty="0"/>
          </a:p>
        </p:txBody>
      </p:sp>
      <p:sp>
        <p:nvSpPr>
          <p:cNvPr id="26" name="TextBox 25"/>
          <p:cNvSpPr txBox="1"/>
          <p:nvPr/>
        </p:nvSpPr>
        <p:spPr>
          <a:xfrm>
            <a:off x="2000232" y="3416858"/>
            <a:ext cx="178595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HTTP</a:t>
            </a:r>
            <a:r>
              <a:rPr lang="ru-RU" dirty="0" smtClean="0"/>
              <a:t> (</a:t>
            </a:r>
            <a:r>
              <a:rPr lang="en-US" dirty="0" smtClean="0"/>
              <a:t>Get XSLT, Update)</a:t>
            </a:r>
            <a:endParaRPr lang="ru-RU" dirty="0"/>
          </a:p>
        </p:txBody>
      </p:sp>
      <p:sp>
        <p:nvSpPr>
          <p:cNvPr id="27" name="TextBox 26"/>
          <p:cNvSpPr txBox="1"/>
          <p:nvPr/>
        </p:nvSpPr>
        <p:spPr>
          <a:xfrm>
            <a:off x="5857200" y="5059932"/>
            <a:ext cx="24295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Приложение-редактор</a:t>
            </a:r>
            <a:endParaRPr lang="ru-RU" dirty="0"/>
          </a:p>
        </p:txBody>
      </p:sp>
      <p:sp>
        <p:nvSpPr>
          <p:cNvPr id="28" name="TextBox 27"/>
          <p:cNvSpPr txBox="1"/>
          <p:nvPr/>
        </p:nvSpPr>
        <p:spPr>
          <a:xfrm>
            <a:off x="3357554" y="6060064"/>
            <a:ext cx="239289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Статические страницы</a:t>
            </a:r>
            <a:endParaRPr lang="ru-RU" dirty="0"/>
          </a:p>
        </p:txBody>
      </p:sp>
      <p:cxnSp>
        <p:nvCxnSpPr>
          <p:cNvPr id="39" name="Прямая со стрелкой 38"/>
          <p:cNvCxnSpPr/>
          <p:nvPr/>
        </p:nvCxnSpPr>
        <p:spPr>
          <a:xfrm rot="5400000">
            <a:off x="999306" y="3643314"/>
            <a:ext cx="1286678" cy="794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Требования к </a:t>
            </a:r>
            <a:r>
              <a:rPr lang="en-US" smtClean="0"/>
              <a:t>XML SVC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043510"/>
          </a:xfrm>
        </p:spPr>
        <p:txBody>
          <a:bodyPr>
            <a:normAutofit lnSpcReduction="10000"/>
          </a:bodyPr>
          <a:lstStyle/>
          <a:p>
            <a:r>
              <a:rPr lang="ru-RU" dirty="0" smtClean="0"/>
              <a:t>Предоставление </a:t>
            </a:r>
            <a:r>
              <a:rPr lang="en-US" dirty="0" smtClean="0"/>
              <a:t>XSLT </a:t>
            </a:r>
            <a:r>
              <a:rPr lang="ru-RU" dirty="0" smtClean="0"/>
              <a:t>преобразования по </a:t>
            </a:r>
            <a:r>
              <a:rPr lang="en-US" dirty="0" smtClean="0"/>
              <a:t>HTTP </a:t>
            </a:r>
            <a:r>
              <a:rPr lang="ru-RU" dirty="0" smtClean="0"/>
              <a:t>запросу</a:t>
            </a:r>
            <a:r>
              <a:rPr lang="en-US" dirty="0" smtClean="0"/>
              <a:t>;</a:t>
            </a:r>
          </a:p>
          <a:p>
            <a:r>
              <a:rPr lang="ru-RU" dirty="0" smtClean="0"/>
              <a:t>Высокая скорость работы (минимум 100 запросов на изменение с </a:t>
            </a:r>
            <a:r>
              <a:rPr lang="ru-RU" dirty="0" err="1" smtClean="0"/>
              <a:t>валидацией</a:t>
            </a:r>
            <a:r>
              <a:rPr lang="ru-RU" dirty="0" smtClean="0"/>
              <a:t> в секунду)</a:t>
            </a:r>
            <a:r>
              <a:rPr lang="en-US" dirty="0" smtClean="0"/>
              <a:t>;</a:t>
            </a:r>
          </a:p>
          <a:p>
            <a:r>
              <a:rPr lang="ru-RU" dirty="0" smtClean="0"/>
              <a:t>Возможность модификации документов </a:t>
            </a:r>
            <a:r>
              <a:rPr lang="en-US" dirty="0" smtClean="0"/>
              <a:t>HTTP</a:t>
            </a:r>
            <a:r>
              <a:rPr lang="ru-RU" dirty="0" smtClean="0"/>
              <a:t> запросами</a:t>
            </a:r>
            <a:r>
              <a:rPr lang="en-US" dirty="0" smtClean="0"/>
              <a:t>;</a:t>
            </a:r>
            <a:endParaRPr lang="ru-RU" dirty="0" smtClean="0"/>
          </a:p>
          <a:p>
            <a:r>
              <a:rPr lang="ru-RU" dirty="0" smtClean="0"/>
              <a:t>Подписка на изменение узлов</a:t>
            </a:r>
            <a:r>
              <a:rPr lang="en-US" dirty="0" smtClean="0"/>
              <a:t> (</a:t>
            </a:r>
            <a:r>
              <a:rPr lang="ru-RU" dirty="0" smtClean="0"/>
              <a:t>для </a:t>
            </a:r>
            <a:r>
              <a:rPr lang="en-US" dirty="0" smtClean="0"/>
              <a:t>SOAP);</a:t>
            </a:r>
            <a:endParaRPr lang="ru-RU" dirty="0" smtClean="0"/>
          </a:p>
          <a:p>
            <a:r>
              <a:rPr lang="ru-RU" dirty="0" smtClean="0"/>
              <a:t>Получение возможных подтипов элемента по схеме</a:t>
            </a:r>
            <a:r>
              <a:rPr lang="en-US" dirty="0" smtClean="0"/>
              <a:t>.</a:t>
            </a:r>
          </a:p>
          <a:p>
            <a:endParaRPr lang="en-US" dirty="0" smtClean="0"/>
          </a:p>
          <a:p>
            <a:endParaRPr lang="en-US" dirty="0" smtClean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E93DC5-3156-4968-B9AB-0A6D6AB1DF3E}" type="slidenum">
              <a:rPr lang="en-US" smtClean="0"/>
              <a:pPr/>
              <a:t>8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Кандидаты на роль сервера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6553200" y="6000768"/>
            <a:ext cx="2133600" cy="365125"/>
          </a:xfrm>
        </p:spPr>
        <p:txBody>
          <a:bodyPr/>
          <a:lstStyle/>
          <a:p>
            <a:fld id="{7FE93DC5-3156-4968-B9AB-0A6D6AB1DF3E}" type="slidenum">
              <a:rPr lang="en-US" smtClean="0"/>
              <a:pPr/>
              <a:t>9</a:t>
            </a:fld>
            <a:endParaRPr lang="en-US" dirty="0"/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/>
        </p:nvGraphicFramePr>
        <p:xfrm>
          <a:off x="357159" y="1500174"/>
          <a:ext cx="8501121" cy="5040327"/>
        </p:xfrm>
        <a:graphic>
          <a:graphicData uri="http://schemas.openxmlformats.org/drawingml/2006/table">
            <a:tbl>
              <a:tblPr firstRow="1" bandRow="1">
                <a:tableStyleId>{69CF1AB2-1976-4502-BF36-3FF5EA218861}</a:tableStyleId>
              </a:tblPr>
              <a:tblGrid>
                <a:gridCol w="1961797"/>
                <a:gridCol w="1252912"/>
                <a:gridCol w="1143008"/>
                <a:gridCol w="1785950"/>
                <a:gridCol w="1143008"/>
                <a:gridCol w="1214446"/>
              </a:tblGrid>
              <a:tr h="73066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 dirty="0" smtClean="0"/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b="0" dirty="0" smtClean="0"/>
                        <a:t>XML </a:t>
                      </a:r>
                      <a:r>
                        <a:rPr lang="ru-RU" sz="1600" b="0" dirty="0" smtClean="0"/>
                        <a:t>база данных</a:t>
                      </a:r>
                      <a:endParaRPr lang="ru-RU" sz="1600" b="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0" dirty="0"/>
                        <a:t>Поддержка </a:t>
                      </a:r>
                      <a:r>
                        <a:rPr lang="en-US" sz="1600" b="0" dirty="0"/>
                        <a:t>XSLT </a:t>
                      </a:r>
                      <a:endParaRPr lang="ru-RU" sz="1600" b="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b="0"/>
                        <a:t>HTTP-</a:t>
                      </a:r>
                      <a:r>
                        <a:rPr lang="ru-RU" sz="1600" b="0"/>
                        <a:t>интерфейс</a:t>
                      </a:r>
                      <a:endParaRPr lang="ru-RU" sz="1600" b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0" dirty="0"/>
                        <a:t>Конструирование документов</a:t>
                      </a:r>
                      <a:r>
                        <a:rPr lang="en-US" sz="1600" b="0" dirty="0"/>
                        <a:t> / </a:t>
                      </a:r>
                      <a:r>
                        <a:rPr lang="en-US" sz="1600" b="0" dirty="0" smtClean="0"/>
                        <a:t>DOM</a:t>
                      </a:r>
                      <a:r>
                        <a:rPr lang="ru-RU" sz="1600" b="0" dirty="0" smtClean="0"/>
                        <a:t> </a:t>
                      </a:r>
                      <a:r>
                        <a:rPr lang="en-US" sz="1600" b="0" dirty="0" smtClean="0"/>
                        <a:t>/</a:t>
                      </a:r>
                      <a:r>
                        <a:rPr lang="en-US" sz="1600" b="0" baseline="0" dirty="0" smtClean="0"/>
                        <a:t> </a:t>
                      </a:r>
                      <a:r>
                        <a:rPr lang="en-US" sz="1600" b="0" baseline="0" dirty="0" err="1" smtClean="0"/>
                        <a:t>XUpdate</a:t>
                      </a:r>
                      <a:endParaRPr lang="ru-RU" sz="1600" b="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0" dirty="0"/>
                        <a:t>Поддержка </a:t>
                      </a:r>
                      <a:r>
                        <a:rPr lang="en-US" sz="1600" b="0" dirty="0"/>
                        <a:t>XSD </a:t>
                      </a:r>
                      <a:r>
                        <a:rPr lang="ru-RU" sz="1600" b="0" dirty="0" err="1"/>
                        <a:t>валидации</a:t>
                      </a:r>
                      <a:endParaRPr lang="ru-RU" sz="1600" b="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0" dirty="0" smtClean="0"/>
                        <a:t>Инкремент</a:t>
                      </a:r>
                      <a:r>
                        <a:rPr lang="en-US" sz="1600" b="0" dirty="0" smtClean="0"/>
                        <a:t>.</a:t>
                      </a:r>
                      <a:endParaRPr lang="ru-RU" sz="1600" b="0" dirty="0" smtClean="0"/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0" dirty="0" err="1" smtClean="0"/>
                        <a:t>валидация</a:t>
                      </a:r>
                      <a:endParaRPr lang="ru-RU" sz="1600" b="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338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/>
                        <a:t>Apache XIndice</a:t>
                      </a:r>
                      <a:endParaRPr lang="ru-RU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/>
                        <a:t>-</a:t>
                      </a:r>
                      <a:endParaRPr lang="ru-RU" sz="1600" b="1" i="0" dirty="0">
                        <a:latin typeface="Courier New" pitchFamily="49" charset="0"/>
                        <a:ea typeface="Calibri"/>
                        <a:cs typeface="Courier New" pitchFamily="49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/>
                        <a:t>+</a:t>
                      </a:r>
                      <a:endParaRPr lang="ru-RU" sz="1600" b="1" i="0">
                        <a:latin typeface="Courier New" pitchFamily="49" charset="0"/>
                        <a:ea typeface="Calibri"/>
                        <a:cs typeface="Courier New" pitchFamily="49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/>
                        <a:t>+</a:t>
                      </a:r>
                      <a:endParaRPr lang="ru-RU" sz="1600" b="1" i="0">
                        <a:latin typeface="Courier New" pitchFamily="49" charset="0"/>
                        <a:ea typeface="Calibri"/>
                        <a:cs typeface="Courier New" pitchFamily="49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/>
                        <a:t>+</a:t>
                      </a:r>
                      <a:endParaRPr lang="ru-RU" sz="1600" b="1" i="0">
                        <a:latin typeface="Courier New" pitchFamily="49" charset="0"/>
                        <a:ea typeface="Calibri"/>
                        <a:cs typeface="Courier New" pitchFamily="49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/>
                        <a:t>-</a:t>
                      </a:r>
                      <a:endParaRPr lang="ru-RU" sz="1600" b="1" i="0">
                        <a:latin typeface="Courier New" pitchFamily="49" charset="0"/>
                        <a:ea typeface="Calibri"/>
                        <a:cs typeface="Courier New" pitchFamily="49" charset="0"/>
                      </a:endParaRPr>
                    </a:p>
                  </a:txBody>
                  <a:tcPr marL="68580" marR="68580" marT="0" marB="0"/>
                </a:tc>
              </a:tr>
              <a:tr h="48225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/>
                        <a:t>Bluestream XStreamDB</a:t>
                      </a:r>
                      <a:endParaRPr lang="ru-RU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/>
                        <a:t>+</a:t>
                      </a:r>
                      <a:endParaRPr lang="ru-RU" sz="1600" b="1" i="0" dirty="0">
                        <a:latin typeface="Courier New" pitchFamily="49" charset="0"/>
                        <a:ea typeface="Calibri"/>
                        <a:cs typeface="Courier New" pitchFamily="49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/>
                        <a:t>-</a:t>
                      </a:r>
                      <a:endParaRPr lang="ru-RU" sz="1600" b="1" i="0">
                        <a:latin typeface="Courier New" pitchFamily="49" charset="0"/>
                        <a:ea typeface="Calibri"/>
                        <a:cs typeface="Courier New" pitchFamily="49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/>
                        <a:t>+</a:t>
                      </a:r>
                      <a:endParaRPr lang="ru-RU" sz="1600" b="1" i="0">
                        <a:latin typeface="Courier New" pitchFamily="49" charset="0"/>
                        <a:ea typeface="Calibri"/>
                        <a:cs typeface="Courier New" pitchFamily="49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/>
                        <a:t>+</a:t>
                      </a:r>
                      <a:endParaRPr lang="ru-RU" sz="1600" b="1" i="0">
                        <a:latin typeface="Courier New" pitchFamily="49" charset="0"/>
                        <a:ea typeface="Calibri"/>
                        <a:cs typeface="Courier New" pitchFamily="49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/>
                        <a:t>-</a:t>
                      </a:r>
                      <a:endParaRPr lang="ru-RU" sz="1600" b="1" i="0">
                        <a:latin typeface="Courier New" pitchFamily="49" charset="0"/>
                        <a:ea typeface="Calibri"/>
                        <a:cs typeface="Courier New" pitchFamily="49" charset="0"/>
                      </a:endParaRPr>
                    </a:p>
                  </a:txBody>
                  <a:tcPr marL="68580" marR="68580" marT="0" marB="0"/>
                </a:tc>
              </a:tr>
              <a:tr h="48225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/>
                        <a:t>Cognetic Systems XQuantum </a:t>
                      </a:r>
                      <a:endParaRPr lang="ru-RU" sz="1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/>
                        <a:t>+</a:t>
                      </a:r>
                      <a:endParaRPr lang="ru-RU" sz="1600" b="1" i="0" dirty="0">
                        <a:latin typeface="Courier New" pitchFamily="49" charset="0"/>
                        <a:ea typeface="Calibri"/>
                        <a:cs typeface="Courier New" pitchFamily="49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/>
                        <a:t>-</a:t>
                      </a:r>
                      <a:endParaRPr lang="ru-RU" sz="1600" b="1" i="0" dirty="0">
                        <a:latin typeface="Courier New" pitchFamily="49" charset="0"/>
                        <a:ea typeface="Calibri"/>
                        <a:cs typeface="Courier New" pitchFamily="49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/>
                        <a:t>+</a:t>
                      </a:r>
                      <a:endParaRPr lang="ru-RU" sz="1600" b="1" i="0" dirty="0">
                        <a:latin typeface="Courier New" pitchFamily="49" charset="0"/>
                        <a:ea typeface="Calibri"/>
                        <a:cs typeface="Courier New" pitchFamily="49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 smtClean="0"/>
                        <a:t>-/+</a:t>
                      </a:r>
                      <a:endParaRPr lang="ru-RU" sz="1600" b="1" i="0" dirty="0">
                        <a:latin typeface="Courier New" pitchFamily="49" charset="0"/>
                        <a:ea typeface="Calibri"/>
                        <a:cs typeface="Courier New" pitchFamily="49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/>
                        <a:t>+</a:t>
                      </a:r>
                      <a:endParaRPr lang="ru-RU" sz="1600" b="1" i="0">
                        <a:latin typeface="Courier New" pitchFamily="49" charset="0"/>
                        <a:ea typeface="Calibri"/>
                        <a:cs typeface="Courier New" pitchFamily="49" charset="0"/>
                      </a:endParaRPr>
                    </a:p>
                  </a:txBody>
                  <a:tcPr marL="68580" marR="68580" marT="0" marB="0"/>
                </a:tc>
              </a:tr>
              <a:tr h="48225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/>
                        <a:t>data ex machina Natix</a:t>
                      </a:r>
                      <a:endParaRPr lang="ru-RU" sz="1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/>
                        <a:t>-</a:t>
                      </a:r>
                      <a:endParaRPr lang="ru-RU" sz="1600" b="1" i="0">
                        <a:latin typeface="Courier New" pitchFamily="49" charset="0"/>
                        <a:ea typeface="Calibri"/>
                        <a:cs typeface="Courier New" pitchFamily="49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/>
                        <a:t>-</a:t>
                      </a:r>
                      <a:endParaRPr lang="ru-RU" sz="1600" b="1" i="0">
                        <a:latin typeface="Courier New" pitchFamily="49" charset="0"/>
                        <a:ea typeface="Calibri"/>
                        <a:cs typeface="Courier New" pitchFamily="49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/>
                        <a:t>+</a:t>
                      </a:r>
                      <a:endParaRPr lang="ru-RU" sz="1600" b="1" i="0" dirty="0">
                        <a:latin typeface="Courier New" pitchFamily="49" charset="0"/>
                        <a:ea typeface="Calibri"/>
                        <a:cs typeface="Courier New" pitchFamily="49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/>
                        <a:t>-</a:t>
                      </a:r>
                      <a:endParaRPr lang="ru-RU" sz="1600" b="1" i="0">
                        <a:latin typeface="Courier New" pitchFamily="49" charset="0"/>
                        <a:ea typeface="Calibri"/>
                        <a:cs typeface="Courier New" pitchFamily="49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/>
                        <a:t>-</a:t>
                      </a:r>
                      <a:endParaRPr lang="ru-RU" sz="1600" b="1" i="0" dirty="0">
                        <a:latin typeface="Courier New" pitchFamily="49" charset="0"/>
                        <a:ea typeface="Calibri"/>
                        <a:cs typeface="Courier New" pitchFamily="49" charset="0"/>
                      </a:endParaRPr>
                    </a:p>
                  </a:txBody>
                  <a:tcPr marL="68580" marR="68580" marT="0" marB="0"/>
                </a:tc>
              </a:tr>
              <a:tr h="48225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/>
                        <a:t>EMC Documentum XML Store</a:t>
                      </a:r>
                      <a:endParaRPr lang="ru-RU" sz="1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/>
                        <a:t>+</a:t>
                      </a:r>
                      <a:endParaRPr lang="ru-RU" sz="1600" b="1" i="0">
                        <a:latin typeface="Courier New" pitchFamily="49" charset="0"/>
                        <a:ea typeface="Calibri"/>
                        <a:cs typeface="Courier New" pitchFamily="49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/>
                        <a:t>+</a:t>
                      </a:r>
                      <a:endParaRPr lang="ru-RU" sz="1600" b="1" i="0">
                        <a:latin typeface="Courier New" pitchFamily="49" charset="0"/>
                        <a:ea typeface="Calibri"/>
                        <a:cs typeface="Courier New" pitchFamily="49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/>
                        <a:t>-</a:t>
                      </a:r>
                      <a:endParaRPr lang="ru-RU" sz="1600" b="1" i="0" dirty="0">
                        <a:latin typeface="Courier New" pitchFamily="49" charset="0"/>
                        <a:ea typeface="Calibri"/>
                        <a:cs typeface="Courier New" pitchFamily="49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/>
                        <a:t>+</a:t>
                      </a:r>
                      <a:endParaRPr lang="ru-RU" sz="1600" b="1" i="0" dirty="0">
                        <a:latin typeface="Courier New" pitchFamily="49" charset="0"/>
                        <a:ea typeface="Calibri"/>
                        <a:cs typeface="Courier New" pitchFamily="49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/>
                        <a:t>-</a:t>
                      </a:r>
                      <a:endParaRPr lang="ru-RU" sz="1600" b="1" i="0">
                        <a:latin typeface="Courier New" pitchFamily="49" charset="0"/>
                        <a:ea typeface="Calibri"/>
                        <a:cs typeface="Courier New" pitchFamily="49" charset="0"/>
                      </a:endParaRPr>
                    </a:p>
                  </a:txBody>
                  <a:tcPr marL="68580" marR="68580" marT="0" marB="0"/>
                </a:tc>
              </a:tr>
              <a:tr h="2338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/>
                        <a:t>eXist-db</a:t>
                      </a:r>
                      <a:endParaRPr lang="ru-RU" sz="1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/>
                        <a:t>+</a:t>
                      </a:r>
                      <a:endParaRPr lang="ru-RU" sz="1600" b="1" i="0">
                        <a:latin typeface="Courier New" pitchFamily="49" charset="0"/>
                        <a:ea typeface="Calibri"/>
                        <a:cs typeface="Courier New" pitchFamily="49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/>
                        <a:t>-</a:t>
                      </a:r>
                      <a:endParaRPr lang="ru-RU" sz="1600" b="1" i="0">
                        <a:latin typeface="Courier New" pitchFamily="49" charset="0"/>
                        <a:ea typeface="Calibri"/>
                        <a:cs typeface="Courier New" pitchFamily="49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/>
                        <a:t>+</a:t>
                      </a:r>
                      <a:endParaRPr lang="ru-RU" sz="1600" b="1" i="0">
                        <a:latin typeface="Courier New" pitchFamily="49" charset="0"/>
                        <a:ea typeface="Calibri"/>
                        <a:cs typeface="Courier New" pitchFamily="49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/>
                        <a:t>+</a:t>
                      </a:r>
                      <a:endParaRPr lang="ru-RU" sz="1600" b="1" i="0" dirty="0">
                        <a:latin typeface="Courier New" pitchFamily="49" charset="0"/>
                        <a:ea typeface="Calibri"/>
                        <a:cs typeface="Courier New" pitchFamily="49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/>
                        <a:t>-</a:t>
                      </a:r>
                      <a:endParaRPr lang="ru-RU" sz="1600" b="1" i="0" dirty="0">
                        <a:latin typeface="Courier New" pitchFamily="49" charset="0"/>
                        <a:ea typeface="Calibri"/>
                        <a:cs typeface="Courier New" pitchFamily="49" charset="0"/>
                      </a:endParaRPr>
                    </a:p>
                  </a:txBody>
                  <a:tcPr marL="68580" marR="68580" marT="0" marB="0"/>
                </a:tc>
              </a:tr>
              <a:tr h="35183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/>
                        <a:t>Sedna</a:t>
                      </a:r>
                      <a:endParaRPr lang="ru-RU" sz="1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/>
                        <a:t>-</a:t>
                      </a:r>
                      <a:endParaRPr lang="ru-RU" sz="1600" b="1" i="0">
                        <a:latin typeface="Courier New" pitchFamily="49" charset="0"/>
                        <a:ea typeface="Calibri"/>
                        <a:cs typeface="Courier New" pitchFamily="49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/>
                        <a:t>+</a:t>
                      </a:r>
                      <a:endParaRPr lang="ru-RU" sz="1600" b="1" i="0">
                        <a:latin typeface="Courier New" pitchFamily="49" charset="0"/>
                        <a:ea typeface="Calibri"/>
                        <a:cs typeface="Courier New" pitchFamily="49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/>
                        <a:t>+</a:t>
                      </a:r>
                      <a:endParaRPr lang="ru-RU" sz="1600" b="1" i="0">
                        <a:latin typeface="Courier New" pitchFamily="49" charset="0"/>
                        <a:ea typeface="Calibri"/>
                        <a:cs typeface="Courier New" pitchFamily="49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/>
                        <a:t>-</a:t>
                      </a:r>
                      <a:endParaRPr lang="ru-RU" sz="1600" b="1" i="0" dirty="0">
                        <a:latin typeface="Courier New" pitchFamily="49" charset="0"/>
                        <a:ea typeface="Calibri"/>
                        <a:cs typeface="Courier New" pitchFamily="49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/>
                        <a:t>-</a:t>
                      </a:r>
                      <a:endParaRPr lang="ru-RU" sz="1600" b="1" i="0" dirty="0">
                        <a:latin typeface="Courier New" pitchFamily="49" charset="0"/>
                        <a:ea typeface="Calibri"/>
                        <a:cs typeface="Courier New" pitchFamily="49" charset="0"/>
                      </a:endParaRPr>
                    </a:p>
                  </a:txBody>
                  <a:tcPr marL="68580" marR="68580" marT="0" marB="0"/>
                </a:tc>
              </a:tr>
              <a:tr h="2338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/>
                        <a:t>Tamino XML</a:t>
                      </a:r>
                      <a:endParaRPr lang="ru-RU" sz="1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/>
                        <a:t>+</a:t>
                      </a:r>
                      <a:endParaRPr lang="ru-RU" sz="1600" b="1" i="0">
                        <a:latin typeface="Courier New" pitchFamily="49" charset="0"/>
                        <a:ea typeface="Calibri"/>
                        <a:cs typeface="Courier New" pitchFamily="49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/>
                        <a:t>-</a:t>
                      </a:r>
                      <a:endParaRPr lang="ru-RU" sz="1600" b="1" i="0">
                        <a:latin typeface="Courier New" pitchFamily="49" charset="0"/>
                        <a:ea typeface="Calibri"/>
                        <a:cs typeface="Courier New" pitchFamily="49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/>
                        <a:t>+</a:t>
                      </a:r>
                      <a:endParaRPr lang="ru-RU" sz="1600" b="1" i="0">
                        <a:latin typeface="Courier New" pitchFamily="49" charset="0"/>
                        <a:ea typeface="Calibri"/>
                        <a:cs typeface="Courier New" pitchFamily="49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/>
                        <a:t>+</a:t>
                      </a:r>
                      <a:endParaRPr lang="ru-RU" sz="1600" b="1" i="0">
                        <a:latin typeface="Courier New" pitchFamily="49" charset="0"/>
                        <a:ea typeface="Calibri"/>
                        <a:cs typeface="Courier New" pitchFamily="49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/>
                        <a:t>-</a:t>
                      </a:r>
                      <a:endParaRPr lang="ru-RU" sz="1600" b="1" i="0" dirty="0">
                        <a:latin typeface="Courier New" pitchFamily="49" charset="0"/>
                        <a:ea typeface="Calibri"/>
                        <a:cs typeface="Courier New" pitchFamily="49" charset="0"/>
                      </a:endParaRPr>
                    </a:p>
                  </a:txBody>
                  <a:tcPr marL="68580" marR="68580" marT="0" marB="0"/>
                </a:tc>
              </a:tr>
              <a:tr h="48225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/>
                        <a:t>Oracle Berkeley DB XML</a:t>
                      </a:r>
                      <a:endParaRPr lang="ru-RU" sz="1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/>
                        <a:t>-</a:t>
                      </a:r>
                      <a:endParaRPr lang="ru-RU" sz="1600" b="1" i="0">
                        <a:latin typeface="Courier New" pitchFamily="49" charset="0"/>
                        <a:ea typeface="Calibri"/>
                        <a:cs typeface="Courier New" pitchFamily="49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/>
                        <a:t>-</a:t>
                      </a:r>
                      <a:endParaRPr lang="ru-RU" sz="1600" b="1" i="0">
                        <a:latin typeface="Courier New" pitchFamily="49" charset="0"/>
                        <a:ea typeface="Calibri"/>
                        <a:cs typeface="Courier New" pitchFamily="49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/>
                        <a:t>+</a:t>
                      </a:r>
                      <a:endParaRPr lang="ru-RU" sz="1600" b="1" i="0">
                        <a:latin typeface="Courier New" pitchFamily="49" charset="0"/>
                        <a:ea typeface="Calibri"/>
                        <a:cs typeface="Courier New" pitchFamily="49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/>
                        <a:t>+</a:t>
                      </a:r>
                      <a:endParaRPr lang="ru-RU" sz="1600" b="1" i="0">
                        <a:latin typeface="Courier New" pitchFamily="49" charset="0"/>
                        <a:ea typeface="Calibri"/>
                        <a:cs typeface="Courier New" pitchFamily="49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/>
                        <a:t>-</a:t>
                      </a:r>
                      <a:endParaRPr lang="ru-RU" sz="1600" b="1" i="0" dirty="0">
                        <a:latin typeface="Courier New" pitchFamily="49" charset="0"/>
                        <a:ea typeface="Calibri"/>
                        <a:cs typeface="Courier New" pitchFamily="49" charset="0"/>
                      </a:endParaRPr>
                    </a:p>
                  </a:txBody>
                  <a:tcPr marL="68580" marR="68580" marT="0" marB="0"/>
                </a:tc>
              </a:tr>
              <a:tr h="2338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err="1"/>
                        <a:t>TigerLogic</a:t>
                      </a:r>
                      <a:r>
                        <a:rPr lang="ru-RU" sz="1600" dirty="0"/>
                        <a:t> XDMS</a:t>
                      </a:r>
                      <a:endParaRPr lang="ru-RU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/>
                        <a:t>-</a:t>
                      </a:r>
                      <a:endParaRPr lang="ru-RU" sz="1600" b="1" i="0">
                        <a:latin typeface="Courier New" pitchFamily="49" charset="0"/>
                        <a:ea typeface="Calibri"/>
                        <a:cs typeface="Courier New" pitchFamily="49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/>
                        <a:t>+</a:t>
                      </a:r>
                      <a:endParaRPr lang="ru-RU" sz="1600" b="1" i="0">
                        <a:latin typeface="Courier New" pitchFamily="49" charset="0"/>
                        <a:ea typeface="Calibri"/>
                        <a:cs typeface="Courier New" pitchFamily="49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/>
                        <a:t>+</a:t>
                      </a:r>
                      <a:endParaRPr lang="ru-RU" sz="1600" b="1" i="0">
                        <a:latin typeface="Courier New" pitchFamily="49" charset="0"/>
                        <a:ea typeface="Calibri"/>
                        <a:cs typeface="Courier New" pitchFamily="49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/>
                        <a:t>+</a:t>
                      </a:r>
                      <a:endParaRPr lang="ru-RU" sz="1600" b="1" i="0">
                        <a:latin typeface="Courier New" pitchFamily="49" charset="0"/>
                        <a:ea typeface="Calibri"/>
                        <a:cs typeface="Courier New" pitchFamily="49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/>
                        <a:t>-</a:t>
                      </a:r>
                      <a:endParaRPr lang="ru-RU" sz="1600" b="1" i="0" dirty="0">
                        <a:latin typeface="Courier New" pitchFamily="49" charset="0"/>
                        <a:ea typeface="Calibri"/>
                        <a:cs typeface="Courier New" pitchFamily="49" charset="0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Общая архитектура сервера</a:t>
            </a: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571472" y="1500174"/>
            <a:ext cx="8072494" cy="5000660"/>
          </a:xfrm>
          <a:prstGeom prst="rect">
            <a:avLst/>
          </a:prstGeom>
          <a:noFill/>
          <a:ln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6786578" y="4214818"/>
            <a:ext cx="1500198" cy="857256"/>
          </a:xfrm>
          <a:prstGeom prst="rect">
            <a:avLst/>
          </a:prstGeom>
          <a:gradFill>
            <a:gsLst>
              <a:gs pos="0">
                <a:schemeClr val="accent1">
                  <a:tint val="66000"/>
                  <a:satMod val="160000"/>
                  <a:alpha val="48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scene3d>
            <a:camera prst="orthographicFront"/>
            <a:lightRig rig="threePt" dir="t"/>
          </a:scene3d>
          <a:sp3d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tx1"/>
                </a:solidFill>
              </a:rPr>
              <a:t>HTTP </a:t>
            </a:r>
            <a:r>
              <a:rPr lang="ru-RU" dirty="0" smtClean="0">
                <a:solidFill>
                  <a:schemeClr val="tx1"/>
                </a:solidFill>
              </a:rPr>
              <a:t>интерфейс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6786578" y="1949822"/>
            <a:ext cx="1500198" cy="897164"/>
          </a:xfrm>
          <a:prstGeom prst="rect">
            <a:avLst/>
          </a:prstGeom>
          <a:gradFill>
            <a:gsLst>
              <a:gs pos="0">
                <a:schemeClr val="accent1">
                  <a:tint val="66000"/>
                  <a:satMod val="160000"/>
                  <a:alpha val="48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scene3d>
            <a:camera prst="orthographicFront"/>
            <a:lightRig rig="threePt" dir="t"/>
          </a:scene3d>
          <a:sp3d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tx1"/>
                </a:solidFill>
              </a:rPr>
              <a:t>SOAP </a:t>
            </a:r>
            <a:r>
              <a:rPr lang="ru-RU" dirty="0" smtClean="0">
                <a:solidFill>
                  <a:schemeClr val="tx1"/>
                </a:solidFill>
              </a:rPr>
              <a:t>интерфейс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4714876" y="1928802"/>
            <a:ext cx="1500198" cy="928694"/>
          </a:xfrm>
          <a:prstGeom prst="rect">
            <a:avLst/>
          </a:prstGeom>
          <a:gradFill>
            <a:gsLst>
              <a:gs pos="0">
                <a:schemeClr val="accent1">
                  <a:tint val="66000"/>
                  <a:satMod val="160000"/>
                  <a:alpha val="48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scene3d>
            <a:camera prst="orthographicFront"/>
            <a:lightRig rig="threePt" dir="t"/>
          </a:scene3d>
          <a:sp3d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Обработчик команд</a:t>
            </a:r>
            <a:endParaRPr lang="ru-RU" dirty="0">
              <a:solidFill>
                <a:schemeClr val="tx1"/>
              </a:solidFill>
            </a:endParaRPr>
          </a:p>
        </p:txBody>
      </p:sp>
      <p:cxnSp>
        <p:nvCxnSpPr>
          <p:cNvPr id="13" name="Прямая со стрелкой 12"/>
          <p:cNvCxnSpPr>
            <a:stCxn id="7" idx="3"/>
            <a:endCxn id="6" idx="1"/>
          </p:cNvCxnSpPr>
          <p:nvPr/>
        </p:nvCxnSpPr>
        <p:spPr>
          <a:xfrm>
            <a:off x="6215074" y="2393149"/>
            <a:ext cx="571504" cy="5255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Прямоугольник 23"/>
          <p:cNvSpPr/>
          <p:nvPr/>
        </p:nvSpPr>
        <p:spPr>
          <a:xfrm>
            <a:off x="1071538" y="1928802"/>
            <a:ext cx="1857388" cy="928694"/>
          </a:xfrm>
          <a:prstGeom prst="rect">
            <a:avLst/>
          </a:prstGeom>
          <a:gradFill>
            <a:gsLst>
              <a:gs pos="0">
                <a:schemeClr val="accent1">
                  <a:tint val="66000"/>
                  <a:satMod val="160000"/>
                  <a:alpha val="48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scene3d>
            <a:camera prst="orthographicFront"/>
            <a:lightRig rig="threePt" dir="t"/>
          </a:scene3d>
          <a:sp3d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tx1"/>
                </a:solidFill>
              </a:rPr>
              <a:t>XML </a:t>
            </a:r>
            <a:r>
              <a:rPr lang="ru-RU" dirty="0" smtClean="0">
                <a:solidFill>
                  <a:schemeClr val="tx1"/>
                </a:solidFill>
              </a:rPr>
              <a:t>хранилище</a:t>
            </a:r>
            <a:endParaRPr lang="ru-RU" dirty="0">
              <a:solidFill>
                <a:schemeClr val="tx1"/>
              </a:solidFill>
            </a:endParaRPr>
          </a:p>
        </p:txBody>
      </p:sp>
      <p:cxnSp>
        <p:nvCxnSpPr>
          <p:cNvPr id="26" name="Прямая со стрелкой 25"/>
          <p:cNvCxnSpPr>
            <a:stCxn id="24" idx="3"/>
            <a:endCxn id="7" idx="1"/>
          </p:cNvCxnSpPr>
          <p:nvPr/>
        </p:nvCxnSpPr>
        <p:spPr>
          <a:xfrm>
            <a:off x="2928926" y="2393149"/>
            <a:ext cx="1785950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Прямоугольник 27"/>
          <p:cNvSpPr/>
          <p:nvPr/>
        </p:nvSpPr>
        <p:spPr>
          <a:xfrm>
            <a:off x="3286116" y="3071810"/>
            <a:ext cx="1500198" cy="785818"/>
          </a:xfrm>
          <a:prstGeom prst="rect">
            <a:avLst/>
          </a:prstGeom>
          <a:gradFill>
            <a:gsLst>
              <a:gs pos="0">
                <a:schemeClr val="accent1">
                  <a:tint val="66000"/>
                  <a:satMod val="160000"/>
                  <a:alpha val="48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scene3d>
            <a:camera prst="orthographicFront"/>
            <a:lightRig rig="threePt" dir="t"/>
          </a:scene3d>
          <a:sp3d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tx1"/>
                </a:solidFill>
              </a:rPr>
              <a:t>XSD </a:t>
            </a:r>
            <a:r>
              <a:rPr lang="ru-RU" dirty="0" err="1" smtClean="0">
                <a:solidFill>
                  <a:schemeClr val="tx1"/>
                </a:solidFill>
              </a:rPr>
              <a:t>валидатор</a:t>
            </a:r>
            <a:endParaRPr lang="ru-RU" dirty="0">
              <a:solidFill>
                <a:schemeClr val="tx1"/>
              </a:solidFill>
            </a:endParaRPr>
          </a:p>
        </p:txBody>
      </p:sp>
      <p:cxnSp>
        <p:nvCxnSpPr>
          <p:cNvPr id="30" name="Прямая со стрелкой 29"/>
          <p:cNvCxnSpPr>
            <a:stCxn id="7" idx="2"/>
            <a:endCxn id="28" idx="3"/>
          </p:cNvCxnSpPr>
          <p:nvPr/>
        </p:nvCxnSpPr>
        <p:spPr>
          <a:xfrm rot="5400000">
            <a:off x="4822034" y="2821777"/>
            <a:ext cx="607223" cy="678661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Прямая со стрелкой 31"/>
          <p:cNvCxnSpPr>
            <a:stCxn id="28" idx="1"/>
            <a:endCxn id="24" idx="2"/>
          </p:cNvCxnSpPr>
          <p:nvPr/>
        </p:nvCxnSpPr>
        <p:spPr>
          <a:xfrm rot="10800000">
            <a:off x="2000232" y="2857497"/>
            <a:ext cx="1285884" cy="607223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Прямоугольник 34"/>
          <p:cNvSpPr/>
          <p:nvPr/>
        </p:nvSpPr>
        <p:spPr>
          <a:xfrm>
            <a:off x="968570" y="4214818"/>
            <a:ext cx="2071702" cy="857256"/>
          </a:xfrm>
          <a:prstGeom prst="rect">
            <a:avLst/>
          </a:prstGeom>
          <a:gradFill>
            <a:gsLst>
              <a:gs pos="0">
                <a:schemeClr val="accent1">
                  <a:tint val="66000"/>
                  <a:satMod val="160000"/>
                  <a:alpha val="48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scene3d>
            <a:camera prst="orthographicFront"/>
            <a:lightRig rig="threePt" dir="t"/>
          </a:scene3d>
          <a:sp3d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tx1"/>
                </a:solidFill>
              </a:rPr>
              <a:t>XSLT </a:t>
            </a:r>
            <a:r>
              <a:rPr lang="ru-RU" dirty="0" smtClean="0">
                <a:solidFill>
                  <a:schemeClr val="tx1"/>
                </a:solidFill>
              </a:rPr>
              <a:t>преобразователь</a:t>
            </a:r>
            <a:endParaRPr lang="ru-RU" dirty="0">
              <a:solidFill>
                <a:schemeClr val="tx1"/>
              </a:solidFill>
            </a:endParaRPr>
          </a:p>
        </p:txBody>
      </p:sp>
      <p:cxnSp>
        <p:nvCxnSpPr>
          <p:cNvPr id="37" name="Прямая со стрелкой 36"/>
          <p:cNvCxnSpPr>
            <a:stCxn id="24" idx="2"/>
            <a:endCxn id="35" idx="0"/>
          </p:cNvCxnSpPr>
          <p:nvPr/>
        </p:nvCxnSpPr>
        <p:spPr>
          <a:xfrm rot="16200000" flipH="1">
            <a:off x="1323665" y="3534062"/>
            <a:ext cx="1357322" cy="4189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6" name="Прямоугольник 55"/>
          <p:cNvSpPr/>
          <p:nvPr/>
        </p:nvSpPr>
        <p:spPr>
          <a:xfrm>
            <a:off x="4214810" y="4214818"/>
            <a:ext cx="1785950" cy="857256"/>
          </a:xfrm>
          <a:prstGeom prst="rect">
            <a:avLst/>
          </a:prstGeom>
          <a:gradFill>
            <a:gsLst>
              <a:gs pos="0">
                <a:schemeClr val="accent1">
                  <a:tint val="66000"/>
                  <a:satMod val="160000"/>
                  <a:alpha val="48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scene3d>
            <a:camera prst="orthographicFront"/>
            <a:lightRig rig="threePt" dir="t"/>
          </a:scene3d>
          <a:sp3d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Кэш представлений</a:t>
            </a:r>
            <a:endParaRPr lang="ru-RU" dirty="0">
              <a:solidFill>
                <a:schemeClr val="tx1"/>
              </a:solidFill>
            </a:endParaRPr>
          </a:p>
        </p:txBody>
      </p:sp>
      <p:cxnSp>
        <p:nvCxnSpPr>
          <p:cNvPr id="58" name="Прямая со стрелкой 57"/>
          <p:cNvCxnSpPr>
            <a:stCxn id="56" idx="3"/>
            <a:endCxn id="5" idx="1"/>
          </p:cNvCxnSpPr>
          <p:nvPr/>
        </p:nvCxnSpPr>
        <p:spPr>
          <a:xfrm>
            <a:off x="6000760" y="4643446"/>
            <a:ext cx="785818" cy="1588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Прямая со стрелкой 59"/>
          <p:cNvCxnSpPr>
            <a:stCxn id="35" idx="3"/>
            <a:endCxn id="56" idx="1"/>
          </p:cNvCxnSpPr>
          <p:nvPr/>
        </p:nvCxnSpPr>
        <p:spPr>
          <a:xfrm>
            <a:off x="3040272" y="4643446"/>
            <a:ext cx="1174538" cy="1588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Прямая со стрелкой 63"/>
          <p:cNvCxnSpPr>
            <a:stCxn id="7" idx="2"/>
            <a:endCxn id="5" idx="1"/>
          </p:cNvCxnSpPr>
          <p:nvPr/>
        </p:nvCxnSpPr>
        <p:spPr>
          <a:xfrm rot="16200000" flipH="1">
            <a:off x="5232801" y="3089669"/>
            <a:ext cx="1785950" cy="1321603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5" name="Прямоугольник 64"/>
          <p:cNvSpPr/>
          <p:nvPr/>
        </p:nvSpPr>
        <p:spPr>
          <a:xfrm>
            <a:off x="4214810" y="5429264"/>
            <a:ext cx="1785950" cy="785818"/>
          </a:xfrm>
          <a:prstGeom prst="rect">
            <a:avLst/>
          </a:prstGeom>
          <a:gradFill>
            <a:gsLst>
              <a:gs pos="0">
                <a:schemeClr val="accent1">
                  <a:tint val="66000"/>
                  <a:satMod val="160000"/>
                  <a:alpha val="48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scene3d>
            <a:camera prst="orthographicFront"/>
            <a:lightRig rig="threePt" dir="t"/>
          </a:scene3d>
          <a:sp3d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err="1" smtClean="0">
                <a:solidFill>
                  <a:schemeClr val="tx1"/>
                </a:solidFill>
              </a:rPr>
              <a:t>Медиа</a:t>
            </a:r>
            <a:r>
              <a:rPr lang="ru-RU" dirty="0" smtClean="0">
                <a:solidFill>
                  <a:schemeClr val="tx1"/>
                </a:solidFill>
              </a:rPr>
              <a:t> хранилище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66" name="Прямоугольник 65"/>
          <p:cNvSpPr/>
          <p:nvPr/>
        </p:nvSpPr>
        <p:spPr>
          <a:xfrm>
            <a:off x="6500826" y="5429264"/>
            <a:ext cx="1785950" cy="785818"/>
          </a:xfrm>
          <a:prstGeom prst="rect">
            <a:avLst/>
          </a:prstGeom>
          <a:gradFill>
            <a:gsLst>
              <a:gs pos="0">
                <a:schemeClr val="accent1">
                  <a:tint val="66000"/>
                  <a:satMod val="160000"/>
                  <a:alpha val="48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scene3d>
            <a:camera prst="orthographicFront"/>
            <a:lightRig rig="threePt" dir="t"/>
          </a:scene3d>
          <a:sp3d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Файловый сервер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67" name="Прямоугольник 66"/>
          <p:cNvSpPr/>
          <p:nvPr/>
        </p:nvSpPr>
        <p:spPr>
          <a:xfrm>
            <a:off x="928662" y="5357826"/>
            <a:ext cx="2143140" cy="857256"/>
          </a:xfrm>
          <a:prstGeom prst="rect">
            <a:avLst/>
          </a:prstGeom>
          <a:gradFill>
            <a:gsLst>
              <a:gs pos="0">
                <a:schemeClr val="accent1">
                  <a:tint val="66000"/>
                  <a:satMod val="160000"/>
                  <a:alpha val="48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scene3d>
            <a:camera prst="orthographicFront"/>
            <a:lightRig rig="threePt" dir="t"/>
          </a:scene3d>
          <a:sp3d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Хранилище </a:t>
            </a:r>
            <a:r>
              <a:rPr lang="en-US" dirty="0" smtClean="0">
                <a:solidFill>
                  <a:schemeClr val="tx1"/>
                </a:solidFill>
              </a:rPr>
              <a:t>XSLT </a:t>
            </a:r>
            <a:r>
              <a:rPr lang="ru-RU" dirty="0" smtClean="0">
                <a:solidFill>
                  <a:schemeClr val="tx1"/>
                </a:solidFill>
              </a:rPr>
              <a:t>преобразований</a:t>
            </a:r>
            <a:endParaRPr lang="ru-RU" dirty="0">
              <a:solidFill>
                <a:schemeClr val="tx1"/>
              </a:solidFill>
            </a:endParaRPr>
          </a:p>
        </p:txBody>
      </p:sp>
      <p:cxnSp>
        <p:nvCxnSpPr>
          <p:cNvPr id="69" name="Прямая со стрелкой 68"/>
          <p:cNvCxnSpPr>
            <a:stCxn id="67" idx="0"/>
            <a:endCxn id="35" idx="2"/>
          </p:cNvCxnSpPr>
          <p:nvPr/>
        </p:nvCxnSpPr>
        <p:spPr>
          <a:xfrm rot="5400000" flipH="1" flipV="1">
            <a:off x="1859450" y="5212856"/>
            <a:ext cx="285752" cy="4189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2" name="Прямая со стрелкой 71"/>
          <p:cNvCxnSpPr/>
          <p:nvPr/>
        </p:nvCxnSpPr>
        <p:spPr>
          <a:xfrm rot="5400000">
            <a:off x="7250928" y="5250669"/>
            <a:ext cx="357188" cy="3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2" name="Прямая со стрелкой 81"/>
          <p:cNvCxnSpPr>
            <a:stCxn id="56" idx="2"/>
            <a:endCxn id="65" idx="0"/>
          </p:cNvCxnSpPr>
          <p:nvPr/>
        </p:nvCxnSpPr>
        <p:spPr>
          <a:xfrm rot="5400000">
            <a:off x="4929190" y="5250669"/>
            <a:ext cx="357190" cy="1588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1" name="Прямая со стрелкой 90"/>
          <p:cNvCxnSpPr/>
          <p:nvPr/>
        </p:nvCxnSpPr>
        <p:spPr>
          <a:xfrm>
            <a:off x="8286776" y="2427280"/>
            <a:ext cx="642942" cy="1588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5" name="Прямая со стрелкой 94"/>
          <p:cNvCxnSpPr/>
          <p:nvPr/>
        </p:nvCxnSpPr>
        <p:spPr>
          <a:xfrm>
            <a:off x="8286776" y="4641858"/>
            <a:ext cx="714380" cy="1588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Валидатор</a:t>
            </a:r>
            <a:r>
              <a:rPr lang="en-US" dirty="0" smtClean="0"/>
              <a:t>: </a:t>
            </a:r>
            <a:r>
              <a:rPr lang="ru-RU" dirty="0" smtClean="0"/>
              <a:t>построение автоматов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Строим </a:t>
            </a:r>
            <a:r>
              <a:rPr lang="en-US" dirty="0" smtClean="0"/>
              <a:t>NFA </a:t>
            </a:r>
            <a:r>
              <a:rPr lang="ru-RU" dirty="0" smtClean="0"/>
              <a:t>по </a:t>
            </a:r>
            <a:r>
              <a:rPr lang="ru-RU" i="1" dirty="0" smtClean="0"/>
              <a:t>частице</a:t>
            </a:r>
            <a:r>
              <a:rPr lang="ru-RU" dirty="0" smtClean="0"/>
              <a:t> (</a:t>
            </a:r>
            <a:r>
              <a:rPr lang="en-US" dirty="0" err="1" smtClean="0"/>
              <a:t>minOccurs</a:t>
            </a:r>
            <a:r>
              <a:rPr lang="en-US" dirty="0" smtClean="0"/>
              <a:t>, </a:t>
            </a:r>
            <a:r>
              <a:rPr lang="en-US" dirty="0" err="1" smtClean="0"/>
              <a:t>maxOccurs</a:t>
            </a:r>
            <a:r>
              <a:rPr lang="en-US" dirty="0" smtClean="0"/>
              <a:t>, </a:t>
            </a:r>
            <a:r>
              <a:rPr lang="ru-RU" i="1" dirty="0" smtClean="0"/>
              <a:t>терм</a:t>
            </a:r>
            <a:r>
              <a:rPr lang="ru-RU" dirty="0" smtClean="0"/>
              <a:t>)</a:t>
            </a:r>
            <a:r>
              <a:rPr lang="en-US" dirty="0" smtClean="0"/>
              <a:t>;</a:t>
            </a:r>
          </a:p>
          <a:p>
            <a:r>
              <a:rPr lang="ru-RU" dirty="0" smtClean="0"/>
              <a:t>Строим </a:t>
            </a:r>
            <a:r>
              <a:rPr lang="en-US" dirty="0" smtClean="0"/>
              <a:t>NFA </a:t>
            </a:r>
            <a:r>
              <a:rPr lang="ru-RU" dirty="0" smtClean="0"/>
              <a:t>для </a:t>
            </a:r>
            <a:r>
              <a:rPr lang="ru-RU" i="1" dirty="0" smtClean="0"/>
              <a:t>терма</a:t>
            </a:r>
            <a:r>
              <a:rPr lang="en-US" dirty="0" smtClean="0"/>
              <a:t>: </a:t>
            </a:r>
            <a:r>
              <a:rPr lang="ru-RU" i="1" dirty="0" smtClean="0"/>
              <a:t>шаблон</a:t>
            </a:r>
            <a:r>
              <a:rPr lang="ru-RU" dirty="0" smtClean="0"/>
              <a:t>, </a:t>
            </a:r>
            <a:r>
              <a:rPr lang="ru-RU" i="1" dirty="0" smtClean="0"/>
              <a:t>описание</a:t>
            </a:r>
            <a:r>
              <a:rPr lang="ru-RU" dirty="0" smtClean="0"/>
              <a:t> </a:t>
            </a:r>
            <a:r>
              <a:rPr lang="ru-RU" i="1" dirty="0" smtClean="0"/>
              <a:t>элемента</a:t>
            </a:r>
            <a:r>
              <a:rPr lang="ru-RU" dirty="0" smtClean="0"/>
              <a:t>, </a:t>
            </a:r>
            <a:r>
              <a:rPr lang="ru-RU" i="1" dirty="0" smtClean="0"/>
              <a:t>выбор</a:t>
            </a:r>
            <a:r>
              <a:rPr lang="ru-RU" dirty="0" smtClean="0"/>
              <a:t>, </a:t>
            </a:r>
            <a:r>
              <a:rPr lang="ru-RU" i="1" dirty="0" smtClean="0"/>
              <a:t>последовательность</a:t>
            </a:r>
            <a:r>
              <a:rPr lang="en-US" dirty="0" smtClean="0"/>
              <a:t>;</a:t>
            </a:r>
          </a:p>
          <a:p>
            <a:r>
              <a:rPr lang="ru-RU" dirty="0" smtClean="0"/>
              <a:t>Для каждого типа схемы строим </a:t>
            </a:r>
            <a:r>
              <a:rPr lang="en-US" dirty="0" smtClean="0"/>
              <a:t>NFA, </a:t>
            </a:r>
            <a:r>
              <a:rPr lang="ru-RU" dirty="0" smtClean="0"/>
              <a:t>соответствующий его внутренним </a:t>
            </a:r>
            <a:r>
              <a:rPr lang="ru-RU" i="1" dirty="0" smtClean="0"/>
              <a:t>термам</a:t>
            </a:r>
            <a:r>
              <a:rPr lang="ru-RU" dirty="0" smtClean="0"/>
              <a:t>.</a:t>
            </a:r>
          </a:p>
          <a:p>
            <a:r>
              <a:rPr lang="ru-RU" dirty="0" smtClean="0"/>
              <a:t>Получаем набор</a:t>
            </a:r>
            <a:r>
              <a:rPr lang="en-US" dirty="0" smtClean="0"/>
              <a:t>: </a:t>
            </a:r>
            <a:r>
              <a:rPr lang="ru-RU" dirty="0" smtClean="0"/>
              <a:t>тип схемы </a:t>
            </a:r>
            <a:r>
              <a:rPr lang="en-US" dirty="0" smtClean="0">
                <a:sym typeface="Symbol"/>
              </a:rPr>
              <a:t></a:t>
            </a:r>
            <a:r>
              <a:rPr lang="en-US" dirty="0" smtClean="0"/>
              <a:t> </a:t>
            </a:r>
            <a:r>
              <a:rPr lang="ru-RU" dirty="0" smtClean="0"/>
              <a:t>автомат.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E93DC5-3156-4968-B9AB-0A6D6AB1DF3E}" type="slidenum">
              <a:rPr lang="en-US" smtClean="0"/>
              <a:pPr/>
              <a:t>11</a:t>
            </a:fld>
            <a:endParaRPr lang="en-US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err="1" smtClean="0"/>
              <a:t>Детерминизация</a:t>
            </a:r>
            <a:r>
              <a:rPr lang="ru-RU" dirty="0" smtClean="0"/>
              <a:t> автоматов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Преобразование </a:t>
            </a:r>
            <a:r>
              <a:rPr lang="en-US" dirty="0" smtClean="0"/>
              <a:t>NFA </a:t>
            </a:r>
            <a:r>
              <a:rPr lang="ru-RU" dirty="0" smtClean="0"/>
              <a:t>к </a:t>
            </a:r>
            <a:r>
              <a:rPr lang="en-US" dirty="0" smtClean="0"/>
              <a:t>DFA</a:t>
            </a:r>
            <a:r>
              <a:rPr lang="ru-RU" dirty="0" smtClean="0"/>
              <a:t>, сворачиванием не </a:t>
            </a:r>
            <a:r>
              <a:rPr lang="en-US" i="1" dirty="0" smtClean="0"/>
              <a:t>e</a:t>
            </a:r>
            <a:r>
              <a:rPr lang="ru-RU" i="1" dirty="0" smtClean="0"/>
              <a:t>-</a:t>
            </a:r>
            <a:r>
              <a:rPr lang="ru-RU" dirty="0" smtClean="0"/>
              <a:t>ребер для одинаковых термов, кроме</a:t>
            </a:r>
            <a:r>
              <a:rPr lang="en-US" dirty="0" smtClean="0"/>
              <a:t>:</a:t>
            </a:r>
            <a:endParaRPr lang="ru-RU" dirty="0" smtClean="0"/>
          </a:p>
          <a:p>
            <a:pPr lvl="1"/>
            <a:r>
              <a:rPr lang="ru-RU" dirty="0" smtClean="0"/>
              <a:t>Одинаковых </a:t>
            </a:r>
            <a:r>
              <a:rPr lang="ru-RU" i="1" dirty="0" smtClean="0"/>
              <a:t>описаний имен</a:t>
            </a:r>
            <a:r>
              <a:rPr lang="en-US" dirty="0" smtClean="0"/>
              <a:t>;</a:t>
            </a:r>
            <a:endParaRPr lang="ru-RU" dirty="0" smtClean="0"/>
          </a:p>
          <a:p>
            <a:pPr lvl="1"/>
            <a:r>
              <a:rPr lang="ru-RU" dirty="0" smtClean="0"/>
              <a:t>Перекрывающихся </a:t>
            </a:r>
            <a:r>
              <a:rPr lang="ru-RU" i="1" dirty="0" smtClean="0"/>
              <a:t>шаблонов</a:t>
            </a:r>
            <a:r>
              <a:rPr lang="en-US" dirty="0" smtClean="0"/>
              <a:t>;</a:t>
            </a:r>
          </a:p>
          <a:p>
            <a:pPr lvl="1"/>
            <a:r>
              <a:rPr lang="ru-RU" i="1" dirty="0" smtClean="0"/>
              <a:t>Шаблонов</a:t>
            </a:r>
            <a:r>
              <a:rPr lang="ru-RU" dirty="0" smtClean="0"/>
              <a:t>, включающих </a:t>
            </a:r>
            <a:r>
              <a:rPr lang="ru-RU" i="1" dirty="0" smtClean="0"/>
              <a:t>описание типа</a:t>
            </a:r>
            <a:r>
              <a:rPr lang="en-US" dirty="0" smtClean="0"/>
              <a:t>;</a:t>
            </a:r>
          </a:p>
          <a:p>
            <a:r>
              <a:rPr lang="ru-RU" dirty="0" smtClean="0"/>
              <a:t>Каждый случай нарушает ограничение </a:t>
            </a:r>
            <a:r>
              <a:rPr lang="en-US" dirty="0" smtClean="0"/>
              <a:t>Unique Particle Attribution;</a:t>
            </a:r>
          </a:p>
          <a:p>
            <a:r>
              <a:rPr lang="en-US" dirty="0" smtClean="0"/>
              <a:t>SCORM, AICC, S1000D, IMS GL</a:t>
            </a:r>
            <a:r>
              <a:rPr lang="ru-RU" dirty="0" smtClean="0"/>
              <a:t>С</a:t>
            </a:r>
            <a:r>
              <a:rPr lang="en-US" dirty="0" smtClean="0"/>
              <a:t>, … </a:t>
            </a:r>
            <a:r>
              <a:rPr lang="en-US" dirty="0" smtClean="0">
                <a:sym typeface="Symbol"/>
              </a:rPr>
              <a:t></a:t>
            </a:r>
            <a:r>
              <a:rPr lang="en-US" dirty="0" smtClean="0"/>
              <a:t> UPA</a:t>
            </a:r>
          </a:p>
          <a:p>
            <a:endParaRPr lang="ru-RU" dirty="0" smtClean="0"/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E93DC5-3156-4968-B9AB-0A6D6AB1DF3E}" type="slidenum">
              <a:rPr lang="en-US" smtClean="0"/>
              <a:pPr/>
              <a:t>12</a:t>
            </a:fld>
            <a:endParaRPr lang="en-US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Применение </a:t>
            </a:r>
            <a:r>
              <a:rPr lang="en-US" dirty="0" smtClean="0"/>
              <a:t>PSVI </a:t>
            </a:r>
            <a:r>
              <a:rPr lang="ru-RU" dirty="0" smtClean="0"/>
              <a:t>и автоматов</a:t>
            </a:r>
            <a:endParaRPr lang="ru-RU" dirty="0"/>
          </a:p>
        </p:txBody>
      </p:sp>
      <p:sp>
        <p:nvSpPr>
          <p:cNvPr id="4" name="Овал 3"/>
          <p:cNvSpPr/>
          <p:nvPr/>
        </p:nvSpPr>
        <p:spPr>
          <a:xfrm>
            <a:off x="2857488" y="1934166"/>
            <a:ext cx="914400" cy="914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X</a:t>
            </a:r>
            <a:endParaRPr lang="ru-RU" dirty="0"/>
          </a:p>
        </p:txBody>
      </p:sp>
      <p:sp>
        <p:nvSpPr>
          <p:cNvPr id="5" name="Овал 4"/>
          <p:cNvSpPr/>
          <p:nvPr/>
        </p:nvSpPr>
        <p:spPr>
          <a:xfrm>
            <a:off x="857224" y="3662972"/>
            <a:ext cx="914400" cy="914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A</a:t>
            </a:r>
            <a:endParaRPr lang="ru-RU" dirty="0"/>
          </a:p>
        </p:txBody>
      </p:sp>
      <p:sp>
        <p:nvSpPr>
          <p:cNvPr id="6" name="Овал 5"/>
          <p:cNvSpPr/>
          <p:nvPr/>
        </p:nvSpPr>
        <p:spPr>
          <a:xfrm>
            <a:off x="2214546" y="3662972"/>
            <a:ext cx="914400" cy="914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B</a:t>
            </a:r>
            <a:endParaRPr lang="ru-RU" dirty="0"/>
          </a:p>
        </p:txBody>
      </p:sp>
      <p:sp>
        <p:nvSpPr>
          <p:cNvPr id="7" name="Овал 6"/>
          <p:cNvSpPr/>
          <p:nvPr/>
        </p:nvSpPr>
        <p:spPr>
          <a:xfrm>
            <a:off x="3643306" y="3662972"/>
            <a:ext cx="914400" cy="914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C</a:t>
            </a:r>
            <a:endParaRPr lang="ru-RU" dirty="0"/>
          </a:p>
        </p:txBody>
      </p:sp>
      <p:cxnSp>
        <p:nvCxnSpPr>
          <p:cNvPr id="9" name="Прямая со стрелкой 8"/>
          <p:cNvCxnSpPr>
            <a:stCxn id="4" idx="4"/>
            <a:endCxn id="5" idx="0"/>
          </p:cNvCxnSpPr>
          <p:nvPr/>
        </p:nvCxnSpPr>
        <p:spPr>
          <a:xfrm rot="5400000">
            <a:off x="1907353" y="2255637"/>
            <a:ext cx="814406" cy="200026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Прямая со стрелкой 10"/>
          <p:cNvCxnSpPr>
            <a:stCxn id="4" idx="4"/>
            <a:endCxn id="6" idx="0"/>
          </p:cNvCxnSpPr>
          <p:nvPr/>
        </p:nvCxnSpPr>
        <p:spPr>
          <a:xfrm rot="5400000">
            <a:off x="2586014" y="2934298"/>
            <a:ext cx="814406" cy="64294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 стрелкой 12"/>
          <p:cNvCxnSpPr>
            <a:stCxn id="4" idx="4"/>
            <a:endCxn id="7" idx="0"/>
          </p:cNvCxnSpPr>
          <p:nvPr/>
        </p:nvCxnSpPr>
        <p:spPr>
          <a:xfrm rot="16200000" flipH="1">
            <a:off x="3300394" y="2862860"/>
            <a:ext cx="814406" cy="78581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Овал 16"/>
          <p:cNvSpPr/>
          <p:nvPr/>
        </p:nvSpPr>
        <p:spPr>
          <a:xfrm>
            <a:off x="428596" y="3220050"/>
            <a:ext cx="4714908" cy="1714512"/>
          </a:xfrm>
          <a:prstGeom prst="ellipse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Овал 17"/>
          <p:cNvSpPr/>
          <p:nvPr/>
        </p:nvSpPr>
        <p:spPr>
          <a:xfrm>
            <a:off x="1500166" y="5429264"/>
            <a:ext cx="357190" cy="35719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Овал 19"/>
          <p:cNvSpPr/>
          <p:nvPr/>
        </p:nvSpPr>
        <p:spPr>
          <a:xfrm>
            <a:off x="857224" y="5434628"/>
            <a:ext cx="357190" cy="35719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Овал 20"/>
          <p:cNvSpPr/>
          <p:nvPr/>
        </p:nvSpPr>
        <p:spPr>
          <a:xfrm>
            <a:off x="3714744" y="5434628"/>
            <a:ext cx="357190" cy="35719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" name="Овал 21"/>
          <p:cNvSpPr/>
          <p:nvPr/>
        </p:nvSpPr>
        <p:spPr>
          <a:xfrm>
            <a:off x="4143372" y="5434628"/>
            <a:ext cx="357190" cy="35719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" name="Овал 22"/>
          <p:cNvSpPr/>
          <p:nvPr/>
        </p:nvSpPr>
        <p:spPr>
          <a:xfrm>
            <a:off x="4643438" y="5434628"/>
            <a:ext cx="357190" cy="35719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25" name="Прямая со стрелкой 24"/>
          <p:cNvCxnSpPr>
            <a:stCxn id="5" idx="4"/>
            <a:endCxn id="20" idx="0"/>
          </p:cNvCxnSpPr>
          <p:nvPr/>
        </p:nvCxnSpPr>
        <p:spPr>
          <a:xfrm rot="5400000">
            <a:off x="746494" y="4866698"/>
            <a:ext cx="857256" cy="278605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Прямая со стрелкой 26"/>
          <p:cNvCxnSpPr>
            <a:stCxn id="5" idx="4"/>
            <a:endCxn id="18" idx="0"/>
          </p:cNvCxnSpPr>
          <p:nvPr/>
        </p:nvCxnSpPr>
        <p:spPr>
          <a:xfrm rot="16200000" flipH="1">
            <a:off x="1070646" y="4821149"/>
            <a:ext cx="851892" cy="364337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Прямая со стрелкой 30"/>
          <p:cNvCxnSpPr>
            <a:stCxn id="7" idx="4"/>
            <a:endCxn id="21" idx="0"/>
          </p:cNvCxnSpPr>
          <p:nvPr/>
        </p:nvCxnSpPr>
        <p:spPr>
          <a:xfrm rot="5400000">
            <a:off x="3568295" y="4902417"/>
            <a:ext cx="857256" cy="207167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Прямая со стрелкой 32"/>
          <p:cNvCxnSpPr>
            <a:stCxn id="7" idx="4"/>
            <a:endCxn id="22" idx="0"/>
          </p:cNvCxnSpPr>
          <p:nvPr/>
        </p:nvCxnSpPr>
        <p:spPr>
          <a:xfrm rot="16200000" flipH="1">
            <a:off x="3782608" y="4895269"/>
            <a:ext cx="857256" cy="221461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Прямая со стрелкой 34"/>
          <p:cNvCxnSpPr>
            <a:stCxn id="7" idx="4"/>
            <a:endCxn id="23" idx="0"/>
          </p:cNvCxnSpPr>
          <p:nvPr/>
        </p:nvCxnSpPr>
        <p:spPr>
          <a:xfrm rot="16200000" flipH="1">
            <a:off x="4032641" y="4645236"/>
            <a:ext cx="857256" cy="721527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TextBox 36"/>
          <p:cNvSpPr txBox="1"/>
          <p:nvPr/>
        </p:nvSpPr>
        <p:spPr>
          <a:xfrm>
            <a:off x="5857884" y="3511166"/>
            <a:ext cx="242889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Является ли </a:t>
            </a:r>
            <a:r>
              <a:rPr lang="en-US" dirty="0" smtClean="0"/>
              <a:t>“A,B,C” </a:t>
            </a:r>
            <a:r>
              <a:rPr lang="ru-RU" dirty="0" smtClean="0"/>
              <a:t>валидным подтипом для </a:t>
            </a:r>
            <a:r>
              <a:rPr lang="en-US" dirty="0" smtClean="0"/>
              <a:t>X?</a:t>
            </a:r>
            <a:endParaRPr lang="ru-RU" dirty="0"/>
          </a:p>
        </p:txBody>
      </p:sp>
      <p:sp>
        <p:nvSpPr>
          <p:cNvPr id="38" name="TextBox 37"/>
          <p:cNvSpPr txBox="1"/>
          <p:nvPr/>
        </p:nvSpPr>
        <p:spPr>
          <a:xfrm>
            <a:off x="5857884" y="5006000"/>
            <a:ext cx="271464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На этот вопрос отвечает, соответствующий </a:t>
            </a:r>
            <a:r>
              <a:rPr lang="en-US" dirty="0" smtClean="0"/>
              <a:t>X </a:t>
            </a:r>
            <a:r>
              <a:rPr lang="ru-RU" dirty="0" smtClean="0"/>
              <a:t>автомат.</a:t>
            </a:r>
            <a:endParaRPr lang="ru-RU" dirty="0"/>
          </a:p>
        </p:txBody>
      </p:sp>
      <p:cxnSp>
        <p:nvCxnSpPr>
          <p:cNvPr id="46" name="Прямая со стрелкой 45"/>
          <p:cNvCxnSpPr>
            <a:stCxn id="37" idx="1"/>
          </p:cNvCxnSpPr>
          <p:nvPr/>
        </p:nvCxnSpPr>
        <p:spPr>
          <a:xfrm rot="10800000" flipV="1">
            <a:off x="5214942" y="3972830"/>
            <a:ext cx="642942" cy="27673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7" name="TextBox 46"/>
          <p:cNvSpPr txBox="1"/>
          <p:nvPr/>
        </p:nvSpPr>
        <p:spPr>
          <a:xfrm>
            <a:off x="5429256" y="2143116"/>
            <a:ext cx="277813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Знаем тип, благодаря </a:t>
            </a:r>
            <a:r>
              <a:rPr lang="en-US" dirty="0" smtClean="0"/>
              <a:t>PSVI</a:t>
            </a:r>
            <a:endParaRPr lang="ru-RU" dirty="0"/>
          </a:p>
        </p:txBody>
      </p:sp>
      <p:cxnSp>
        <p:nvCxnSpPr>
          <p:cNvPr id="49" name="Прямая со стрелкой 48"/>
          <p:cNvCxnSpPr>
            <a:stCxn id="47" idx="1"/>
          </p:cNvCxnSpPr>
          <p:nvPr/>
        </p:nvCxnSpPr>
        <p:spPr>
          <a:xfrm rot="10800000" flipV="1">
            <a:off x="3857620" y="2327782"/>
            <a:ext cx="1571636" cy="29648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Плюс 27"/>
          <p:cNvSpPr/>
          <p:nvPr/>
        </p:nvSpPr>
        <p:spPr>
          <a:xfrm>
            <a:off x="2786050" y="4214818"/>
            <a:ext cx="428628" cy="428628"/>
          </a:xfrm>
          <a:prstGeom prst="mathPlus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Сравнение скорости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E93DC5-3156-4968-B9AB-0A6D6AB1DF3E}" type="slidenum">
              <a:rPr lang="en-US" smtClean="0"/>
              <a:pPr/>
              <a:t>14</a:t>
            </a:fld>
            <a:endParaRPr lang="en-US"/>
          </a:p>
        </p:txBody>
      </p:sp>
      <p:graphicFrame>
        <p:nvGraphicFramePr>
          <p:cNvPr id="7" name="Таблица 6"/>
          <p:cNvGraphicFramePr>
            <a:graphicFrameLocks noGrp="1"/>
          </p:cNvGraphicFramePr>
          <p:nvPr/>
        </p:nvGraphicFramePr>
        <p:xfrm>
          <a:off x="285720" y="1559472"/>
          <a:ext cx="8572558" cy="4441296"/>
        </p:xfrm>
        <a:graphic>
          <a:graphicData uri="http://schemas.openxmlformats.org/drawingml/2006/table">
            <a:tbl>
              <a:tblPr/>
              <a:tblGrid>
                <a:gridCol w="1217034"/>
                <a:gridCol w="928635"/>
                <a:gridCol w="1285377"/>
                <a:gridCol w="1141270"/>
                <a:gridCol w="1000186"/>
                <a:gridCol w="1428421"/>
                <a:gridCol w="1571635"/>
              </a:tblGrid>
              <a:tr h="121444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600" dirty="0">
                          <a:latin typeface="Calibri"/>
                          <a:ea typeface="Calibri"/>
                          <a:cs typeface="Times New Roman"/>
                        </a:rPr>
                        <a:t>Количество элементов структуры</a:t>
                      </a:r>
                    </a:p>
                  </a:txBody>
                  <a:tcPr marL="40679" marR="40679" marT="581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pattFill prst="pct10">
                      <a:fgClr>
                        <a:srgbClr val="FFFFFF"/>
                      </a:fgClr>
                      <a:bgClr>
                        <a:srgbClr val="E5E5E5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600" dirty="0">
                          <a:latin typeface="Calibri"/>
                          <a:ea typeface="Calibri"/>
                          <a:cs typeface="Times New Roman"/>
                        </a:rPr>
                        <a:t>Уровни вложенности</a:t>
                      </a:r>
                    </a:p>
                  </a:txBody>
                  <a:tcPr marL="40679" marR="40679" marT="581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pattFill prst="pct10">
                      <a:fgClr>
                        <a:srgbClr val="FFFFFF"/>
                      </a:fgClr>
                      <a:bgClr>
                        <a:srgbClr val="E5E5E5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600" dirty="0">
                          <a:latin typeface="Calibri"/>
                          <a:ea typeface="Calibri"/>
                          <a:cs typeface="Times New Roman"/>
                        </a:rPr>
                        <a:t>Объем </a:t>
                      </a:r>
                      <a:r>
                        <a:rPr lang="en-US" sz="1600" dirty="0">
                          <a:latin typeface="Calibri"/>
                          <a:ea typeface="Calibri"/>
                          <a:cs typeface="Times New Roman"/>
                        </a:rPr>
                        <a:t>DOM</a:t>
                      </a:r>
                      <a:r>
                        <a:rPr lang="ru-RU" sz="1600" dirty="0">
                          <a:latin typeface="Calibri"/>
                          <a:ea typeface="Calibri"/>
                          <a:cs typeface="Times New Roman"/>
                        </a:rPr>
                        <a:t>-представления</a:t>
                      </a:r>
                      <a:r>
                        <a:rPr lang="en-US" sz="1600" dirty="0">
                          <a:latin typeface="Calibri"/>
                          <a:ea typeface="Calibri"/>
                          <a:cs typeface="Times New Roman"/>
                        </a:rPr>
                        <a:t> MSXML6</a:t>
                      </a:r>
                      <a:endParaRPr lang="ru-RU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679" marR="40679" marT="581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pattFill prst="pct10">
                      <a:fgClr>
                        <a:srgbClr val="FFFFFF"/>
                      </a:fgClr>
                      <a:bgClr>
                        <a:srgbClr val="E5E5E5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600" b="0" dirty="0">
                          <a:latin typeface="Calibri"/>
                          <a:ea typeface="Calibri"/>
                          <a:cs typeface="Times New Roman"/>
                        </a:rPr>
                        <a:t>Объем представления </a:t>
                      </a:r>
                      <a:r>
                        <a:rPr lang="en-US" sz="1600" b="0" dirty="0" err="1">
                          <a:latin typeface="Calibri"/>
                          <a:ea typeface="Calibri"/>
                          <a:cs typeface="Times New Roman"/>
                        </a:rPr>
                        <a:t>TreeItem</a:t>
                      </a:r>
                      <a:endParaRPr lang="ru-RU" sz="1600" b="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679" marR="40679" marT="581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600" dirty="0">
                          <a:latin typeface="Calibri"/>
                          <a:ea typeface="Calibri"/>
                          <a:cs typeface="Times New Roman"/>
                        </a:rPr>
                        <a:t>Количество типов схемы</a:t>
                      </a:r>
                    </a:p>
                  </a:txBody>
                  <a:tcPr marL="40679" marR="40679" marT="581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pattFill prst="pct10">
                      <a:fgClr>
                        <a:srgbClr val="FFFFFF"/>
                      </a:fgClr>
                      <a:bgClr>
                        <a:srgbClr val="E5E5E5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600" dirty="0">
                          <a:latin typeface="Calibri"/>
                          <a:ea typeface="Calibri"/>
                          <a:cs typeface="Times New Roman"/>
                        </a:rPr>
                        <a:t>Среднее время </a:t>
                      </a:r>
                      <a:r>
                        <a:rPr lang="ru-RU" sz="1600" dirty="0" err="1">
                          <a:latin typeface="Calibri"/>
                          <a:ea typeface="Calibri"/>
                          <a:cs typeface="Times New Roman"/>
                        </a:rPr>
                        <a:t>валидации</a:t>
                      </a:r>
                      <a:r>
                        <a:rPr lang="ru-RU" sz="1600" dirty="0">
                          <a:latin typeface="Calibri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1600" dirty="0">
                          <a:latin typeface="Calibri"/>
                          <a:ea typeface="Calibri"/>
                          <a:cs typeface="Times New Roman"/>
                        </a:rPr>
                        <a:t>MSXML6</a:t>
                      </a:r>
                      <a:endParaRPr lang="ru-RU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679" marR="40679" marT="581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pattFill prst="pct10">
                      <a:fgClr>
                        <a:srgbClr val="FFFFFF"/>
                      </a:fgClr>
                      <a:bgClr>
                        <a:srgbClr val="E5E5E5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600" b="0" dirty="0">
                          <a:latin typeface="Calibri"/>
                          <a:ea typeface="Calibri"/>
                          <a:cs typeface="Times New Roman"/>
                        </a:rPr>
                        <a:t>Среднее время инкрементальной </a:t>
                      </a:r>
                      <a:r>
                        <a:rPr lang="ru-RU" sz="1600" b="0" dirty="0" err="1">
                          <a:latin typeface="Calibri"/>
                          <a:ea typeface="Calibri"/>
                          <a:cs typeface="Times New Roman"/>
                        </a:rPr>
                        <a:t>валидации</a:t>
                      </a:r>
                      <a:endParaRPr lang="ru-RU" sz="1600" b="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</a:tr>
              <a:tr h="537808"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2000" dirty="0">
                          <a:latin typeface="Calibri"/>
                          <a:ea typeface="Calibri"/>
                          <a:cs typeface="Times New Roman"/>
                        </a:rPr>
                        <a:t>32</a:t>
                      </a:r>
                      <a:endParaRPr lang="ru-RU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679" marR="40679" marT="581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2000" dirty="0">
                          <a:latin typeface="Calibri"/>
                          <a:ea typeface="Calibri"/>
                          <a:cs typeface="Times New Roman"/>
                        </a:rPr>
                        <a:t>4</a:t>
                      </a:r>
                      <a:endParaRPr lang="ru-RU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679" marR="40679" marT="581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2000" dirty="0">
                          <a:latin typeface="Calibri"/>
                          <a:ea typeface="Calibri"/>
                          <a:cs typeface="Times New Roman"/>
                        </a:rPr>
                        <a:t>16 Kb</a:t>
                      </a:r>
                      <a:endParaRPr lang="ru-RU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679" marR="40679" marT="581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1EEE3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2000" dirty="0">
                          <a:latin typeface="Calibri"/>
                          <a:ea typeface="Calibri"/>
                          <a:cs typeface="Times New Roman"/>
                        </a:rPr>
                        <a:t>4 Kb</a:t>
                      </a:r>
                      <a:endParaRPr lang="ru-RU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679" marR="40679" marT="581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1EEE3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2000">
                          <a:latin typeface="Calibri"/>
                          <a:ea typeface="Calibri"/>
                          <a:cs typeface="Times New Roman"/>
                        </a:rPr>
                        <a:t>16</a:t>
                      </a:r>
                      <a:endParaRPr lang="ru-RU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679" marR="40679" marT="581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2000">
                          <a:latin typeface="Calibri"/>
                          <a:ea typeface="Calibri"/>
                          <a:cs typeface="Times New Roman"/>
                        </a:rPr>
                        <a:t>10 ms</a:t>
                      </a:r>
                      <a:endParaRPr lang="ru-RU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679" marR="40679" marT="581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1EEE3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2000">
                          <a:latin typeface="Calibri"/>
                          <a:ea typeface="Calibri"/>
                          <a:cs typeface="Times New Roman"/>
                        </a:rPr>
                        <a:t>&lt;1 ms</a:t>
                      </a:r>
                      <a:endParaRPr lang="ru-RU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1EEE3"/>
                    </a:solidFill>
                  </a:tcPr>
                </a:tc>
              </a:tr>
              <a:tr h="537808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2000" dirty="0">
                          <a:latin typeface="Calibri"/>
                          <a:ea typeface="Calibri"/>
                          <a:cs typeface="Times New Roman"/>
                        </a:rPr>
                        <a:t>40</a:t>
                      </a:r>
                      <a:endParaRPr lang="ru-RU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679" marR="40679" marT="581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2000">
                          <a:latin typeface="Calibri"/>
                          <a:ea typeface="Calibri"/>
                          <a:cs typeface="Times New Roman"/>
                        </a:rPr>
                        <a:t>16 ms</a:t>
                      </a:r>
                      <a:endParaRPr lang="ru-RU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679" marR="40679" marT="581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1EEE3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2000">
                          <a:latin typeface="Calibri"/>
                          <a:ea typeface="Calibri"/>
                          <a:cs typeface="Times New Roman"/>
                        </a:rPr>
                        <a:t>&lt;1 ms</a:t>
                      </a:r>
                      <a:endParaRPr lang="ru-RU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1EEE3"/>
                    </a:solidFill>
                  </a:tcPr>
                </a:tc>
              </a:tr>
              <a:tr h="537808"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2000" dirty="0" smtClean="0">
                          <a:latin typeface="Calibri"/>
                          <a:ea typeface="Calibri"/>
                          <a:cs typeface="Times New Roman"/>
                        </a:rPr>
                        <a:t>120</a:t>
                      </a:r>
                      <a:r>
                        <a:rPr lang="ru-RU" sz="2000" dirty="0" smtClean="0">
                          <a:latin typeface="Calibri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000" dirty="0" smtClean="0">
                          <a:latin typeface="Calibri"/>
                          <a:ea typeface="Calibri"/>
                          <a:cs typeface="Times New Roman"/>
                        </a:rPr>
                        <a:t>000</a:t>
                      </a:r>
                      <a:endParaRPr lang="ru-RU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679" marR="40679" marT="581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2000">
                          <a:latin typeface="Calibri"/>
                          <a:ea typeface="Calibri"/>
                          <a:cs typeface="Times New Roman"/>
                        </a:rPr>
                        <a:t>2</a:t>
                      </a:r>
                      <a:endParaRPr lang="ru-RU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679" marR="40679" marT="581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2000">
                          <a:latin typeface="Calibri"/>
                          <a:ea typeface="Calibri"/>
                          <a:cs typeface="Times New Roman"/>
                        </a:rPr>
                        <a:t>121 Mb</a:t>
                      </a:r>
                      <a:endParaRPr lang="ru-RU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679" marR="40679" marT="581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DED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2000">
                          <a:latin typeface="Calibri"/>
                          <a:ea typeface="Calibri"/>
                          <a:cs typeface="Times New Roman"/>
                        </a:rPr>
                        <a:t>26 Mb</a:t>
                      </a:r>
                      <a:endParaRPr lang="ru-RU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679" marR="40679" marT="581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E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2000" dirty="0">
                          <a:latin typeface="Calibri"/>
                          <a:ea typeface="Calibri"/>
                          <a:cs typeface="Times New Roman"/>
                        </a:rPr>
                        <a:t>16</a:t>
                      </a:r>
                      <a:endParaRPr lang="ru-RU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679" marR="40679" marT="581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2000" dirty="0">
                          <a:latin typeface="Calibri"/>
                          <a:ea typeface="Calibri"/>
                          <a:cs typeface="Times New Roman"/>
                        </a:rPr>
                        <a:t>51 ms</a:t>
                      </a:r>
                      <a:endParaRPr lang="ru-RU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679" marR="40679" marT="581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E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2000" dirty="0">
                          <a:latin typeface="Calibri"/>
                          <a:ea typeface="Calibri"/>
                          <a:cs typeface="Times New Roman"/>
                        </a:rPr>
                        <a:t>&lt;2 ms</a:t>
                      </a:r>
                      <a:endParaRPr lang="ru-RU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1EEE3"/>
                    </a:solidFill>
                  </a:tcPr>
                </a:tc>
              </a:tr>
              <a:tr h="537808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2000">
                          <a:latin typeface="Calibri"/>
                          <a:ea typeface="Calibri"/>
                          <a:cs typeface="Times New Roman"/>
                        </a:rPr>
                        <a:t>40</a:t>
                      </a:r>
                      <a:endParaRPr lang="ru-RU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679" marR="40679" marT="581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2000">
                          <a:latin typeface="Calibri"/>
                          <a:ea typeface="Calibri"/>
                          <a:cs typeface="Times New Roman"/>
                        </a:rPr>
                        <a:t>62 ms</a:t>
                      </a:r>
                      <a:endParaRPr lang="ru-RU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679" marR="40679" marT="581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E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2000" dirty="0">
                          <a:latin typeface="Calibri"/>
                          <a:ea typeface="Calibri"/>
                          <a:cs typeface="Times New Roman"/>
                        </a:rPr>
                        <a:t>&lt;2 ms</a:t>
                      </a:r>
                      <a:endParaRPr lang="ru-RU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1EEE3"/>
                    </a:solidFill>
                  </a:tcPr>
                </a:tc>
              </a:tr>
              <a:tr h="537808"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2000" dirty="0" smtClean="0">
                          <a:latin typeface="Calibri"/>
                          <a:ea typeface="Calibri"/>
                          <a:cs typeface="Times New Roman"/>
                        </a:rPr>
                        <a:t>120</a:t>
                      </a:r>
                      <a:r>
                        <a:rPr lang="ru-RU" sz="2000" dirty="0" smtClean="0">
                          <a:latin typeface="Calibri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000" dirty="0" smtClean="0">
                          <a:latin typeface="Calibri"/>
                          <a:ea typeface="Calibri"/>
                          <a:cs typeface="Times New Roman"/>
                        </a:rPr>
                        <a:t>000</a:t>
                      </a:r>
                      <a:endParaRPr lang="ru-RU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679" marR="40679" marT="581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2000">
                          <a:latin typeface="Calibri"/>
                          <a:ea typeface="Calibri"/>
                          <a:cs typeface="Times New Roman"/>
                        </a:rPr>
                        <a:t>8</a:t>
                      </a:r>
                      <a:endParaRPr lang="ru-RU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679" marR="40679" marT="581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2000">
                          <a:latin typeface="Calibri"/>
                          <a:ea typeface="Calibri"/>
                          <a:cs typeface="Times New Roman"/>
                        </a:rPr>
                        <a:t>130 Mb</a:t>
                      </a:r>
                      <a:endParaRPr lang="ru-RU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679" marR="40679" marT="581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DED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2000" dirty="0">
                          <a:latin typeface="Calibri"/>
                          <a:ea typeface="Calibri"/>
                          <a:cs typeface="Times New Roman"/>
                        </a:rPr>
                        <a:t>28 Mb</a:t>
                      </a:r>
                      <a:endParaRPr lang="ru-RU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679" marR="40679" marT="581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E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2000">
                          <a:latin typeface="Calibri"/>
                          <a:ea typeface="Calibri"/>
                          <a:cs typeface="Times New Roman"/>
                        </a:rPr>
                        <a:t>16</a:t>
                      </a:r>
                      <a:endParaRPr lang="ru-RU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679" marR="40679" marT="581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2000" dirty="0" smtClean="0">
                          <a:latin typeface="Calibri"/>
                          <a:ea typeface="Calibri"/>
                          <a:cs typeface="Times New Roman"/>
                        </a:rPr>
                        <a:t>2</a:t>
                      </a:r>
                      <a:r>
                        <a:rPr lang="ru-RU" sz="2000" dirty="0" smtClean="0">
                          <a:latin typeface="Calibri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000" dirty="0" smtClean="0">
                          <a:latin typeface="Calibri"/>
                          <a:ea typeface="Calibri"/>
                          <a:cs typeface="Times New Roman"/>
                        </a:rPr>
                        <a:t>300 </a:t>
                      </a:r>
                      <a:r>
                        <a:rPr lang="en-US" sz="2000" dirty="0">
                          <a:latin typeface="Calibri"/>
                          <a:ea typeface="Calibri"/>
                          <a:cs typeface="Times New Roman"/>
                        </a:rPr>
                        <a:t>ms</a:t>
                      </a:r>
                      <a:endParaRPr lang="ru-RU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679" marR="40679" marT="581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DED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2000" dirty="0">
                          <a:latin typeface="Calibri"/>
                          <a:ea typeface="Calibri"/>
                          <a:cs typeface="Times New Roman"/>
                        </a:rPr>
                        <a:t>&lt;5 ms</a:t>
                      </a:r>
                      <a:endParaRPr lang="ru-RU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1EEE3"/>
                    </a:solidFill>
                  </a:tcPr>
                </a:tc>
              </a:tr>
              <a:tr h="537808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2000">
                          <a:latin typeface="Calibri"/>
                          <a:ea typeface="Calibri"/>
                          <a:cs typeface="Times New Roman"/>
                        </a:rPr>
                        <a:t>40</a:t>
                      </a:r>
                      <a:endParaRPr lang="ru-RU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679" marR="40679" marT="581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2000" dirty="0" smtClean="0">
                          <a:latin typeface="Calibri"/>
                          <a:ea typeface="Calibri"/>
                          <a:cs typeface="Times New Roman"/>
                        </a:rPr>
                        <a:t>2</a:t>
                      </a:r>
                      <a:r>
                        <a:rPr lang="ru-RU" sz="2000" dirty="0" smtClean="0">
                          <a:latin typeface="Calibri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000" dirty="0" smtClean="0">
                          <a:latin typeface="Calibri"/>
                          <a:ea typeface="Calibri"/>
                          <a:cs typeface="Times New Roman"/>
                        </a:rPr>
                        <a:t>600 </a:t>
                      </a:r>
                      <a:r>
                        <a:rPr lang="en-US" sz="2000" dirty="0">
                          <a:latin typeface="Calibri"/>
                          <a:ea typeface="Calibri"/>
                          <a:cs typeface="Times New Roman"/>
                        </a:rPr>
                        <a:t>ms</a:t>
                      </a:r>
                      <a:endParaRPr lang="ru-RU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679" marR="40679" marT="581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DED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2000" dirty="0" smtClean="0">
                          <a:latin typeface="Calibri"/>
                          <a:ea typeface="Calibri"/>
                          <a:cs typeface="Times New Roman"/>
                        </a:rPr>
                        <a:t>&lt;</a:t>
                      </a:r>
                      <a:r>
                        <a:rPr lang="ru-RU" sz="2000" dirty="0" smtClean="0">
                          <a:latin typeface="Calibri"/>
                          <a:ea typeface="Calibri"/>
                          <a:cs typeface="Times New Roman"/>
                        </a:rPr>
                        <a:t>5</a:t>
                      </a:r>
                      <a:r>
                        <a:rPr lang="en-US" sz="2000" dirty="0" smtClean="0">
                          <a:latin typeface="Calibri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000" dirty="0">
                          <a:latin typeface="Calibri"/>
                          <a:ea typeface="Calibri"/>
                          <a:cs typeface="Times New Roman"/>
                        </a:rPr>
                        <a:t>ms</a:t>
                      </a:r>
                      <a:endParaRPr lang="ru-RU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1EEE3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Редактор и аналоги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E93DC5-3156-4968-B9AB-0A6D6AB1DF3E}" type="slidenum">
              <a:rPr lang="en-US" smtClean="0"/>
              <a:pPr/>
              <a:t>15</a:t>
            </a:fld>
            <a:endParaRPr lang="en-US"/>
          </a:p>
        </p:txBody>
      </p:sp>
      <p:sp>
        <p:nvSpPr>
          <p:cNvPr id="44033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graphicFrame>
        <p:nvGraphicFramePr>
          <p:cNvPr id="8" name="Содержимое 7"/>
          <p:cNvGraphicFramePr>
            <a:graphicFrameLocks noGrp="1"/>
          </p:cNvGraphicFramePr>
          <p:nvPr>
            <p:ph idx="1"/>
          </p:nvPr>
        </p:nvGraphicFramePr>
        <p:xfrm>
          <a:off x="750845" y="1438712"/>
          <a:ext cx="7821683" cy="4799010"/>
        </p:xfrm>
        <a:graphic>
          <a:graphicData uri="http://schemas.openxmlformats.org/drawingml/2006/table">
            <a:tbl>
              <a:tblPr/>
              <a:tblGrid>
                <a:gridCol w="1519226"/>
                <a:gridCol w="1438321"/>
                <a:gridCol w="1328733"/>
                <a:gridCol w="1000132"/>
                <a:gridCol w="1071570"/>
                <a:gridCol w="1463701"/>
              </a:tblGrid>
              <a:tr h="35989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US" sz="1600" dirty="0">
                        <a:latin typeface="Times New Roman"/>
                        <a:ea typeface="Times New Roman"/>
                      </a:endParaRPr>
                    </a:p>
                  </a:txBody>
                  <a:tcPr marL="65278" marR="6527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>
                          <a:latin typeface="Times New Roman"/>
                          <a:ea typeface="Times New Roman"/>
                        </a:rPr>
                        <a:t>WebSoft CourseLab</a:t>
                      </a:r>
                      <a:endParaRPr lang="ru-RU" sz="1600">
                        <a:latin typeface="Times New Roman"/>
                        <a:ea typeface="Times New Roman"/>
                      </a:endParaRPr>
                    </a:p>
                  </a:txBody>
                  <a:tcPr marL="65278" marR="6527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>
                          <a:latin typeface="Times New Roman"/>
                          <a:ea typeface="Times New Roman"/>
                        </a:rPr>
                        <a:t>Competentum Author</a:t>
                      </a:r>
                      <a:endParaRPr lang="ru-RU" sz="1600">
                        <a:latin typeface="Times New Roman"/>
                        <a:ea typeface="Times New Roman"/>
                      </a:endParaRPr>
                    </a:p>
                  </a:txBody>
                  <a:tcPr marL="65278" marR="6527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>
                          <a:latin typeface="Times New Roman"/>
                          <a:ea typeface="Times New Roman"/>
                        </a:rPr>
                        <a:t>Articulate Studio</a:t>
                      </a:r>
                      <a:endParaRPr lang="ru-RU" sz="1600">
                        <a:latin typeface="Times New Roman"/>
                        <a:ea typeface="Times New Roman"/>
                      </a:endParaRPr>
                    </a:p>
                  </a:txBody>
                  <a:tcPr marL="65278" marR="6527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>
                          <a:latin typeface="Times New Roman"/>
                          <a:ea typeface="Times New Roman"/>
                        </a:rPr>
                        <a:t>Adobe Captivate</a:t>
                      </a:r>
                      <a:endParaRPr lang="ru-RU" sz="1600">
                        <a:latin typeface="Times New Roman"/>
                        <a:ea typeface="Times New Roman"/>
                      </a:endParaRPr>
                    </a:p>
                  </a:txBody>
                  <a:tcPr marL="65278" marR="6527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>
                          <a:latin typeface="Times New Roman"/>
                          <a:ea typeface="Times New Roman"/>
                        </a:rPr>
                        <a:t>eAuthor</a:t>
                      </a:r>
                      <a:endParaRPr lang="ru-RU" sz="1600">
                        <a:latin typeface="Times New Roman"/>
                        <a:ea typeface="Times New Roman"/>
                      </a:endParaRPr>
                    </a:p>
                  </a:txBody>
                  <a:tcPr marL="65278" marR="6527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0982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600" dirty="0">
                          <a:latin typeface="Times New Roman"/>
                          <a:ea typeface="Times New Roman"/>
                        </a:rPr>
                        <a:t>Редактирование форматов</a:t>
                      </a:r>
                    </a:p>
                  </a:txBody>
                  <a:tcPr marL="65278" marR="6527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600">
                          <a:latin typeface="Times New Roman"/>
                          <a:ea typeface="Times New Roman"/>
                        </a:rPr>
                        <a:t>Свой собственный</a:t>
                      </a:r>
                    </a:p>
                  </a:txBody>
                  <a:tcPr marL="65278" marR="6527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>
                          <a:latin typeface="Times New Roman"/>
                          <a:ea typeface="Times New Roman"/>
                        </a:rPr>
                        <a:t>SCORM, AICC</a:t>
                      </a:r>
                      <a:endParaRPr lang="ru-RU" sz="1600">
                        <a:latin typeface="Times New Roman"/>
                        <a:ea typeface="Times New Roman"/>
                      </a:endParaRPr>
                    </a:p>
                  </a:txBody>
                  <a:tcPr marL="65278" marR="6527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 dirty="0">
                          <a:latin typeface="Times New Roman"/>
                          <a:ea typeface="Times New Roman"/>
                        </a:rPr>
                        <a:t>SCORM</a:t>
                      </a:r>
                      <a:endParaRPr lang="ru-RU" sz="1600" dirty="0">
                        <a:latin typeface="Times New Roman"/>
                        <a:ea typeface="Times New Roman"/>
                      </a:endParaRPr>
                    </a:p>
                  </a:txBody>
                  <a:tcPr marL="65278" marR="6527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600">
                          <a:latin typeface="Times New Roman"/>
                          <a:ea typeface="Times New Roman"/>
                        </a:rPr>
                        <a:t>Свой собственный</a:t>
                      </a:r>
                    </a:p>
                  </a:txBody>
                  <a:tcPr marL="65278" marR="6527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 dirty="0">
                          <a:latin typeface="Times New Roman"/>
                          <a:ea typeface="Times New Roman"/>
                        </a:rPr>
                        <a:t>EAU, SCORM, AICC, S1000D, IMS </a:t>
                      </a:r>
                      <a:r>
                        <a:rPr lang="en-US" sz="1600" dirty="0" smtClean="0">
                          <a:latin typeface="Times New Roman"/>
                          <a:ea typeface="Times New Roman"/>
                        </a:rPr>
                        <a:t>GL</a:t>
                      </a:r>
                      <a:r>
                        <a:rPr lang="ru-RU" sz="1600" smtClean="0">
                          <a:latin typeface="Times New Roman"/>
                          <a:ea typeface="Times New Roman"/>
                        </a:rPr>
                        <a:t>С</a:t>
                      </a:r>
                      <a:endParaRPr lang="ru-RU" sz="1600">
                        <a:latin typeface="Times New Roman"/>
                        <a:ea typeface="Times New Roman"/>
                      </a:endParaRPr>
                    </a:p>
                  </a:txBody>
                  <a:tcPr marL="65278" marR="6527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3699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600" dirty="0">
                          <a:latin typeface="Times New Roman"/>
                          <a:ea typeface="Times New Roman"/>
                        </a:rPr>
                        <a:t>Публикация</a:t>
                      </a:r>
                    </a:p>
                  </a:txBody>
                  <a:tcPr marL="65278" marR="6527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>
                          <a:latin typeface="Times New Roman"/>
                          <a:ea typeface="Times New Roman"/>
                        </a:rPr>
                        <a:t>SCORM, AICC, HTML</a:t>
                      </a:r>
                      <a:endParaRPr lang="ru-RU" sz="1600">
                        <a:latin typeface="Times New Roman"/>
                        <a:ea typeface="Times New Roman"/>
                      </a:endParaRPr>
                    </a:p>
                  </a:txBody>
                  <a:tcPr marL="65278" marR="6527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>
                          <a:latin typeface="Times New Roman"/>
                          <a:ea typeface="Times New Roman"/>
                        </a:rPr>
                        <a:t>IMS GLC</a:t>
                      </a:r>
                      <a:endParaRPr lang="ru-RU" sz="1600">
                        <a:latin typeface="Times New Roman"/>
                        <a:ea typeface="Times New Roman"/>
                      </a:endParaRPr>
                    </a:p>
                  </a:txBody>
                  <a:tcPr marL="65278" marR="6527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>
                          <a:latin typeface="Times New Roman"/>
                          <a:ea typeface="Times New Roman"/>
                        </a:rPr>
                        <a:t>AICC, HTML</a:t>
                      </a:r>
                      <a:endParaRPr lang="ru-RU" sz="1600">
                        <a:latin typeface="Times New Roman"/>
                        <a:ea typeface="Times New Roman"/>
                      </a:endParaRPr>
                    </a:p>
                  </a:txBody>
                  <a:tcPr marL="65278" marR="6527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>
                          <a:latin typeface="Times New Roman"/>
                          <a:ea typeface="Times New Roman"/>
                        </a:rPr>
                        <a:t>SCORM, AICC, PENS</a:t>
                      </a:r>
                      <a:endParaRPr lang="ru-RU" sz="1600">
                        <a:latin typeface="Times New Roman"/>
                        <a:ea typeface="Times New Roman"/>
                      </a:endParaRPr>
                    </a:p>
                  </a:txBody>
                  <a:tcPr marL="65278" marR="6527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>
                          <a:latin typeface="Times New Roman"/>
                          <a:ea typeface="Times New Roman"/>
                        </a:rPr>
                        <a:t>XHTML, PDF, PENS, SWF, LOM</a:t>
                      </a:r>
                      <a:endParaRPr lang="ru-RU" sz="1600">
                        <a:latin typeface="Times New Roman"/>
                        <a:ea typeface="Times New Roman"/>
                      </a:endParaRPr>
                    </a:p>
                  </a:txBody>
                  <a:tcPr marL="65278" marR="6527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3699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600" dirty="0">
                          <a:latin typeface="Times New Roman"/>
                          <a:ea typeface="Times New Roman"/>
                        </a:rPr>
                        <a:t>Структура курсов</a:t>
                      </a:r>
                    </a:p>
                  </a:txBody>
                  <a:tcPr marL="65278" marR="6527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600" dirty="0">
                          <a:latin typeface="Times New Roman"/>
                          <a:ea typeface="Times New Roman"/>
                        </a:rPr>
                        <a:t>Разделы </a:t>
                      </a:r>
                      <a:r>
                        <a:rPr lang="ru-RU" sz="1600" dirty="0" smtClean="0">
                          <a:latin typeface="Times New Roman"/>
                          <a:ea typeface="Times New Roman"/>
                        </a:rPr>
                        <a:t>и слайды (</a:t>
                      </a:r>
                      <a:r>
                        <a:rPr lang="ru-RU" sz="1600" smtClean="0">
                          <a:latin typeface="Times New Roman"/>
                          <a:ea typeface="Times New Roman"/>
                        </a:rPr>
                        <a:t>два</a:t>
                      </a:r>
                      <a:r>
                        <a:rPr lang="ru-RU" sz="1600" baseline="0" smtClean="0">
                          <a:latin typeface="Times New Roman"/>
                          <a:ea typeface="Times New Roman"/>
                        </a:rPr>
                        <a:t> уровня)</a:t>
                      </a:r>
                      <a:endParaRPr lang="ru-RU" sz="1600">
                        <a:latin typeface="Times New Roman"/>
                        <a:ea typeface="Times New Roman"/>
                      </a:endParaRPr>
                    </a:p>
                  </a:txBody>
                  <a:tcPr marL="65278" marR="6527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600">
                          <a:latin typeface="Times New Roman"/>
                          <a:ea typeface="Times New Roman"/>
                        </a:rPr>
                        <a:t>Древовидная, частичная валидация</a:t>
                      </a:r>
                    </a:p>
                  </a:txBody>
                  <a:tcPr marL="65278" marR="6527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600">
                          <a:latin typeface="Times New Roman"/>
                          <a:ea typeface="Times New Roman"/>
                        </a:rPr>
                        <a:t>Три уровня</a:t>
                      </a:r>
                    </a:p>
                  </a:txBody>
                  <a:tcPr marL="65278" marR="6527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600">
                          <a:latin typeface="Times New Roman"/>
                          <a:ea typeface="Times New Roman"/>
                        </a:rPr>
                        <a:t>Плоская слайдовая</a:t>
                      </a:r>
                    </a:p>
                  </a:txBody>
                  <a:tcPr marL="65278" marR="6527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600">
                          <a:latin typeface="Times New Roman"/>
                          <a:ea typeface="Times New Roman"/>
                        </a:rPr>
                        <a:t>Древовидная, полная валидация</a:t>
                      </a:r>
                    </a:p>
                  </a:txBody>
                  <a:tcPr marL="65278" marR="6527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989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600" dirty="0">
                          <a:latin typeface="Times New Roman"/>
                          <a:ea typeface="Times New Roman"/>
                        </a:rPr>
                        <a:t>Возможности </a:t>
                      </a:r>
                      <a:r>
                        <a:rPr lang="ru-RU" sz="1600" dirty="0" err="1">
                          <a:latin typeface="Times New Roman"/>
                          <a:ea typeface="Times New Roman"/>
                        </a:rPr>
                        <a:t>коллаборации</a:t>
                      </a:r>
                      <a:endParaRPr lang="ru-RU" sz="1600" dirty="0">
                        <a:latin typeface="Times New Roman"/>
                        <a:ea typeface="Times New Roman"/>
                      </a:endParaRPr>
                    </a:p>
                  </a:txBody>
                  <a:tcPr marL="65278" marR="6527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600" dirty="0">
                          <a:latin typeface="Times New Roman"/>
                          <a:ea typeface="Times New Roman"/>
                        </a:rPr>
                        <a:t>-</a:t>
                      </a:r>
                    </a:p>
                  </a:txBody>
                  <a:tcPr marL="65278" marR="6527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 dirty="0">
                          <a:latin typeface="Times New Roman"/>
                          <a:ea typeface="Times New Roman"/>
                        </a:rPr>
                        <a:t>-</a:t>
                      </a:r>
                      <a:endParaRPr lang="ru-RU" sz="1600" dirty="0">
                        <a:latin typeface="Times New Roman"/>
                        <a:ea typeface="Times New Roman"/>
                      </a:endParaRPr>
                    </a:p>
                  </a:txBody>
                  <a:tcPr marL="65278" marR="6527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 dirty="0">
                          <a:latin typeface="Times New Roman"/>
                          <a:ea typeface="Times New Roman"/>
                        </a:rPr>
                        <a:t>+/-</a:t>
                      </a:r>
                      <a:endParaRPr lang="ru-RU" sz="1600" dirty="0">
                        <a:latin typeface="Times New Roman"/>
                        <a:ea typeface="Times New Roman"/>
                      </a:endParaRPr>
                    </a:p>
                  </a:txBody>
                  <a:tcPr marL="65278" marR="6527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 dirty="0">
                          <a:latin typeface="Times New Roman"/>
                          <a:ea typeface="Times New Roman"/>
                        </a:rPr>
                        <a:t>-/+</a:t>
                      </a:r>
                      <a:endParaRPr lang="ru-RU" sz="1600" dirty="0">
                        <a:latin typeface="Times New Roman"/>
                        <a:ea typeface="Times New Roman"/>
                      </a:endParaRPr>
                    </a:p>
                  </a:txBody>
                  <a:tcPr marL="65278" marR="6527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 dirty="0">
                          <a:latin typeface="Times New Roman"/>
                          <a:ea typeface="Times New Roman"/>
                        </a:rPr>
                        <a:t>+</a:t>
                      </a:r>
                      <a:endParaRPr lang="ru-RU" sz="1600" dirty="0">
                        <a:latin typeface="Times New Roman"/>
                        <a:ea typeface="Times New Roman"/>
                      </a:endParaRPr>
                    </a:p>
                  </a:txBody>
                  <a:tcPr marL="65278" marR="6527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3984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600">
                          <a:latin typeface="Times New Roman"/>
                          <a:ea typeface="Times New Roman"/>
                        </a:rPr>
                        <a:t>Максимальный объем курса</a:t>
                      </a:r>
                    </a:p>
                  </a:txBody>
                  <a:tcPr marL="65278" marR="6527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600">
                          <a:latin typeface="Times New Roman"/>
                          <a:ea typeface="Times New Roman"/>
                        </a:rPr>
                        <a:t>до мегабайта</a:t>
                      </a:r>
                    </a:p>
                  </a:txBody>
                  <a:tcPr marL="65278" marR="6527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>
                          <a:latin typeface="Times New Roman"/>
                          <a:ea typeface="Times New Roman"/>
                        </a:rPr>
                        <a:t>&lt; 5 </a:t>
                      </a:r>
                      <a:r>
                        <a:rPr lang="ru-RU" sz="1600">
                          <a:latin typeface="Times New Roman"/>
                          <a:ea typeface="Times New Roman"/>
                        </a:rPr>
                        <a:t>мегабайт</a:t>
                      </a:r>
                    </a:p>
                  </a:txBody>
                  <a:tcPr marL="65278" marR="6527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 dirty="0">
                          <a:latin typeface="Times New Roman"/>
                          <a:ea typeface="Times New Roman"/>
                        </a:rPr>
                        <a:t>~</a:t>
                      </a:r>
                      <a:r>
                        <a:rPr lang="ru-RU" sz="1600" dirty="0">
                          <a:latin typeface="Times New Roman"/>
                          <a:ea typeface="Times New Roman"/>
                        </a:rPr>
                        <a:t> 3 </a:t>
                      </a:r>
                      <a:r>
                        <a:rPr lang="ru-RU" sz="1600" dirty="0" smtClean="0">
                          <a:latin typeface="Times New Roman"/>
                          <a:ea typeface="Times New Roman"/>
                        </a:rPr>
                        <a:t>Мб</a:t>
                      </a:r>
                      <a:endParaRPr lang="ru-RU" sz="1600" dirty="0">
                        <a:latin typeface="Times New Roman"/>
                        <a:ea typeface="Times New Roman"/>
                      </a:endParaRPr>
                    </a:p>
                  </a:txBody>
                  <a:tcPr marL="65278" marR="6527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600">
                          <a:latin typeface="Times New Roman"/>
                          <a:ea typeface="Times New Roman"/>
                        </a:rPr>
                        <a:t>не ограничен</a:t>
                      </a:r>
                    </a:p>
                  </a:txBody>
                  <a:tcPr marL="65278" marR="6527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600" dirty="0">
                          <a:latin typeface="Times New Roman"/>
                          <a:ea typeface="Times New Roman"/>
                        </a:rPr>
                        <a:t>не ограничен</a:t>
                      </a:r>
                    </a:p>
                  </a:txBody>
                  <a:tcPr marL="65278" marR="6527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44034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Результаты работы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829196"/>
          </a:xfrm>
        </p:spPr>
        <p:txBody>
          <a:bodyPr>
            <a:normAutofit fontScale="92500"/>
          </a:bodyPr>
          <a:lstStyle/>
          <a:p>
            <a:r>
              <a:rPr lang="ru-RU" dirty="0" smtClean="0"/>
              <a:t>Реализовано сетевое хранилище </a:t>
            </a:r>
            <a:r>
              <a:rPr lang="en-US" dirty="0" smtClean="0"/>
              <a:t>XML:</a:t>
            </a:r>
            <a:endParaRPr lang="ru-RU" dirty="0" smtClean="0"/>
          </a:p>
          <a:p>
            <a:pPr lvl="1"/>
            <a:r>
              <a:rPr lang="ru-RU" dirty="0" smtClean="0"/>
              <a:t>С поддержкой быстрой инкрементальной </a:t>
            </a:r>
            <a:r>
              <a:rPr lang="ru-RU" dirty="0" err="1" smtClean="0"/>
              <a:t>валидации</a:t>
            </a:r>
            <a:r>
              <a:rPr lang="ru-RU" dirty="0" smtClean="0"/>
              <a:t> для атомарных изменений</a:t>
            </a:r>
            <a:r>
              <a:rPr lang="en-US" dirty="0" smtClean="0"/>
              <a:t>;</a:t>
            </a:r>
            <a:endParaRPr lang="ru-RU" dirty="0" smtClean="0"/>
          </a:p>
          <a:p>
            <a:pPr lvl="1"/>
            <a:r>
              <a:rPr lang="ru-RU" dirty="0" smtClean="0"/>
              <a:t>С возможностью построения списка допустимых типов </a:t>
            </a:r>
            <a:r>
              <a:rPr lang="ru-RU" dirty="0" err="1" smtClean="0"/>
              <a:t>подэлементов</a:t>
            </a:r>
            <a:r>
              <a:rPr lang="ru-RU" dirty="0" smtClean="0"/>
              <a:t> по </a:t>
            </a:r>
            <a:r>
              <a:rPr lang="en-US" dirty="0" smtClean="0"/>
              <a:t>XML </a:t>
            </a:r>
            <a:r>
              <a:rPr lang="ru-RU" dirty="0" smtClean="0"/>
              <a:t>схеме</a:t>
            </a:r>
            <a:r>
              <a:rPr lang="en-US" dirty="0" smtClean="0"/>
              <a:t>;</a:t>
            </a:r>
            <a:endParaRPr lang="ru-RU" dirty="0" smtClean="0"/>
          </a:p>
          <a:p>
            <a:r>
              <a:rPr lang="ru-RU" dirty="0" smtClean="0"/>
              <a:t>Создано клиентское приложение, являющееся полноценным и конкурентоспособным редактором электронных учебных курсов, </a:t>
            </a:r>
            <a:r>
              <a:rPr lang="ru-RU" smtClean="0"/>
              <a:t>обеспечивающее эффективную многопользовательскую </a:t>
            </a:r>
            <a:r>
              <a:rPr lang="ru-RU" dirty="0" smtClean="0"/>
              <a:t>работу.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E93DC5-3156-4968-B9AB-0A6D6AB1DF3E}" type="slidenum">
              <a:rPr lang="en-US" smtClean="0"/>
              <a:pPr/>
              <a:t>16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6012910" y="6357958"/>
            <a:ext cx="305968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Дополнительные слайды</a:t>
            </a:r>
            <a:r>
              <a:rPr lang="en-US" dirty="0" smtClean="0"/>
              <a:t> &gt;&gt;&gt;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Предпосылки к постановке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Минимизировать количество операций </a:t>
            </a:r>
            <a:r>
              <a:rPr lang="en-US" dirty="0" smtClean="0"/>
              <a:t>diff/merge</a:t>
            </a:r>
            <a:r>
              <a:rPr lang="ru-RU" dirty="0" smtClean="0"/>
              <a:t> для коллективно редактируемых документов, оптимизировать процесс управления редактированием</a:t>
            </a:r>
            <a:r>
              <a:rPr lang="en-US" dirty="0" smtClean="0"/>
              <a:t>;</a:t>
            </a:r>
          </a:p>
          <a:p>
            <a:r>
              <a:rPr lang="ru-RU" dirty="0" smtClean="0"/>
              <a:t>Извлечь максимум возможностей из </a:t>
            </a:r>
            <a:r>
              <a:rPr lang="en-US" dirty="0" smtClean="0"/>
              <a:t>XML </a:t>
            </a:r>
            <a:r>
              <a:rPr lang="ru-RU" dirty="0" smtClean="0"/>
              <a:t>Схемы для облегчения процесса редактирования соответствующих </a:t>
            </a:r>
            <a:r>
              <a:rPr lang="en-US" dirty="0" smtClean="0"/>
              <a:t>XML </a:t>
            </a:r>
            <a:r>
              <a:rPr lang="ru-RU" dirty="0" smtClean="0"/>
              <a:t>документов.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E93DC5-3156-4968-B9AB-0A6D6AB1DF3E}" type="slidenum">
              <a:rPr lang="en-US" smtClean="0"/>
              <a:pPr/>
              <a:t>18</a:t>
            </a:fld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Пример нарушения </a:t>
            </a:r>
            <a:r>
              <a:rPr lang="en-US" dirty="0" smtClean="0"/>
              <a:t>UPA</a:t>
            </a:r>
            <a:endParaRPr lang="ru-RU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sz="quarter" idx="1"/>
          </p:nvPr>
        </p:nvGraphicFramePr>
        <p:xfrm>
          <a:off x="1142976" y="1928802"/>
          <a:ext cx="6500858" cy="3929090"/>
        </p:xfrm>
        <a:graphic>
          <a:graphicData uri="http://schemas.openxmlformats.org/drawingml/2006/table">
            <a:tbl>
              <a:tblPr/>
              <a:tblGrid>
                <a:gridCol w="6500858"/>
              </a:tblGrid>
              <a:tr h="3929090">
                <a:tc>
                  <a:txBody>
                    <a:bodyPr/>
                    <a:lstStyle/>
                    <a:p>
                      <a:r>
                        <a:rPr lang="en-US" sz="2800" dirty="0">
                          <a:latin typeface="Cambria"/>
                        </a:rPr>
                        <a:t>&lt;</a:t>
                      </a:r>
                      <a:r>
                        <a:rPr lang="en-US" sz="2800" dirty="0" err="1">
                          <a:latin typeface="Cambria"/>
                        </a:rPr>
                        <a:t>xsd:element</a:t>
                      </a:r>
                      <a:r>
                        <a:rPr lang="en-US" sz="2800" dirty="0">
                          <a:latin typeface="Cambria"/>
                        </a:rPr>
                        <a:t> name="root"&gt;    </a:t>
                      </a:r>
                      <a:endParaRPr lang="en-US" sz="2800" dirty="0" smtClean="0">
                        <a:latin typeface="Cambria"/>
                      </a:endParaRPr>
                    </a:p>
                    <a:p>
                      <a:r>
                        <a:rPr lang="en-US" sz="2800" dirty="0" smtClean="0">
                          <a:latin typeface="Cambria"/>
                        </a:rPr>
                        <a:t>  &lt;</a:t>
                      </a:r>
                      <a:r>
                        <a:rPr lang="en-US" sz="2800" dirty="0" err="1">
                          <a:latin typeface="Cambria"/>
                        </a:rPr>
                        <a:t>xsd:complexType</a:t>
                      </a:r>
                      <a:r>
                        <a:rPr lang="en-US" sz="2800" dirty="0">
                          <a:latin typeface="Cambria"/>
                        </a:rPr>
                        <a:t>&gt;        </a:t>
                      </a:r>
                      <a:endParaRPr lang="en-US" sz="2800" dirty="0" smtClean="0">
                        <a:latin typeface="Cambria"/>
                      </a:endParaRPr>
                    </a:p>
                    <a:p>
                      <a:r>
                        <a:rPr lang="en-US" sz="2800" dirty="0" smtClean="0">
                          <a:latin typeface="Cambria"/>
                        </a:rPr>
                        <a:t>     &lt;</a:t>
                      </a:r>
                      <a:r>
                        <a:rPr lang="en-US" sz="2800" dirty="0" err="1">
                          <a:latin typeface="Cambria"/>
                        </a:rPr>
                        <a:t>xsd:choice</a:t>
                      </a:r>
                      <a:r>
                        <a:rPr lang="en-US" sz="2800" dirty="0">
                          <a:latin typeface="Cambria"/>
                        </a:rPr>
                        <a:t>&gt;            </a:t>
                      </a:r>
                      <a:endParaRPr lang="en-US" sz="2800" dirty="0" smtClean="0">
                        <a:latin typeface="Cambria"/>
                      </a:endParaRPr>
                    </a:p>
                    <a:p>
                      <a:r>
                        <a:rPr lang="en-US" sz="2800" baseline="0" dirty="0" smtClean="0">
                          <a:solidFill>
                            <a:srgbClr val="17365D"/>
                          </a:solidFill>
                          <a:latin typeface="Cambria"/>
                        </a:rPr>
                        <a:t>          </a:t>
                      </a:r>
                      <a:r>
                        <a:rPr lang="en-US" sz="2800" dirty="0" smtClean="0">
                          <a:solidFill>
                            <a:srgbClr val="17365D"/>
                          </a:solidFill>
                          <a:latin typeface="Cambria"/>
                        </a:rPr>
                        <a:t>&lt;</a:t>
                      </a:r>
                      <a:r>
                        <a:rPr lang="en-US" sz="2800" dirty="0" err="1">
                          <a:solidFill>
                            <a:srgbClr val="17365D"/>
                          </a:solidFill>
                          <a:latin typeface="Cambria"/>
                        </a:rPr>
                        <a:t>xsd:element</a:t>
                      </a:r>
                      <a:r>
                        <a:rPr lang="en-US" sz="2800" dirty="0">
                          <a:solidFill>
                            <a:srgbClr val="17365D"/>
                          </a:solidFill>
                          <a:latin typeface="Cambria"/>
                        </a:rPr>
                        <a:t> name="e1"/&gt;</a:t>
                      </a:r>
                      <a:r>
                        <a:rPr lang="en-US" sz="2800" dirty="0">
                          <a:latin typeface="Cambria"/>
                        </a:rPr>
                        <a:t>            </a:t>
                      </a:r>
                      <a:endParaRPr lang="en-US" sz="2800" dirty="0" smtClean="0">
                        <a:latin typeface="Cambria"/>
                      </a:endParaRPr>
                    </a:p>
                    <a:p>
                      <a:r>
                        <a:rPr lang="en-US" sz="2800" dirty="0" smtClean="0">
                          <a:solidFill>
                            <a:srgbClr val="943634"/>
                          </a:solidFill>
                          <a:latin typeface="Cambria"/>
                        </a:rPr>
                        <a:t>          &lt;</a:t>
                      </a:r>
                      <a:r>
                        <a:rPr lang="en-US" sz="2800" dirty="0" err="1">
                          <a:solidFill>
                            <a:srgbClr val="943634"/>
                          </a:solidFill>
                          <a:latin typeface="Cambria"/>
                        </a:rPr>
                        <a:t>xsd:any</a:t>
                      </a:r>
                      <a:r>
                        <a:rPr lang="en-US" sz="2800" dirty="0">
                          <a:solidFill>
                            <a:srgbClr val="943634"/>
                          </a:solidFill>
                          <a:latin typeface="Cambria"/>
                        </a:rPr>
                        <a:t> namespace="##any"/&gt;</a:t>
                      </a:r>
                      <a:r>
                        <a:rPr lang="en-US" sz="2800" dirty="0">
                          <a:latin typeface="Cambria"/>
                        </a:rPr>
                        <a:t>        </a:t>
                      </a:r>
                      <a:endParaRPr lang="en-US" sz="2800" dirty="0" smtClean="0">
                        <a:latin typeface="Cambria"/>
                      </a:endParaRPr>
                    </a:p>
                    <a:p>
                      <a:r>
                        <a:rPr lang="en-US" sz="2800" dirty="0" smtClean="0">
                          <a:latin typeface="Cambria"/>
                        </a:rPr>
                        <a:t>     &lt;/</a:t>
                      </a:r>
                      <a:r>
                        <a:rPr lang="en-US" sz="2800" dirty="0" err="1">
                          <a:latin typeface="Cambria"/>
                        </a:rPr>
                        <a:t>xsd:choice</a:t>
                      </a:r>
                      <a:r>
                        <a:rPr lang="en-US" sz="2800" dirty="0">
                          <a:latin typeface="Cambria"/>
                        </a:rPr>
                        <a:t>&gt;    </a:t>
                      </a:r>
                      <a:endParaRPr lang="en-US" sz="2800" dirty="0" smtClean="0">
                        <a:latin typeface="Cambria"/>
                      </a:endParaRPr>
                    </a:p>
                    <a:p>
                      <a:r>
                        <a:rPr lang="en-US" sz="2800" dirty="0" smtClean="0">
                          <a:latin typeface="Cambria"/>
                        </a:rPr>
                        <a:t>  </a:t>
                      </a:r>
                      <a:r>
                        <a:rPr lang="ru-RU" sz="2800" dirty="0" smtClean="0">
                          <a:latin typeface="Cambria"/>
                        </a:rPr>
                        <a:t>&lt;/</a:t>
                      </a:r>
                      <a:r>
                        <a:rPr lang="ru-RU" sz="2800" dirty="0" err="1">
                          <a:latin typeface="Cambria"/>
                        </a:rPr>
                        <a:t>xsd:complexType</a:t>
                      </a:r>
                      <a:r>
                        <a:rPr lang="ru-RU" sz="2800" dirty="0" smtClean="0">
                          <a:latin typeface="Cambria"/>
                        </a:rPr>
                        <a:t>&gt;</a:t>
                      </a:r>
                      <a:endParaRPr lang="en-US" sz="2800" dirty="0" smtClean="0">
                        <a:latin typeface="Cambria"/>
                      </a:endParaRPr>
                    </a:p>
                    <a:p>
                      <a:r>
                        <a:rPr lang="ru-RU" sz="2800" dirty="0" smtClean="0">
                          <a:latin typeface="Cambria"/>
                        </a:rPr>
                        <a:t>&lt;/</a:t>
                      </a:r>
                      <a:r>
                        <a:rPr lang="ru-RU" sz="2800" dirty="0" err="1">
                          <a:latin typeface="Cambria"/>
                        </a:rPr>
                        <a:t>xsd:element</a:t>
                      </a:r>
                      <a:r>
                        <a:rPr lang="ru-RU" sz="2800" dirty="0">
                          <a:latin typeface="Cambria"/>
                        </a:rPr>
                        <a:t>&gt;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Построение валидатора</a:t>
            </a:r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3281404" y="2559602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n</a:t>
            </a:r>
            <a:endParaRPr lang="ru-RU" dirty="0"/>
          </a:p>
        </p:txBody>
      </p:sp>
      <p:sp>
        <p:nvSpPr>
          <p:cNvPr id="5" name="TextBox 4"/>
          <p:cNvSpPr txBox="1"/>
          <p:nvPr/>
        </p:nvSpPr>
        <p:spPr>
          <a:xfrm>
            <a:off x="4486328" y="1773784"/>
            <a:ext cx="29527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i="1" dirty="0" smtClean="0"/>
              <a:t>e</a:t>
            </a:r>
            <a:endParaRPr lang="ru-RU" i="1" dirty="0"/>
          </a:p>
        </p:txBody>
      </p:sp>
      <p:sp>
        <p:nvSpPr>
          <p:cNvPr id="6" name="TextBox 5"/>
          <p:cNvSpPr txBox="1"/>
          <p:nvPr/>
        </p:nvSpPr>
        <p:spPr>
          <a:xfrm>
            <a:off x="4557766" y="3131106"/>
            <a:ext cx="29527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i="1" dirty="0" smtClean="0"/>
              <a:t>e</a:t>
            </a:r>
            <a:endParaRPr lang="ru-RU" i="1" dirty="0"/>
          </a:p>
        </p:txBody>
      </p:sp>
      <p:sp>
        <p:nvSpPr>
          <p:cNvPr id="7" name="TextBox 6"/>
          <p:cNvSpPr txBox="1"/>
          <p:nvPr/>
        </p:nvSpPr>
        <p:spPr>
          <a:xfrm>
            <a:off x="5567420" y="2559602"/>
            <a:ext cx="26161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t</a:t>
            </a:r>
            <a:endParaRPr lang="ru-RU" dirty="0"/>
          </a:p>
        </p:txBody>
      </p:sp>
      <p:sp>
        <p:nvSpPr>
          <p:cNvPr id="8" name="TextBox 7"/>
          <p:cNvSpPr txBox="1"/>
          <p:nvPr/>
        </p:nvSpPr>
        <p:spPr>
          <a:xfrm>
            <a:off x="5924610" y="2559602"/>
            <a:ext cx="2904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S</a:t>
            </a:r>
            <a:endParaRPr lang="ru-RU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3924346" y="2416726"/>
            <a:ext cx="1285884" cy="642942"/>
          </a:xfrm>
          <a:prstGeom prst="rect">
            <a:avLst/>
          </a:prstGeom>
          <a:noFill/>
          <a:ln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автомат для терма</a:t>
            </a:r>
            <a:endParaRPr lang="ru-RU" dirty="0">
              <a:solidFill>
                <a:schemeClr val="tx1"/>
              </a:solidFill>
            </a:endParaRPr>
          </a:p>
        </p:txBody>
      </p:sp>
      <p:cxnSp>
        <p:nvCxnSpPr>
          <p:cNvPr id="11" name="Прямая со стрелкой 10"/>
          <p:cNvCxnSpPr>
            <a:stCxn id="4" idx="3"/>
            <a:endCxn id="9" idx="1"/>
          </p:cNvCxnSpPr>
          <p:nvPr/>
        </p:nvCxnSpPr>
        <p:spPr>
          <a:xfrm flipV="1">
            <a:off x="3581486" y="2738197"/>
            <a:ext cx="342860" cy="6071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Прямая со стрелкой 14"/>
          <p:cNvCxnSpPr>
            <a:stCxn id="9" idx="3"/>
            <a:endCxn id="7" idx="1"/>
          </p:cNvCxnSpPr>
          <p:nvPr/>
        </p:nvCxnSpPr>
        <p:spPr>
          <a:xfrm>
            <a:off x="5210230" y="2738197"/>
            <a:ext cx="357190" cy="6071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Скругленная соединительная линия 22"/>
          <p:cNvCxnSpPr>
            <a:stCxn id="4" idx="2"/>
            <a:endCxn id="8" idx="2"/>
          </p:cNvCxnSpPr>
          <p:nvPr/>
        </p:nvCxnSpPr>
        <p:spPr>
          <a:xfrm rot="16200000" flipH="1">
            <a:off x="4750643" y="1609735"/>
            <a:ext cx="1588" cy="2638397"/>
          </a:xfrm>
          <a:prstGeom prst="curvedConnector3">
            <a:avLst>
              <a:gd name="adj1" fmla="val 33302907"/>
            </a:avLst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Скругленная соединительная линия 26"/>
          <p:cNvCxnSpPr>
            <a:stCxn id="4" idx="0"/>
            <a:endCxn id="7" idx="0"/>
          </p:cNvCxnSpPr>
          <p:nvPr/>
        </p:nvCxnSpPr>
        <p:spPr>
          <a:xfrm rot="5400000" flipH="1" flipV="1">
            <a:off x="4564835" y="1426212"/>
            <a:ext cx="1588" cy="2266780"/>
          </a:xfrm>
          <a:prstGeom prst="curvedConnector3">
            <a:avLst>
              <a:gd name="adj1" fmla="val 29005803"/>
            </a:avLst>
          </a:prstGeom>
          <a:ln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TextBox 34"/>
          <p:cNvSpPr txBox="1"/>
          <p:nvPr/>
        </p:nvSpPr>
        <p:spPr>
          <a:xfrm>
            <a:off x="2000232" y="4559866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n</a:t>
            </a:r>
            <a:endParaRPr lang="ru-RU" dirty="0"/>
          </a:p>
        </p:txBody>
      </p:sp>
      <p:sp>
        <p:nvSpPr>
          <p:cNvPr id="37" name="TextBox 36"/>
          <p:cNvSpPr txBox="1"/>
          <p:nvPr/>
        </p:nvSpPr>
        <p:spPr>
          <a:xfrm>
            <a:off x="4062412" y="5417122"/>
            <a:ext cx="29527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i="1" dirty="0" smtClean="0"/>
              <a:t>e</a:t>
            </a:r>
            <a:endParaRPr lang="ru-RU" i="1" dirty="0"/>
          </a:p>
        </p:txBody>
      </p:sp>
      <p:sp>
        <p:nvSpPr>
          <p:cNvPr id="38" name="TextBox 37"/>
          <p:cNvSpPr txBox="1"/>
          <p:nvPr/>
        </p:nvSpPr>
        <p:spPr>
          <a:xfrm>
            <a:off x="4286248" y="4559866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x</a:t>
            </a:r>
            <a:endParaRPr lang="ru-RU" dirty="0"/>
          </a:p>
        </p:txBody>
      </p:sp>
      <p:sp>
        <p:nvSpPr>
          <p:cNvPr id="39" name="TextBox 38"/>
          <p:cNvSpPr txBox="1"/>
          <p:nvPr/>
        </p:nvSpPr>
        <p:spPr>
          <a:xfrm>
            <a:off x="7215206" y="4572008"/>
            <a:ext cx="2904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S</a:t>
            </a:r>
            <a:endParaRPr lang="ru-RU" dirty="0"/>
          </a:p>
        </p:txBody>
      </p:sp>
      <p:sp>
        <p:nvSpPr>
          <p:cNvPr id="40" name="Прямоугольник 39"/>
          <p:cNvSpPr/>
          <p:nvPr/>
        </p:nvSpPr>
        <p:spPr>
          <a:xfrm>
            <a:off x="2643174" y="4416990"/>
            <a:ext cx="1285884" cy="642942"/>
          </a:xfrm>
          <a:prstGeom prst="rect">
            <a:avLst/>
          </a:prstGeom>
          <a:noFill/>
          <a:ln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автомат для терма</a:t>
            </a:r>
            <a:endParaRPr lang="ru-RU" dirty="0">
              <a:solidFill>
                <a:schemeClr val="tx1"/>
              </a:solidFill>
            </a:endParaRPr>
          </a:p>
        </p:txBody>
      </p:sp>
      <p:cxnSp>
        <p:nvCxnSpPr>
          <p:cNvPr id="41" name="Прямая со стрелкой 40"/>
          <p:cNvCxnSpPr>
            <a:stCxn id="35" idx="3"/>
            <a:endCxn id="40" idx="1"/>
          </p:cNvCxnSpPr>
          <p:nvPr/>
        </p:nvCxnSpPr>
        <p:spPr>
          <a:xfrm flipV="1">
            <a:off x="2300314" y="4738461"/>
            <a:ext cx="342860" cy="6071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Прямая со стрелкой 41"/>
          <p:cNvCxnSpPr>
            <a:stCxn id="40" idx="3"/>
            <a:endCxn id="38" idx="1"/>
          </p:cNvCxnSpPr>
          <p:nvPr/>
        </p:nvCxnSpPr>
        <p:spPr>
          <a:xfrm>
            <a:off x="3929058" y="4738461"/>
            <a:ext cx="357190" cy="6071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Скругленная соединительная линия 42"/>
          <p:cNvCxnSpPr>
            <a:stCxn id="35" idx="2"/>
            <a:endCxn id="39" idx="2"/>
          </p:cNvCxnSpPr>
          <p:nvPr/>
        </p:nvCxnSpPr>
        <p:spPr>
          <a:xfrm rot="16200000" flipH="1">
            <a:off x="4749284" y="2330186"/>
            <a:ext cx="12142" cy="5210165"/>
          </a:xfrm>
          <a:prstGeom prst="curvedConnector3">
            <a:avLst>
              <a:gd name="adj1" fmla="val 6928383"/>
            </a:avLst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6" name="Прямоугольник 45"/>
          <p:cNvSpPr/>
          <p:nvPr/>
        </p:nvSpPr>
        <p:spPr>
          <a:xfrm>
            <a:off x="5429256" y="4429132"/>
            <a:ext cx="1285884" cy="642942"/>
          </a:xfrm>
          <a:prstGeom prst="rect">
            <a:avLst/>
          </a:prstGeom>
          <a:noFill/>
          <a:ln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автомат для терма</a:t>
            </a:r>
            <a:endParaRPr lang="ru-RU" dirty="0">
              <a:solidFill>
                <a:schemeClr val="tx1"/>
              </a:solidFill>
            </a:endParaRPr>
          </a:p>
        </p:txBody>
      </p:sp>
      <p:cxnSp>
        <p:nvCxnSpPr>
          <p:cNvPr id="47" name="Прямая со стрелкой 46"/>
          <p:cNvCxnSpPr>
            <a:stCxn id="38" idx="3"/>
            <a:endCxn id="46" idx="1"/>
          </p:cNvCxnSpPr>
          <p:nvPr/>
        </p:nvCxnSpPr>
        <p:spPr>
          <a:xfrm>
            <a:off x="4586330" y="4744532"/>
            <a:ext cx="842926" cy="6071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Прямая со стрелкой 53"/>
          <p:cNvCxnSpPr>
            <a:stCxn id="46" idx="3"/>
            <a:endCxn id="39" idx="1"/>
          </p:cNvCxnSpPr>
          <p:nvPr/>
        </p:nvCxnSpPr>
        <p:spPr>
          <a:xfrm>
            <a:off x="6715140" y="4750603"/>
            <a:ext cx="500066" cy="6071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Скругленная соединительная линия 64"/>
          <p:cNvCxnSpPr>
            <a:stCxn id="38" idx="2"/>
            <a:endCxn id="39" idx="2"/>
          </p:cNvCxnSpPr>
          <p:nvPr/>
        </p:nvCxnSpPr>
        <p:spPr>
          <a:xfrm rot="16200000" flipH="1">
            <a:off x="5892292" y="3473194"/>
            <a:ext cx="12142" cy="2924149"/>
          </a:xfrm>
          <a:prstGeom prst="curvedConnector3">
            <a:avLst>
              <a:gd name="adj1" fmla="val 4005948"/>
            </a:avLst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7" name="TextBox 66"/>
          <p:cNvSpPr txBox="1"/>
          <p:nvPr/>
        </p:nvSpPr>
        <p:spPr>
          <a:xfrm>
            <a:off x="4848230" y="4929198"/>
            <a:ext cx="29527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i="1" dirty="0" smtClean="0"/>
              <a:t>e</a:t>
            </a:r>
            <a:endParaRPr lang="ru-RU" i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Архитектура клиента</a:t>
            </a: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857224" y="2143116"/>
            <a:ext cx="1428760" cy="714380"/>
          </a:xfrm>
          <a:prstGeom prst="rect">
            <a:avLst/>
          </a:prstGeom>
          <a:gradFill>
            <a:gsLst>
              <a:gs pos="0">
                <a:schemeClr val="accent1">
                  <a:tint val="66000"/>
                  <a:satMod val="160000"/>
                  <a:alpha val="48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scene3d>
            <a:camera prst="orthographicFront"/>
            <a:lightRig rig="threePt" dir="t"/>
          </a:scene3d>
          <a:sp3d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>
                <a:solidFill>
                  <a:schemeClr val="tx1"/>
                </a:solidFill>
              </a:rPr>
              <a:t>TreeItem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500298" y="2143116"/>
            <a:ext cx="1214446" cy="714380"/>
          </a:xfrm>
          <a:prstGeom prst="rect">
            <a:avLst/>
          </a:prstGeom>
          <a:gradFill>
            <a:gsLst>
              <a:gs pos="0">
                <a:schemeClr val="accent1">
                  <a:tint val="66000"/>
                  <a:satMod val="160000"/>
                  <a:alpha val="48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scene3d>
            <a:camera prst="orthographicFront"/>
            <a:lightRig rig="threePt" dir="t"/>
          </a:scene3d>
          <a:sp3d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>
                <a:solidFill>
                  <a:schemeClr val="tx1"/>
                </a:solidFill>
              </a:rPr>
              <a:t>TreeTag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4143372" y="2214554"/>
            <a:ext cx="1785950" cy="2214578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Адаптер модели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857224" y="3786190"/>
            <a:ext cx="1428760" cy="714380"/>
          </a:xfrm>
          <a:prstGeom prst="rect">
            <a:avLst/>
          </a:prstGeom>
          <a:gradFill>
            <a:gsLst>
              <a:gs pos="0">
                <a:schemeClr val="accent1">
                  <a:tint val="66000"/>
                  <a:satMod val="160000"/>
                  <a:alpha val="48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scene3d>
            <a:camera prst="orthographicFront"/>
            <a:lightRig rig="threePt" dir="t"/>
          </a:scene3d>
          <a:sp3d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>
                <a:solidFill>
                  <a:schemeClr val="tx1"/>
                </a:solidFill>
              </a:rPr>
              <a:t>TreeItem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2500298" y="3786190"/>
            <a:ext cx="1214446" cy="714380"/>
          </a:xfrm>
          <a:prstGeom prst="rect">
            <a:avLst/>
          </a:prstGeom>
          <a:gradFill>
            <a:gsLst>
              <a:gs pos="0">
                <a:schemeClr val="accent1">
                  <a:tint val="66000"/>
                  <a:satMod val="160000"/>
                  <a:alpha val="48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scene3d>
            <a:camera prst="orthographicFront"/>
            <a:lightRig rig="threePt" dir="t"/>
          </a:scene3d>
          <a:sp3d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>
                <a:solidFill>
                  <a:schemeClr val="tx1"/>
                </a:solidFill>
              </a:rPr>
              <a:t>TreeTag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6786578" y="2855364"/>
            <a:ext cx="1857388" cy="928694"/>
          </a:xfrm>
          <a:prstGeom prst="rect">
            <a:avLst/>
          </a:prstGeom>
          <a:gradFill>
            <a:gsLst>
              <a:gs pos="0">
                <a:schemeClr val="accent1">
                  <a:tint val="66000"/>
                  <a:satMod val="160000"/>
                  <a:alpha val="48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scene3d>
            <a:camera prst="orthographicFront"/>
            <a:lightRig rig="threePt" dir="t"/>
          </a:scene3d>
          <a:sp3d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tx1"/>
                </a:solidFill>
              </a:rPr>
              <a:t>XML </a:t>
            </a:r>
            <a:r>
              <a:rPr lang="ru-RU" dirty="0" smtClean="0">
                <a:solidFill>
                  <a:schemeClr val="tx1"/>
                </a:solidFill>
              </a:rPr>
              <a:t>сервис</a:t>
            </a:r>
            <a:endParaRPr lang="ru-RU" dirty="0">
              <a:solidFill>
                <a:schemeClr val="tx1"/>
              </a:solidFill>
            </a:endParaRPr>
          </a:p>
        </p:txBody>
      </p:sp>
      <p:cxnSp>
        <p:nvCxnSpPr>
          <p:cNvPr id="11" name="Прямая со стрелкой 10"/>
          <p:cNvCxnSpPr>
            <a:stCxn id="6" idx="3"/>
            <a:endCxn id="9" idx="1"/>
          </p:cNvCxnSpPr>
          <p:nvPr/>
        </p:nvCxnSpPr>
        <p:spPr>
          <a:xfrm flipV="1">
            <a:off x="5929322" y="3319711"/>
            <a:ext cx="857256" cy="2132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 стрелкой 12"/>
          <p:cNvCxnSpPr>
            <a:stCxn id="5" idx="3"/>
            <a:endCxn id="6" idx="1"/>
          </p:cNvCxnSpPr>
          <p:nvPr/>
        </p:nvCxnSpPr>
        <p:spPr>
          <a:xfrm>
            <a:off x="3714744" y="2500306"/>
            <a:ext cx="428628" cy="821537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 стрелкой 16"/>
          <p:cNvCxnSpPr>
            <a:stCxn id="8" idx="3"/>
            <a:endCxn id="6" idx="1"/>
          </p:cNvCxnSpPr>
          <p:nvPr/>
        </p:nvCxnSpPr>
        <p:spPr>
          <a:xfrm flipV="1">
            <a:off x="3714744" y="3321843"/>
            <a:ext cx="428628" cy="821537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Прямая со стрелкой 18"/>
          <p:cNvCxnSpPr>
            <a:stCxn id="4" idx="3"/>
            <a:endCxn id="5" idx="1"/>
          </p:cNvCxnSpPr>
          <p:nvPr/>
        </p:nvCxnSpPr>
        <p:spPr>
          <a:xfrm>
            <a:off x="2285984" y="2500306"/>
            <a:ext cx="214314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Прямая со стрелкой 20"/>
          <p:cNvCxnSpPr>
            <a:stCxn id="7" idx="3"/>
            <a:endCxn id="8" idx="1"/>
          </p:cNvCxnSpPr>
          <p:nvPr/>
        </p:nvCxnSpPr>
        <p:spPr>
          <a:xfrm>
            <a:off x="2285984" y="4143380"/>
            <a:ext cx="214314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TextBox 21"/>
          <p:cNvSpPr txBox="1"/>
          <p:nvPr/>
        </p:nvSpPr>
        <p:spPr>
          <a:xfrm>
            <a:off x="2156238" y="3071810"/>
            <a:ext cx="41549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…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Деление протоколов</a:t>
            </a:r>
            <a:endParaRPr lang="ru-RU" dirty="0"/>
          </a:p>
        </p:txBody>
      </p:sp>
      <p:sp>
        <p:nvSpPr>
          <p:cNvPr id="5" name="TextBox 4"/>
          <p:cNvSpPr txBox="1"/>
          <p:nvPr/>
        </p:nvSpPr>
        <p:spPr>
          <a:xfrm>
            <a:off x="3357554" y="2500306"/>
            <a:ext cx="207170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Работа со структурой</a:t>
            </a:r>
            <a:endParaRPr lang="ru-RU" dirty="0"/>
          </a:p>
        </p:txBody>
      </p:sp>
      <p:sp>
        <p:nvSpPr>
          <p:cNvPr id="6" name="TextBox 5"/>
          <p:cNvSpPr txBox="1"/>
          <p:nvPr/>
        </p:nvSpPr>
        <p:spPr>
          <a:xfrm>
            <a:off x="5000628" y="2428868"/>
            <a:ext cx="22860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Работа с представлением</a:t>
            </a:r>
            <a:endParaRPr lang="ru-RU" dirty="0"/>
          </a:p>
        </p:txBody>
      </p:sp>
      <p:sp>
        <p:nvSpPr>
          <p:cNvPr id="7" name="TextBox 6"/>
          <p:cNvSpPr txBox="1"/>
          <p:nvPr/>
        </p:nvSpPr>
        <p:spPr>
          <a:xfrm>
            <a:off x="1714480" y="2500306"/>
            <a:ext cx="15716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Обратные запросы</a:t>
            </a:r>
            <a:endParaRPr lang="ru-RU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1428728" y="2428868"/>
            <a:ext cx="3429024" cy="1214446"/>
          </a:xfrm>
          <a:prstGeom prst="rect">
            <a:avLst/>
          </a:prstGeom>
          <a:noFill/>
          <a:ln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Прямоугольник 8"/>
          <p:cNvSpPr/>
          <p:nvPr/>
        </p:nvSpPr>
        <p:spPr>
          <a:xfrm>
            <a:off x="3286116" y="2285992"/>
            <a:ext cx="3714776" cy="1214446"/>
          </a:xfrm>
          <a:prstGeom prst="rect">
            <a:avLst/>
          </a:prstGeom>
          <a:noFill/>
          <a:ln>
            <a:solidFill>
              <a:schemeClr val="bg2">
                <a:lumMod val="50000"/>
              </a:schemeClr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TextBox 9"/>
          <p:cNvSpPr txBox="1"/>
          <p:nvPr/>
        </p:nvSpPr>
        <p:spPr>
          <a:xfrm>
            <a:off x="1428728" y="3273982"/>
            <a:ext cx="7428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solidFill>
                  <a:schemeClr val="accent1">
                    <a:lumMod val="75000"/>
                  </a:schemeClr>
                </a:solidFill>
              </a:rPr>
              <a:t>SOAP</a:t>
            </a:r>
            <a:endParaRPr lang="ru-RU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6251969" y="3131106"/>
            <a:ext cx="74892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solidFill>
                  <a:schemeClr val="bg2">
                    <a:lumMod val="50000"/>
                  </a:schemeClr>
                </a:solidFill>
              </a:rPr>
              <a:t>HTTP</a:t>
            </a:r>
            <a:endParaRPr lang="ru-RU" dirty="0">
              <a:solidFill>
                <a:schemeClr val="bg2">
                  <a:lumMod val="50000"/>
                </a:schemeClr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Структура ссылок</a:t>
            </a: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4071934" y="3357562"/>
            <a:ext cx="2214578" cy="785818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Элемент дерева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714480" y="2857496"/>
            <a:ext cx="1500198" cy="857256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Проект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4143372" y="2000240"/>
            <a:ext cx="1857388" cy="91440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Структура авторизации</a:t>
            </a:r>
            <a:endParaRPr lang="ru-RU" dirty="0">
              <a:solidFill>
                <a:schemeClr val="tx1"/>
              </a:solidFill>
            </a:endParaRPr>
          </a:p>
        </p:txBody>
      </p:sp>
      <p:cxnSp>
        <p:nvCxnSpPr>
          <p:cNvPr id="8" name="Shape 7"/>
          <p:cNvCxnSpPr>
            <a:stCxn id="4" idx="3"/>
            <a:endCxn id="4" idx="2"/>
          </p:cNvCxnSpPr>
          <p:nvPr/>
        </p:nvCxnSpPr>
        <p:spPr>
          <a:xfrm flipH="1">
            <a:off x="5179223" y="3750471"/>
            <a:ext cx="1107289" cy="392909"/>
          </a:xfrm>
          <a:prstGeom prst="curvedConnector4">
            <a:avLst>
              <a:gd name="adj1" fmla="val -20645"/>
              <a:gd name="adj2" fmla="val 158181"/>
            </a:avLst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Прямая со стрелкой 9"/>
          <p:cNvCxnSpPr>
            <a:stCxn id="4" idx="1"/>
            <a:endCxn id="5" idx="3"/>
          </p:cNvCxnSpPr>
          <p:nvPr/>
        </p:nvCxnSpPr>
        <p:spPr>
          <a:xfrm rot="10800000">
            <a:off x="3214678" y="3286125"/>
            <a:ext cx="857256" cy="464347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hape 11"/>
          <p:cNvCxnSpPr>
            <a:stCxn id="5" idx="1"/>
            <a:endCxn id="5" idx="2"/>
          </p:cNvCxnSpPr>
          <p:nvPr/>
        </p:nvCxnSpPr>
        <p:spPr>
          <a:xfrm rot="10800000" flipH="1" flipV="1">
            <a:off x="1714479" y="3286124"/>
            <a:ext cx="750099" cy="428628"/>
          </a:xfrm>
          <a:prstGeom prst="curvedConnector4">
            <a:avLst>
              <a:gd name="adj1" fmla="val -30476"/>
              <a:gd name="adj2" fmla="val 153333"/>
            </a:avLst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Прямая со стрелкой 13"/>
          <p:cNvCxnSpPr>
            <a:stCxn id="5" idx="0"/>
            <a:endCxn id="6" idx="1"/>
          </p:cNvCxnSpPr>
          <p:nvPr/>
        </p:nvCxnSpPr>
        <p:spPr>
          <a:xfrm rot="5400000" flipH="1" flipV="1">
            <a:off x="3103947" y="1818072"/>
            <a:ext cx="400056" cy="1678793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Структура хранилища</a:t>
            </a:r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928662" y="3429000"/>
            <a:ext cx="1500198" cy="857256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Элемент дерева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3214678" y="2714620"/>
            <a:ext cx="1500198" cy="857256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Элемент хранилища</a:t>
            </a:r>
            <a:endParaRPr lang="ru-RU" dirty="0">
              <a:solidFill>
                <a:schemeClr val="tx1"/>
              </a:solidFill>
            </a:endParaRPr>
          </a:p>
        </p:txBody>
      </p:sp>
      <p:cxnSp>
        <p:nvCxnSpPr>
          <p:cNvPr id="8" name="Прямая со стрелкой 7"/>
          <p:cNvCxnSpPr>
            <a:stCxn id="5" idx="3"/>
            <a:endCxn id="6" idx="1"/>
          </p:cNvCxnSpPr>
          <p:nvPr/>
        </p:nvCxnSpPr>
        <p:spPr>
          <a:xfrm flipV="1">
            <a:off x="2428860" y="3143248"/>
            <a:ext cx="785818" cy="71438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Прямоугольник 9"/>
          <p:cNvSpPr/>
          <p:nvPr/>
        </p:nvSpPr>
        <p:spPr>
          <a:xfrm>
            <a:off x="5500694" y="3429000"/>
            <a:ext cx="1500198" cy="857256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Файл на диске</a:t>
            </a:r>
            <a:endParaRPr lang="ru-RU" dirty="0">
              <a:solidFill>
                <a:schemeClr val="tx1"/>
              </a:solidFill>
            </a:endParaRPr>
          </a:p>
        </p:txBody>
      </p:sp>
      <p:cxnSp>
        <p:nvCxnSpPr>
          <p:cNvPr id="16" name="Прямая со стрелкой 15"/>
          <p:cNvCxnSpPr>
            <a:stCxn id="6" idx="3"/>
            <a:endCxn id="10" idx="1"/>
          </p:cNvCxnSpPr>
          <p:nvPr/>
        </p:nvCxnSpPr>
        <p:spPr>
          <a:xfrm>
            <a:off x="4714876" y="3143248"/>
            <a:ext cx="785818" cy="71438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Архитектура </a:t>
            </a:r>
            <a:r>
              <a:rPr lang="en-US" dirty="0" smtClean="0"/>
              <a:t>XSLT</a:t>
            </a:r>
            <a:endParaRPr lang="ru-RU" dirty="0"/>
          </a:p>
        </p:txBody>
      </p:sp>
      <p:sp>
        <p:nvSpPr>
          <p:cNvPr id="24" name="Прямоугольник 23"/>
          <p:cNvSpPr/>
          <p:nvPr/>
        </p:nvSpPr>
        <p:spPr>
          <a:xfrm>
            <a:off x="1357290" y="2071678"/>
            <a:ext cx="1857388" cy="928694"/>
          </a:xfrm>
          <a:prstGeom prst="rect">
            <a:avLst/>
          </a:prstGeom>
          <a:gradFill>
            <a:gsLst>
              <a:gs pos="0">
                <a:schemeClr val="accent1">
                  <a:tint val="66000"/>
                  <a:satMod val="160000"/>
                  <a:alpha val="48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scene3d>
            <a:camera prst="orthographicFront"/>
            <a:lightRig rig="threePt" dir="t"/>
          </a:scene3d>
          <a:sp3d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tx1"/>
                </a:solidFill>
              </a:rPr>
              <a:t>XML </a:t>
            </a:r>
            <a:r>
              <a:rPr lang="ru-RU" dirty="0" smtClean="0">
                <a:solidFill>
                  <a:schemeClr val="tx1"/>
                </a:solidFill>
              </a:rPr>
              <a:t>хранилище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35" name="Прямоугольник 34"/>
          <p:cNvSpPr/>
          <p:nvPr/>
        </p:nvSpPr>
        <p:spPr>
          <a:xfrm>
            <a:off x="1254322" y="4357694"/>
            <a:ext cx="2071702" cy="857256"/>
          </a:xfrm>
          <a:prstGeom prst="rect">
            <a:avLst/>
          </a:prstGeom>
          <a:gradFill>
            <a:gsLst>
              <a:gs pos="0">
                <a:schemeClr val="accent1">
                  <a:tint val="66000"/>
                  <a:satMod val="160000"/>
                  <a:alpha val="48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scene3d>
            <a:camera prst="orthographicFront"/>
            <a:lightRig rig="threePt" dir="t"/>
          </a:scene3d>
          <a:sp3d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tx1"/>
                </a:solidFill>
              </a:rPr>
              <a:t>XSLT </a:t>
            </a:r>
            <a:r>
              <a:rPr lang="ru-RU" dirty="0" smtClean="0">
                <a:solidFill>
                  <a:schemeClr val="tx1"/>
                </a:solidFill>
              </a:rPr>
              <a:t>преобразователь</a:t>
            </a:r>
            <a:endParaRPr lang="ru-RU" dirty="0">
              <a:solidFill>
                <a:schemeClr val="tx1"/>
              </a:solidFill>
            </a:endParaRPr>
          </a:p>
        </p:txBody>
      </p:sp>
      <p:cxnSp>
        <p:nvCxnSpPr>
          <p:cNvPr id="37" name="Прямая со стрелкой 36"/>
          <p:cNvCxnSpPr>
            <a:stCxn id="24" idx="2"/>
            <a:endCxn id="35" idx="0"/>
          </p:cNvCxnSpPr>
          <p:nvPr/>
        </p:nvCxnSpPr>
        <p:spPr>
          <a:xfrm rot="16200000" flipH="1">
            <a:off x="1609417" y="3676938"/>
            <a:ext cx="1357322" cy="4189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6" name="Прямоугольник 55"/>
          <p:cNvSpPr/>
          <p:nvPr/>
        </p:nvSpPr>
        <p:spPr>
          <a:xfrm>
            <a:off x="4500562" y="4357694"/>
            <a:ext cx="1785950" cy="857256"/>
          </a:xfrm>
          <a:prstGeom prst="rect">
            <a:avLst/>
          </a:prstGeom>
          <a:gradFill>
            <a:gsLst>
              <a:gs pos="0">
                <a:schemeClr val="accent1">
                  <a:tint val="66000"/>
                  <a:satMod val="160000"/>
                  <a:alpha val="48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scene3d>
            <a:camera prst="orthographicFront"/>
            <a:lightRig rig="threePt" dir="t"/>
          </a:scene3d>
          <a:sp3d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Кэш представлений</a:t>
            </a:r>
            <a:endParaRPr lang="ru-RU" dirty="0">
              <a:solidFill>
                <a:schemeClr val="tx1"/>
              </a:solidFill>
            </a:endParaRPr>
          </a:p>
        </p:txBody>
      </p:sp>
      <p:cxnSp>
        <p:nvCxnSpPr>
          <p:cNvPr id="58" name="Прямая со стрелкой 57"/>
          <p:cNvCxnSpPr>
            <a:stCxn id="56" idx="3"/>
          </p:cNvCxnSpPr>
          <p:nvPr/>
        </p:nvCxnSpPr>
        <p:spPr>
          <a:xfrm>
            <a:off x="6286512" y="4786322"/>
            <a:ext cx="928694" cy="1588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Прямая со стрелкой 59"/>
          <p:cNvCxnSpPr>
            <a:stCxn id="35" idx="3"/>
            <a:endCxn id="56" idx="1"/>
          </p:cNvCxnSpPr>
          <p:nvPr/>
        </p:nvCxnSpPr>
        <p:spPr>
          <a:xfrm>
            <a:off x="3326024" y="4786322"/>
            <a:ext cx="1174538" cy="1588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Прямая со стрелкой 28"/>
          <p:cNvCxnSpPr/>
          <p:nvPr/>
        </p:nvCxnSpPr>
        <p:spPr>
          <a:xfrm>
            <a:off x="3201030" y="2500306"/>
            <a:ext cx="2178859" cy="1821669"/>
          </a:xfrm>
          <a:prstGeom prst="straightConnector1">
            <a:avLst/>
          </a:prstGeom>
          <a:ln>
            <a:headEnd type="none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Прямоугольник 37"/>
          <p:cNvSpPr/>
          <p:nvPr/>
        </p:nvSpPr>
        <p:spPr>
          <a:xfrm>
            <a:off x="1000100" y="1714488"/>
            <a:ext cx="5786478" cy="3857652"/>
          </a:xfrm>
          <a:prstGeom prst="rect">
            <a:avLst/>
          </a:prstGeom>
          <a:noFill/>
          <a:ln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12" name="Прямая со стрелкой 11"/>
          <p:cNvCxnSpPr>
            <a:stCxn id="24" idx="3"/>
          </p:cNvCxnSpPr>
          <p:nvPr/>
        </p:nvCxnSpPr>
        <p:spPr>
          <a:xfrm>
            <a:off x="3214678" y="2536025"/>
            <a:ext cx="4143404" cy="35719"/>
          </a:xfrm>
          <a:prstGeom prst="straightConnector1">
            <a:avLst/>
          </a:prstGeom>
          <a:ln>
            <a:prstDash val="dashDot"/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803</TotalTime>
  <Words>1264</Words>
  <Application>Microsoft Office PowerPoint</Application>
  <PresentationFormat>Экран (4:3)</PresentationFormat>
  <Paragraphs>338</Paragraphs>
  <Slides>25</Slides>
  <Notes>12</Notes>
  <HiddenSlides>5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25</vt:i4>
      </vt:variant>
    </vt:vector>
  </HeadingPairs>
  <TitlesOfParts>
    <vt:vector size="26" baseType="lpstr">
      <vt:lpstr>Office Theme</vt:lpstr>
      <vt:lpstr>Многопользовательский редактор электронных учебных курсов на базе XML Cхем</vt:lpstr>
      <vt:lpstr>Введение</vt:lpstr>
      <vt:lpstr>Представление документов</vt:lpstr>
      <vt:lpstr>Возможности XML Cхемы</vt:lpstr>
      <vt:lpstr>Организация совместной работы</vt:lpstr>
      <vt:lpstr>Постановка задачи</vt:lpstr>
      <vt:lpstr>Общая архитектура</vt:lpstr>
      <vt:lpstr>Требования к XML SVC</vt:lpstr>
      <vt:lpstr>Кандидаты на роль сервера</vt:lpstr>
      <vt:lpstr>Общая архитектура сервера</vt:lpstr>
      <vt:lpstr>Валидатор: построение автоматов</vt:lpstr>
      <vt:lpstr>Детерминизация автоматов</vt:lpstr>
      <vt:lpstr>Применение PSVI и автоматов</vt:lpstr>
      <vt:lpstr>Сравнение скорости</vt:lpstr>
      <vt:lpstr>Редактор и аналоги</vt:lpstr>
      <vt:lpstr>Результаты работы</vt:lpstr>
      <vt:lpstr>Слайд 17</vt:lpstr>
      <vt:lpstr>Предпосылки к постановке</vt:lpstr>
      <vt:lpstr>Пример нарушения UPA</vt:lpstr>
      <vt:lpstr>Построение валидатора</vt:lpstr>
      <vt:lpstr>Архитектура клиента</vt:lpstr>
      <vt:lpstr>Деление протоколов</vt:lpstr>
      <vt:lpstr>Структура ссылок</vt:lpstr>
      <vt:lpstr>Структура хранилища</vt:lpstr>
      <vt:lpstr>Архитектура XSLT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user</dc:creator>
  <cp:lastModifiedBy>sic</cp:lastModifiedBy>
  <cp:revision>159</cp:revision>
  <dcterms:created xsi:type="dcterms:W3CDTF">2010-05-13T18:53:02Z</dcterms:created>
  <dcterms:modified xsi:type="dcterms:W3CDTF">2010-06-08T17:06:47Z</dcterms:modified>
</cp:coreProperties>
</file>