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8" r:id="rId3"/>
    <p:sldId id="266" r:id="rId4"/>
    <p:sldId id="259" r:id="rId5"/>
    <p:sldId id="260" r:id="rId6"/>
    <p:sldId id="261" r:id="rId7"/>
    <p:sldId id="262" r:id="rId8"/>
    <p:sldId id="267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42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 AT</c:v>
                </c:pt>
              </c:strCache>
            </c:strRef>
          </c:tx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5</c:v>
                </c:pt>
                <c:pt idx="1">
                  <c:v>10</c:v>
                </c:pt>
                <c:pt idx="2">
                  <c:v>17</c:v>
                </c:pt>
                <c:pt idx="3">
                  <c:v>24</c:v>
                </c:pt>
                <c:pt idx="4">
                  <c:v>32</c:v>
                </c:pt>
                <c:pt idx="5">
                  <c:v>39</c:v>
                </c:pt>
                <c:pt idx="6">
                  <c:v>49</c:v>
                </c:pt>
                <c:pt idx="7">
                  <c:v>64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 АТ</c:v>
                </c:pt>
              </c:strCache>
            </c:strRef>
          </c:tx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12</c:v>
                </c:pt>
                <c:pt idx="1">
                  <c:v>17</c:v>
                </c:pt>
                <c:pt idx="2">
                  <c:v>23</c:v>
                </c:pt>
                <c:pt idx="3">
                  <c:v>19</c:v>
                </c:pt>
                <c:pt idx="4">
                  <c:v>21</c:v>
                </c:pt>
                <c:pt idx="5">
                  <c:v>28</c:v>
                </c:pt>
                <c:pt idx="6">
                  <c:v>20</c:v>
                </c:pt>
                <c:pt idx="7">
                  <c:v>26</c:v>
                </c:pt>
              </c:numCache>
            </c:numRef>
          </c:val>
        </c:ser>
        <c:marker val="1"/>
        <c:axId val="72244224"/>
        <c:axId val="72278784"/>
      </c:lineChart>
      <c:catAx>
        <c:axId val="7224422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ru-RU"/>
            </a:pPr>
            <a:endParaRPr lang="ru-RU"/>
          </a:p>
        </c:txPr>
        <c:crossAx val="72278784"/>
        <c:crosses val="autoZero"/>
        <c:auto val="1"/>
        <c:lblAlgn val="ctr"/>
        <c:lblOffset val="100"/>
      </c:catAx>
      <c:valAx>
        <c:axId val="722787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ru-RU"/>
            </a:pPr>
            <a:endParaRPr lang="ru-RU"/>
          </a:p>
        </c:txPr>
        <c:crossAx val="7224422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ru-RU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6432676529327203"/>
          <c:y val="5.8007207697763893E-2"/>
          <c:w val="0.51790263696844063"/>
          <c:h val="0.76057632923273089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 библ.</c:v>
                </c:pt>
              </c:strCache>
            </c:strRef>
          </c:tx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4</c:v>
                </c:pt>
                <c:pt idx="1">
                  <c:v>10</c:v>
                </c:pt>
                <c:pt idx="2">
                  <c:v>17</c:v>
                </c:pt>
                <c:pt idx="3">
                  <c:v>13</c:v>
                </c:pt>
                <c:pt idx="4">
                  <c:v>24</c:v>
                </c:pt>
                <c:pt idx="5">
                  <c:v>26</c:v>
                </c:pt>
                <c:pt idx="6">
                  <c:v>16</c:v>
                </c:pt>
                <c:pt idx="7">
                  <c:v>22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исп. библ.</c:v>
                </c:pt>
              </c:strCache>
            </c:strRef>
          </c:tx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2</c:v>
                </c:pt>
                <c:pt idx="1">
                  <c:v>5</c:v>
                </c:pt>
                <c:pt idx="2">
                  <c:v>10</c:v>
                </c:pt>
                <c:pt idx="3">
                  <c:v>8</c:v>
                </c:pt>
                <c:pt idx="4">
                  <c:v>15</c:v>
                </c:pt>
                <c:pt idx="5">
                  <c:v>16</c:v>
                </c:pt>
                <c:pt idx="6">
                  <c:v>12</c:v>
                </c:pt>
                <c:pt idx="7">
                  <c:v>16</c:v>
                </c:pt>
              </c:numCache>
            </c:numRef>
          </c:val>
        </c:ser>
        <c:marker val="1"/>
        <c:axId val="75256192"/>
        <c:axId val="60786944"/>
      </c:lineChart>
      <c:catAx>
        <c:axId val="752561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ru-RU"/>
            </a:pPr>
            <a:endParaRPr lang="ru-RU"/>
          </a:p>
        </c:txPr>
        <c:crossAx val="60786944"/>
        <c:crosses val="autoZero"/>
        <c:auto val="1"/>
        <c:lblAlgn val="ctr"/>
        <c:lblOffset val="100"/>
      </c:catAx>
      <c:valAx>
        <c:axId val="607869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ru-RU"/>
            </a:pPr>
            <a:endParaRPr lang="ru-RU"/>
          </a:p>
        </c:txPr>
        <c:crossAx val="75256192"/>
        <c:crosses val="autoZero"/>
        <c:crossBetween val="between"/>
      </c:valAx>
    </c:plotArea>
    <c:legend>
      <c:legendPos val="r"/>
      <c:layout/>
      <c:txPr>
        <a:bodyPr/>
        <a:lstStyle/>
        <a:p>
          <a:pPr rtl="0">
            <a:defRPr lang="ru-RU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2A08D7-B9F9-4720-BD4C-1D6BF67AA5B8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DEA899-A9D1-4CA5-9B72-6B954D39B8B4}">
      <dgm:prSet phldrT="[Текст]"/>
      <dgm:spPr/>
      <dgm:t>
        <a:bodyPr/>
        <a:lstStyle/>
        <a:p>
          <a:r>
            <a:rPr lang="ru-RU" dirty="0" smtClean="0"/>
            <a:t>Пользовательские настройки</a:t>
          </a:r>
          <a:endParaRPr lang="ru-RU" dirty="0"/>
        </a:p>
      </dgm:t>
    </dgm:pt>
    <dgm:pt modelId="{D41955F8-EBAE-4C86-9101-3876446D5AC7}" type="parTrans" cxnId="{5E99D467-DC46-4752-977F-39F0095E0947}">
      <dgm:prSet/>
      <dgm:spPr/>
      <dgm:t>
        <a:bodyPr/>
        <a:lstStyle/>
        <a:p>
          <a:endParaRPr lang="ru-RU"/>
        </a:p>
      </dgm:t>
    </dgm:pt>
    <dgm:pt modelId="{3FD81460-1561-412B-9313-FB8784D463DD}" type="sibTrans" cxnId="{5E99D467-DC46-4752-977F-39F0095E0947}">
      <dgm:prSet/>
      <dgm:spPr/>
      <dgm:t>
        <a:bodyPr/>
        <a:lstStyle/>
        <a:p>
          <a:endParaRPr lang="ru-RU"/>
        </a:p>
      </dgm:t>
    </dgm:pt>
    <dgm:pt modelId="{5E5BE7AA-0345-4F82-830F-9A1591BFEAC3}">
      <dgm:prSet phldrT="[Текст]"/>
      <dgm:spPr/>
      <dgm:t>
        <a:bodyPr/>
        <a:lstStyle/>
        <a:p>
          <a:r>
            <a:rPr lang="ru-RU" dirty="0" smtClean="0"/>
            <a:t>Детализированный отчет</a:t>
          </a:r>
          <a:endParaRPr lang="ru-RU" dirty="0"/>
        </a:p>
      </dgm:t>
    </dgm:pt>
    <dgm:pt modelId="{96D2BAE3-59FD-445D-8A4A-E053027C0930}" type="parTrans" cxnId="{D187290B-D5A5-4C7A-8BFE-B9709ABDF455}">
      <dgm:prSet/>
      <dgm:spPr/>
      <dgm:t>
        <a:bodyPr/>
        <a:lstStyle/>
        <a:p>
          <a:endParaRPr lang="ru-RU"/>
        </a:p>
      </dgm:t>
    </dgm:pt>
    <dgm:pt modelId="{48D4DA07-5A7A-4EB6-98B1-05F3DDD50D16}" type="sibTrans" cxnId="{D187290B-D5A5-4C7A-8BFE-B9709ABDF455}">
      <dgm:prSet/>
      <dgm:spPr/>
      <dgm:t>
        <a:bodyPr/>
        <a:lstStyle/>
        <a:p>
          <a:endParaRPr lang="ru-RU"/>
        </a:p>
      </dgm:t>
    </dgm:pt>
    <dgm:pt modelId="{020E0FA4-3623-4FB0-AFC7-C2ADB70074C4}">
      <dgm:prSet phldrT="[Текст]"/>
      <dgm:spPr/>
      <dgm:t>
        <a:bodyPr/>
        <a:lstStyle/>
        <a:p>
          <a:r>
            <a:rPr lang="ru-RU" dirty="0" smtClean="0"/>
            <a:t>Функции сравнений</a:t>
          </a:r>
          <a:endParaRPr lang="ru-RU" dirty="0"/>
        </a:p>
      </dgm:t>
    </dgm:pt>
    <dgm:pt modelId="{9CD29C10-2A11-464B-B2D7-0C6149542D58}" type="parTrans" cxnId="{5F6699AD-54E6-465E-A644-809659F99987}">
      <dgm:prSet/>
      <dgm:spPr/>
      <dgm:t>
        <a:bodyPr/>
        <a:lstStyle/>
        <a:p>
          <a:endParaRPr lang="ru-RU"/>
        </a:p>
      </dgm:t>
    </dgm:pt>
    <dgm:pt modelId="{9A2B7699-33B7-4070-AC27-66333F30078B}" type="sibTrans" cxnId="{5F6699AD-54E6-465E-A644-809659F99987}">
      <dgm:prSet/>
      <dgm:spPr/>
      <dgm:t>
        <a:bodyPr/>
        <a:lstStyle/>
        <a:p>
          <a:endParaRPr lang="ru-RU"/>
        </a:p>
      </dgm:t>
    </dgm:pt>
    <dgm:pt modelId="{579399DB-DEAA-4AC5-B195-FB9A45418B4F}">
      <dgm:prSet phldrT="[Текст]"/>
      <dgm:spPr/>
      <dgm:t>
        <a:bodyPr/>
        <a:lstStyle/>
        <a:p>
          <a:r>
            <a:rPr lang="ru-RU" dirty="0" smtClean="0"/>
            <a:t>Запись в файл отчета</a:t>
          </a:r>
          <a:endParaRPr lang="ru-RU" dirty="0"/>
        </a:p>
      </dgm:t>
    </dgm:pt>
    <dgm:pt modelId="{CC1C54D7-04DF-43D1-9AEA-2C661B17698C}" type="parTrans" cxnId="{E9894D92-2F6B-49C2-BF3B-CC7DBA231397}">
      <dgm:prSet/>
      <dgm:spPr/>
      <dgm:t>
        <a:bodyPr/>
        <a:lstStyle/>
        <a:p>
          <a:endParaRPr lang="ru-RU"/>
        </a:p>
      </dgm:t>
    </dgm:pt>
    <dgm:pt modelId="{A67D9063-3FD2-42BF-867D-5B560ABED672}" type="sibTrans" cxnId="{E9894D92-2F6B-49C2-BF3B-CC7DBA231397}">
      <dgm:prSet/>
      <dgm:spPr/>
      <dgm:t>
        <a:bodyPr/>
        <a:lstStyle/>
        <a:p>
          <a:endParaRPr lang="ru-RU"/>
        </a:p>
      </dgm:t>
    </dgm:pt>
    <dgm:pt modelId="{BF08E61E-34FB-4732-B9F9-593670F2E23E}">
      <dgm:prSet phldrT="[Текст]"/>
      <dgm:spPr/>
      <dgm:t>
        <a:bodyPr/>
        <a:lstStyle/>
        <a:p>
          <a:r>
            <a:rPr lang="ru-RU" dirty="0" smtClean="0"/>
            <a:t>Функции выполняющиеся перед и после запуска тестов</a:t>
          </a:r>
          <a:endParaRPr lang="ru-RU" dirty="0"/>
        </a:p>
      </dgm:t>
    </dgm:pt>
    <dgm:pt modelId="{8E601083-2586-4525-8038-148910A29C76}" type="parTrans" cxnId="{D15E3EF3-8B3A-408D-B4A2-8ECB61727E92}">
      <dgm:prSet/>
      <dgm:spPr/>
      <dgm:t>
        <a:bodyPr/>
        <a:lstStyle/>
        <a:p>
          <a:endParaRPr lang="ru-RU"/>
        </a:p>
      </dgm:t>
    </dgm:pt>
    <dgm:pt modelId="{2D250E18-A47F-4163-9F64-EAC670C1C7A0}" type="sibTrans" cxnId="{D15E3EF3-8B3A-408D-B4A2-8ECB61727E92}">
      <dgm:prSet/>
      <dgm:spPr/>
      <dgm:t>
        <a:bodyPr/>
        <a:lstStyle/>
        <a:p>
          <a:endParaRPr lang="ru-RU"/>
        </a:p>
      </dgm:t>
    </dgm:pt>
    <dgm:pt modelId="{2395D966-DA70-4B58-B2BE-033FCF7E9BE6}">
      <dgm:prSet phldrT="[Текст]"/>
      <dgm:spPr/>
      <dgm:t>
        <a:bodyPr/>
        <a:lstStyle/>
        <a:p>
          <a:r>
            <a:rPr lang="ru-RU" dirty="0" smtClean="0"/>
            <a:t>Работа с базой данных</a:t>
          </a:r>
          <a:endParaRPr lang="ru-RU" dirty="0"/>
        </a:p>
      </dgm:t>
    </dgm:pt>
    <dgm:pt modelId="{ADE26BA3-7BAD-45B5-ACB7-23B803138B67}" type="parTrans" cxnId="{81531294-7429-432B-9D49-535BE5F094A7}">
      <dgm:prSet/>
      <dgm:spPr/>
      <dgm:t>
        <a:bodyPr/>
        <a:lstStyle/>
        <a:p>
          <a:endParaRPr lang="ru-RU"/>
        </a:p>
      </dgm:t>
    </dgm:pt>
    <dgm:pt modelId="{780B1518-838D-4E95-B65A-AAE90B5520A0}" type="sibTrans" cxnId="{81531294-7429-432B-9D49-535BE5F094A7}">
      <dgm:prSet/>
      <dgm:spPr/>
      <dgm:t>
        <a:bodyPr/>
        <a:lstStyle/>
        <a:p>
          <a:endParaRPr lang="ru-RU"/>
        </a:p>
      </dgm:t>
    </dgm:pt>
    <dgm:pt modelId="{F2F4B2C8-C79A-4B30-BAA7-F18F02C9048D}">
      <dgm:prSet phldrT="[Текст]"/>
      <dgm:spPr/>
      <dgm:t>
        <a:bodyPr/>
        <a:lstStyle/>
        <a:p>
          <a:r>
            <a:rPr lang="ru-RU" dirty="0" smtClean="0"/>
            <a:t>Вспомогательные функции</a:t>
          </a:r>
          <a:endParaRPr lang="ru-RU" dirty="0"/>
        </a:p>
      </dgm:t>
    </dgm:pt>
    <dgm:pt modelId="{14CB47BA-BC1D-49FC-9998-DED01A88E84D}" type="parTrans" cxnId="{04DB039F-4CC9-4093-8AF9-64523F30FC77}">
      <dgm:prSet/>
      <dgm:spPr/>
      <dgm:t>
        <a:bodyPr/>
        <a:lstStyle/>
        <a:p>
          <a:endParaRPr lang="ru-RU"/>
        </a:p>
      </dgm:t>
    </dgm:pt>
    <dgm:pt modelId="{0EB1C3BA-BC02-442D-9B60-722C7AA9BEB8}" type="sibTrans" cxnId="{04DB039F-4CC9-4093-8AF9-64523F30FC77}">
      <dgm:prSet/>
      <dgm:spPr/>
      <dgm:t>
        <a:bodyPr/>
        <a:lstStyle/>
        <a:p>
          <a:endParaRPr lang="ru-RU"/>
        </a:p>
      </dgm:t>
    </dgm:pt>
    <dgm:pt modelId="{A451C888-7F95-4EF2-A9C2-85AF8050F70E}" type="pres">
      <dgm:prSet presAssocID="{252A08D7-B9F9-4720-BD4C-1D6BF67AA5B8}" presName="diagram" presStyleCnt="0">
        <dgm:presLayoutVars>
          <dgm:dir/>
          <dgm:resizeHandles val="exact"/>
        </dgm:presLayoutVars>
      </dgm:prSet>
      <dgm:spPr/>
    </dgm:pt>
    <dgm:pt modelId="{BF3E6E2D-A29F-4037-8802-AACF57FB1FEA}" type="pres">
      <dgm:prSet presAssocID="{1ADEA899-A9D1-4CA5-9B72-6B954D39B8B4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AD2DD-0256-42D9-8AB4-F6E6A7D15AF4}" type="pres">
      <dgm:prSet presAssocID="{3FD81460-1561-412B-9313-FB8784D463DD}" presName="sibTrans" presStyleCnt="0"/>
      <dgm:spPr/>
    </dgm:pt>
    <dgm:pt modelId="{0B07DF2D-E536-40CD-95F7-33B392F710E0}" type="pres">
      <dgm:prSet presAssocID="{5E5BE7AA-0345-4F82-830F-9A1591BFEAC3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EEB18-ACA4-4C5C-9D68-0A3B73183912}" type="pres">
      <dgm:prSet presAssocID="{48D4DA07-5A7A-4EB6-98B1-05F3DDD50D16}" presName="sibTrans" presStyleCnt="0"/>
      <dgm:spPr/>
    </dgm:pt>
    <dgm:pt modelId="{A6B609B0-6E1D-4BD2-8C5C-05A3E4733195}" type="pres">
      <dgm:prSet presAssocID="{020E0FA4-3623-4FB0-AFC7-C2ADB70074C4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0D292-C11B-45C2-82F2-6ABCD2C89DAD}" type="pres">
      <dgm:prSet presAssocID="{9A2B7699-33B7-4070-AC27-66333F30078B}" presName="sibTrans" presStyleCnt="0"/>
      <dgm:spPr/>
    </dgm:pt>
    <dgm:pt modelId="{9E6230FF-24F2-425B-BDAA-8B914EF630BA}" type="pres">
      <dgm:prSet presAssocID="{579399DB-DEAA-4AC5-B195-FB9A45418B4F}" presName="node" presStyleLbl="node1" presStyleIdx="3" presStyleCnt="7">
        <dgm:presLayoutVars>
          <dgm:bulletEnabled val="1"/>
        </dgm:presLayoutVars>
      </dgm:prSet>
      <dgm:spPr/>
    </dgm:pt>
    <dgm:pt modelId="{44CD9502-5E1E-4F6E-AD54-7E9FC9004222}" type="pres">
      <dgm:prSet presAssocID="{A67D9063-3FD2-42BF-867D-5B560ABED672}" presName="sibTrans" presStyleCnt="0"/>
      <dgm:spPr/>
    </dgm:pt>
    <dgm:pt modelId="{9A98B57B-28C7-4265-9EEC-1D26571DF945}" type="pres">
      <dgm:prSet presAssocID="{BF08E61E-34FB-4732-B9F9-593670F2E23E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E0FD5E-C4B6-4DFE-A59C-27DF1A6ACA7D}" type="pres">
      <dgm:prSet presAssocID="{2D250E18-A47F-4163-9F64-EAC670C1C7A0}" presName="sibTrans" presStyleCnt="0"/>
      <dgm:spPr/>
    </dgm:pt>
    <dgm:pt modelId="{358B2C34-CAAD-4E17-8ED4-71DABD673EAE}" type="pres">
      <dgm:prSet presAssocID="{2395D966-DA70-4B58-B2BE-033FCF7E9BE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59727E-7830-4DC9-8DD5-F63868C78C86}" type="pres">
      <dgm:prSet presAssocID="{780B1518-838D-4E95-B65A-AAE90B5520A0}" presName="sibTrans" presStyleCnt="0"/>
      <dgm:spPr/>
    </dgm:pt>
    <dgm:pt modelId="{EC0BA9C5-1F3C-4ED4-9411-95645ADE31FA}" type="pres">
      <dgm:prSet presAssocID="{F2F4B2C8-C79A-4B30-BAA7-F18F02C9048D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6699AD-54E6-465E-A644-809659F99987}" srcId="{252A08D7-B9F9-4720-BD4C-1D6BF67AA5B8}" destId="{020E0FA4-3623-4FB0-AFC7-C2ADB70074C4}" srcOrd="2" destOrd="0" parTransId="{9CD29C10-2A11-464B-B2D7-0C6149542D58}" sibTransId="{9A2B7699-33B7-4070-AC27-66333F30078B}"/>
    <dgm:cxn modelId="{97831E3F-3BDB-4BDE-BB58-72EFA185EE1B}" type="presOf" srcId="{252A08D7-B9F9-4720-BD4C-1D6BF67AA5B8}" destId="{A451C888-7F95-4EF2-A9C2-85AF8050F70E}" srcOrd="0" destOrd="0" presId="urn:microsoft.com/office/officeart/2005/8/layout/default"/>
    <dgm:cxn modelId="{088A1B45-FCB4-4D2F-A366-1E6245E3D2C6}" type="presOf" srcId="{579399DB-DEAA-4AC5-B195-FB9A45418B4F}" destId="{9E6230FF-24F2-425B-BDAA-8B914EF630BA}" srcOrd="0" destOrd="0" presId="urn:microsoft.com/office/officeart/2005/8/layout/default"/>
    <dgm:cxn modelId="{0F01A9B4-E550-44C0-ACC6-449733F10CDB}" type="presOf" srcId="{020E0FA4-3623-4FB0-AFC7-C2ADB70074C4}" destId="{A6B609B0-6E1D-4BD2-8C5C-05A3E4733195}" srcOrd="0" destOrd="0" presId="urn:microsoft.com/office/officeart/2005/8/layout/default"/>
    <dgm:cxn modelId="{4623779E-9727-4D5E-A8CE-BA2576496A18}" type="presOf" srcId="{BF08E61E-34FB-4732-B9F9-593670F2E23E}" destId="{9A98B57B-28C7-4265-9EEC-1D26571DF945}" srcOrd="0" destOrd="0" presId="urn:microsoft.com/office/officeart/2005/8/layout/default"/>
    <dgm:cxn modelId="{5FDD6778-E54E-4D98-A464-1F614AF9F918}" type="presOf" srcId="{2395D966-DA70-4B58-B2BE-033FCF7E9BE6}" destId="{358B2C34-CAAD-4E17-8ED4-71DABD673EAE}" srcOrd="0" destOrd="0" presId="urn:microsoft.com/office/officeart/2005/8/layout/default"/>
    <dgm:cxn modelId="{01D61B8E-5E41-405F-BBA1-94041686D6FE}" type="presOf" srcId="{F2F4B2C8-C79A-4B30-BAA7-F18F02C9048D}" destId="{EC0BA9C5-1F3C-4ED4-9411-95645ADE31FA}" srcOrd="0" destOrd="0" presId="urn:microsoft.com/office/officeart/2005/8/layout/default"/>
    <dgm:cxn modelId="{7FFF6F3F-DBCF-49C1-AA41-D41788E5C070}" type="presOf" srcId="{5E5BE7AA-0345-4F82-830F-9A1591BFEAC3}" destId="{0B07DF2D-E536-40CD-95F7-33B392F710E0}" srcOrd="0" destOrd="0" presId="urn:microsoft.com/office/officeart/2005/8/layout/default"/>
    <dgm:cxn modelId="{04DB039F-4CC9-4093-8AF9-64523F30FC77}" srcId="{252A08D7-B9F9-4720-BD4C-1D6BF67AA5B8}" destId="{F2F4B2C8-C79A-4B30-BAA7-F18F02C9048D}" srcOrd="6" destOrd="0" parTransId="{14CB47BA-BC1D-49FC-9998-DED01A88E84D}" sibTransId="{0EB1C3BA-BC02-442D-9B60-722C7AA9BEB8}"/>
    <dgm:cxn modelId="{81531294-7429-432B-9D49-535BE5F094A7}" srcId="{252A08D7-B9F9-4720-BD4C-1D6BF67AA5B8}" destId="{2395D966-DA70-4B58-B2BE-033FCF7E9BE6}" srcOrd="5" destOrd="0" parTransId="{ADE26BA3-7BAD-45B5-ACB7-23B803138B67}" sibTransId="{780B1518-838D-4E95-B65A-AAE90B5520A0}"/>
    <dgm:cxn modelId="{E9894D92-2F6B-49C2-BF3B-CC7DBA231397}" srcId="{252A08D7-B9F9-4720-BD4C-1D6BF67AA5B8}" destId="{579399DB-DEAA-4AC5-B195-FB9A45418B4F}" srcOrd="3" destOrd="0" parTransId="{CC1C54D7-04DF-43D1-9AEA-2C661B17698C}" sibTransId="{A67D9063-3FD2-42BF-867D-5B560ABED672}"/>
    <dgm:cxn modelId="{5E99D467-DC46-4752-977F-39F0095E0947}" srcId="{252A08D7-B9F9-4720-BD4C-1D6BF67AA5B8}" destId="{1ADEA899-A9D1-4CA5-9B72-6B954D39B8B4}" srcOrd="0" destOrd="0" parTransId="{D41955F8-EBAE-4C86-9101-3876446D5AC7}" sibTransId="{3FD81460-1561-412B-9313-FB8784D463DD}"/>
    <dgm:cxn modelId="{D187290B-D5A5-4C7A-8BFE-B9709ABDF455}" srcId="{252A08D7-B9F9-4720-BD4C-1D6BF67AA5B8}" destId="{5E5BE7AA-0345-4F82-830F-9A1591BFEAC3}" srcOrd="1" destOrd="0" parTransId="{96D2BAE3-59FD-445D-8A4A-E053027C0930}" sibTransId="{48D4DA07-5A7A-4EB6-98B1-05F3DDD50D16}"/>
    <dgm:cxn modelId="{A97E22BE-2C71-4E29-A2EF-ACADC1C660D7}" type="presOf" srcId="{1ADEA899-A9D1-4CA5-9B72-6B954D39B8B4}" destId="{BF3E6E2D-A29F-4037-8802-AACF57FB1FEA}" srcOrd="0" destOrd="0" presId="urn:microsoft.com/office/officeart/2005/8/layout/default"/>
    <dgm:cxn modelId="{D15E3EF3-8B3A-408D-B4A2-8ECB61727E92}" srcId="{252A08D7-B9F9-4720-BD4C-1D6BF67AA5B8}" destId="{BF08E61E-34FB-4732-B9F9-593670F2E23E}" srcOrd="4" destOrd="0" parTransId="{8E601083-2586-4525-8038-148910A29C76}" sibTransId="{2D250E18-A47F-4163-9F64-EAC670C1C7A0}"/>
    <dgm:cxn modelId="{AA91DE58-6F61-4349-AFD0-13D2B5880ADC}" type="presParOf" srcId="{A451C888-7F95-4EF2-A9C2-85AF8050F70E}" destId="{BF3E6E2D-A29F-4037-8802-AACF57FB1FEA}" srcOrd="0" destOrd="0" presId="urn:microsoft.com/office/officeart/2005/8/layout/default"/>
    <dgm:cxn modelId="{77828A65-5843-4A2B-82CC-49D3DC5FBC6A}" type="presParOf" srcId="{A451C888-7F95-4EF2-A9C2-85AF8050F70E}" destId="{D56AD2DD-0256-42D9-8AB4-F6E6A7D15AF4}" srcOrd="1" destOrd="0" presId="urn:microsoft.com/office/officeart/2005/8/layout/default"/>
    <dgm:cxn modelId="{0B288482-1CB0-4DE7-9289-496377F2D586}" type="presParOf" srcId="{A451C888-7F95-4EF2-A9C2-85AF8050F70E}" destId="{0B07DF2D-E536-40CD-95F7-33B392F710E0}" srcOrd="2" destOrd="0" presId="urn:microsoft.com/office/officeart/2005/8/layout/default"/>
    <dgm:cxn modelId="{DEE6D89C-D0D8-47BE-BA01-11BC96913D38}" type="presParOf" srcId="{A451C888-7F95-4EF2-A9C2-85AF8050F70E}" destId="{033EEB18-ACA4-4C5C-9D68-0A3B73183912}" srcOrd="3" destOrd="0" presId="urn:microsoft.com/office/officeart/2005/8/layout/default"/>
    <dgm:cxn modelId="{E2D29865-10E0-4290-93C5-1E9FE5D72B3C}" type="presParOf" srcId="{A451C888-7F95-4EF2-A9C2-85AF8050F70E}" destId="{A6B609B0-6E1D-4BD2-8C5C-05A3E4733195}" srcOrd="4" destOrd="0" presId="urn:microsoft.com/office/officeart/2005/8/layout/default"/>
    <dgm:cxn modelId="{72F198C7-DE15-48C7-A192-4F579957FB4C}" type="presParOf" srcId="{A451C888-7F95-4EF2-A9C2-85AF8050F70E}" destId="{5470D292-C11B-45C2-82F2-6ABCD2C89DAD}" srcOrd="5" destOrd="0" presId="urn:microsoft.com/office/officeart/2005/8/layout/default"/>
    <dgm:cxn modelId="{1F2A0635-E36D-4B78-A909-72E0A18DCF05}" type="presParOf" srcId="{A451C888-7F95-4EF2-A9C2-85AF8050F70E}" destId="{9E6230FF-24F2-425B-BDAA-8B914EF630BA}" srcOrd="6" destOrd="0" presId="urn:microsoft.com/office/officeart/2005/8/layout/default"/>
    <dgm:cxn modelId="{C6E600E5-52BE-4F1D-A9E8-71FD8F06C885}" type="presParOf" srcId="{A451C888-7F95-4EF2-A9C2-85AF8050F70E}" destId="{44CD9502-5E1E-4F6E-AD54-7E9FC9004222}" srcOrd="7" destOrd="0" presId="urn:microsoft.com/office/officeart/2005/8/layout/default"/>
    <dgm:cxn modelId="{4B867D2C-89B6-4DC3-8DA4-B366EFCE653C}" type="presParOf" srcId="{A451C888-7F95-4EF2-A9C2-85AF8050F70E}" destId="{9A98B57B-28C7-4265-9EEC-1D26571DF945}" srcOrd="8" destOrd="0" presId="urn:microsoft.com/office/officeart/2005/8/layout/default"/>
    <dgm:cxn modelId="{5655907C-6C3E-4ECA-B053-2F4FBC3E3D86}" type="presParOf" srcId="{A451C888-7F95-4EF2-A9C2-85AF8050F70E}" destId="{54E0FD5E-C4B6-4DFE-A59C-27DF1A6ACA7D}" srcOrd="9" destOrd="0" presId="urn:microsoft.com/office/officeart/2005/8/layout/default"/>
    <dgm:cxn modelId="{5748FC22-C697-4839-8839-F65261F74228}" type="presParOf" srcId="{A451C888-7F95-4EF2-A9C2-85AF8050F70E}" destId="{358B2C34-CAAD-4E17-8ED4-71DABD673EAE}" srcOrd="10" destOrd="0" presId="urn:microsoft.com/office/officeart/2005/8/layout/default"/>
    <dgm:cxn modelId="{E86001E7-D558-421B-B414-A9FEF7DCB88F}" type="presParOf" srcId="{A451C888-7F95-4EF2-A9C2-85AF8050F70E}" destId="{3059727E-7830-4DC9-8DD5-F63868C78C86}" srcOrd="11" destOrd="0" presId="urn:microsoft.com/office/officeart/2005/8/layout/default"/>
    <dgm:cxn modelId="{ED991208-6B2C-4AB8-A043-E1E7B50DFD33}" type="presParOf" srcId="{A451C888-7F95-4EF2-A9C2-85AF8050F70E}" destId="{EC0BA9C5-1F3C-4ED4-9411-95645ADE31FA}" srcOrd="12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FDED3-D0D5-4CD3-9776-365D1BD39212}" type="datetimeFigureOut">
              <a:rPr lang="en-US" smtClean="0"/>
              <a:pPr/>
              <a:t>5/18/2008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245CA-D811-40C3-9131-84BD9977A6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D245CA-D811-40C3-9131-84BD9977A68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D148D8F-3367-4899-BD84-468FA2BBD9AD}" type="datetimeFigureOut">
              <a:rPr lang="ru-RU" smtClean="0"/>
              <a:pPr/>
              <a:t>18.05.2008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AE22965-D0B8-444F-A0A3-D5E29A1329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Office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142984"/>
            <a:ext cx="7772400" cy="1500198"/>
          </a:xfrm>
        </p:spPr>
        <p:txBody>
          <a:bodyPr>
            <a:normAutofit/>
          </a:bodyPr>
          <a:lstStyle/>
          <a:p>
            <a:pPr algn="ctr"/>
            <a:r>
              <a:rPr lang="ru-RU" sz="2500" dirty="0" smtClean="0">
                <a:solidFill>
                  <a:schemeClr val="accent1"/>
                </a:solidFill>
              </a:rPr>
              <a:t>Разработка и внедрение </a:t>
            </a:r>
            <a:br>
              <a:rPr lang="ru-RU" sz="2500" dirty="0" smtClean="0">
                <a:solidFill>
                  <a:schemeClr val="accent1"/>
                </a:solidFill>
              </a:rPr>
            </a:br>
            <a:r>
              <a:rPr lang="ru-RU" sz="2500" dirty="0" smtClean="0">
                <a:solidFill>
                  <a:schemeClr val="accent1"/>
                </a:solidFill>
              </a:rPr>
              <a:t>объектно-ориентированной библиотеки </a:t>
            </a:r>
            <a:br>
              <a:rPr lang="ru-RU" sz="2500" dirty="0" smtClean="0">
                <a:solidFill>
                  <a:schemeClr val="accent1"/>
                </a:solidFill>
              </a:rPr>
            </a:br>
            <a:r>
              <a:rPr lang="ru-RU" sz="2500" dirty="0" smtClean="0">
                <a:solidFill>
                  <a:schemeClr val="accent1"/>
                </a:solidFill>
              </a:rPr>
              <a:t>для автоматизации тестирования</a:t>
            </a:r>
            <a:endParaRPr lang="ru-RU" sz="2500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3108" y="642918"/>
            <a:ext cx="500066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Кафедра системного программирования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6512" y="3714752"/>
            <a:ext cx="2357454" cy="21698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500" dirty="0" smtClean="0"/>
              <a:t>Студент:</a:t>
            </a:r>
          </a:p>
          <a:p>
            <a:r>
              <a:rPr lang="ru-RU" sz="1500" dirty="0" smtClean="0"/>
              <a:t>Олейник А.Л.</a:t>
            </a:r>
          </a:p>
          <a:p>
            <a:r>
              <a:rPr lang="ru-RU" sz="1500" dirty="0" smtClean="0"/>
              <a:t>544 </a:t>
            </a:r>
            <a:r>
              <a:rPr lang="ru-RU" sz="1500" dirty="0" smtClean="0"/>
              <a:t>группа</a:t>
            </a:r>
          </a:p>
          <a:p>
            <a:endParaRPr lang="ru-RU" sz="1500" dirty="0" smtClean="0"/>
          </a:p>
          <a:p>
            <a:r>
              <a:rPr lang="ru-RU" sz="1500" dirty="0" smtClean="0"/>
              <a:t>Научный руководитель:</a:t>
            </a:r>
          </a:p>
          <a:p>
            <a:r>
              <a:rPr lang="ru-RU" sz="1500" dirty="0" smtClean="0"/>
              <a:t>Гаврилов И.З.</a:t>
            </a:r>
          </a:p>
          <a:p>
            <a:endParaRPr lang="ru-RU" sz="1500" dirty="0" smtClean="0"/>
          </a:p>
          <a:p>
            <a:r>
              <a:rPr lang="ru-RU" sz="1500" dirty="0" smtClean="0"/>
              <a:t>Рецензент:</a:t>
            </a:r>
            <a:endParaRPr lang="ru-RU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Постановка задачи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571612"/>
            <a:ext cx="8643966" cy="41879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Стандартизированный процесс разработки автоматических тестов</a:t>
            </a:r>
            <a:endParaRPr lang="en-US" dirty="0" smtClean="0"/>
          </a:p>
          <a:p>
            <a:pPr lvl="1">
              <a:lnSpc>
                <a:spcPct val="150000"/>
              </a:lnSpc>
            </a:pPr>
            <a:r>
              <a:rPr lang="ru-RU" dirty="0" smtClean="0"/>
              <a:t>Единый стиль написания тестов</a:t>
            </a:r>
          </a:p>
          <a:p>
            <a:pPr lvl="1">
              <a:lnSpc>
                <a:spcPct val="150000"/>
              </a:lnSpc>
            </a:pPr>
            <a:r>
              <a:rPr lang="ru-RU" dirty="0" smtClean="0"/>
              <a:t>Сократить время на разработку и поддержку тестов</a:t>
            </a:r>
            <a:endParaRPr lang="ru-RU" dirty="0" smtClean="0"/>
          </a:p>
          <a:p>
            <a:pPr lvl="1">
              <a:lnSpc>
                <a:spcPct val="150000"/>
              </a:lnSpc>
            </a:pPr>
            <a:r>
              <a:rPr lang="ru-RU" dirty="0" smtClean="0"/>
              <a:t>Повторное использование кода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Цели работы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183880" cy="418795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Проанализировать требования к тестированию в отделе компании </a:t>
            </a:r>
            <a:r>
              <a:rPr lang="en-US" dirty="0" err="1" smtClean="0"/>
              <a:t>Exigen</a:t>
            </a:r>
            <a:r>
              <a:rPr lang="en-US" dirty="0" smtClean="0"/>
              <a:t> Services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Провести анализ существующих средств автоматизации и выбрать наиболее оптимальное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Разработать библиотеку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Внедрить библиотеку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3880" cy="785818"/>
          </a:xfrm>
        </p:spPr>
        <p:txBody>
          <a:bodyPr>
            <a:normAutofit/>
          </a:bodyPr>
          <a:lstStyle/>
          <a:p>
            <a:pPr>
              <a:lnSpc>
                <a:spcPct val="75000"/>
              </a:lnSpc>
            </a:pPr>
            <a:r>
              <a:rPr lang="ru-RU" sz="2400" dirty="0" smtClean="0"/>
              <a:t>Требования к тестированию в отделе экстремального программирования</a:t>
            </a:r>
            <a:endParaRPr lang="ru-RU" sz="2400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385" name="Object 1"/>
          <p:cNvGraphicFramePr>
            <a:graphicFrameLocks noChangeAspect="1"/>
          </p:cNvGraphicFramePr>
          <p:nvPr/>
        </p:nvGraphicFramePr>
        <p:xfrm>
          <a:off x="543975" y="1285860"/>
          <a:ext cx="3313645" cy="5072098"/>
        </p:xfrm>
        <a:graphic>
          <a:graphicData uri="http://schemas.openxmlformats.org/presentationml/2006/ole">
            <p:oleObj spid="_x0000_s16385" name="Лист" r:id="rId3" imgW="4219694" imgH="6410385" progId="Excel.Sheet.12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71934" y="1285860"/>
            <a:ext cx="42862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</a:t>
            </a:r>
            <a:r>
              <a:rPr lang="en-US" dirty="0" err="1" smtClean="0"/>
              <a:t>.Net</a:t>
            </a:r>
            <a:endParaRPr lang="en-US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Internet Explorer 6,7</a:t>
            </a:r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</a:t>
            </a:r>
            <a:r>
              <a:rPr lang="en-US" dirty="0" err="1" smtClean="0"/>
              <a:t>Mozila</a:t>
            </a:r>
            <a:r>
              <a:rPr lang="en-US" dirty="0" smtClean="0"/>
              <a:t> </a:t>
            </a:r>
            <a:r>
              <a:rPr lang="en-US" dirty="0" err="1" smtClean="0"/>
              <a:t>FireFox</a:t>
            </a:r>
            <a:endParaRPr lang="en-US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Web Services</a:t>
            </a:r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Flash</a:t>
            </a:r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</a:t>
            </a:r>
            <a:r>
              <a:rPr lang="en-US" dirty="0" smtClean="0"/>
              <a:t>AJAX</a:t>
            </a:r>
            <a:endParaRPr lang="en-US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Infragistics, </a:t>
            </a:r>
            <a:r>
              <a:rPr lang="en-US" dirty="0" err="1" smtClean="0"/>
              <a:t>Telerik</a:t>
            </a:r>
            <a:endParaRPr lang="en-US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 Windows </a:t>
            </a:r>
            <a:r>
              <a:rPr lang="en-US" dirty="0" smtClean="0"/>
              <a:t>Vista</a:t>
            </a:r>
            <a:endParaRPr lang="ru-RU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ru-RU" dirty="0" smtClean="0"/>
              <a:t>  </a:t>
            </a:r>
            <a:r>
              <a:rPr lang="en-US" dirty="0" smtClean="0"/>
              <a:t>ActiveX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071934" y="4714884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ru-RU" dirty="0" smtClean="0"/>
              <a:t>  Удобство использования</a:t>
            </a:r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ru-RU" dirty="0" smtClean="0"/>
              <a:t>  Легкость разработки и поддержки     </a:t>
            </a:r>
          </a:p>
          <a:p>
            <a:pPr>
              <a:buClr>
                <a:schemeClr val="accent1"/>
              </a:buClr>
            </a:pPr>
            <a:r>
              <a:rPr lang="ru-RU" dirty="0" smtClean="0"/>
              <a:t>   </a:t>
            </a:r>
            <a:r>
              <a:rPr lang="ru-RU" dirty="0" err="1" smtClean="0"/>
              <a:t>скриптов</a:t>
            </a:r>
            <a:endParaRPr lang="ru-RU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ru-RU" dirty="0" smtClean="0"/>
              <a:t>  Доступность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3880" cy="5514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Выбор средства автоматизации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2116" y="1571612"/>
          <a:ext cx="8209937" cy="3673963"/>
        </p:xfrm>
        <a:graphic>
          <a:graphicData uri="http://schemas.openxmlformats.org/drawingml/2006/table">
            <a:tbl>
              <a:tblPr/>
              <a:tblGrid>
                <a:gridCol w="1081549"/>
                <a:gridCol w="489961"/>
                <a:gridCol w="802515"/>
                <a:gridCol w="802515"/>
                <a:gridCol w="803059"/>
                <a:gridCol w="803059"/>
                <a:gridCol w="803059"/>
                <a:gridCol w="803059"/>
                <a:gridCol w="674246"/>
                <a:gridCol w="1146915"/>
              </a:tblGrid>
              <a:tr h="85725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ru-RU" sz="1050" dirty="0" smtClean="0">
                          <a:latin typeface="Calibri"/>
                          <a:ea typeface="Calibri"/>
                          <a:cs typeface="Times New Roman"/>
                        </a:rPr>
                        <a:t>       Поддержка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-226695" algn="just">
                        <a:lnSpc>
                          <a:spcPct val="150000"/>
                        </a:lnSpc>
                      </a:pPr>
                      <a:endParaRPr lang="ru-RU" sz="1050" dirty="0" smtClean="0">
                        <a:latin typeface="Calibri"/>
                      </a:endParaRPr>
                    </a:p>
                    <a:p>
                      <a:pPr indent="-226695" algn="just">
                        <a:lnSpc>
                          <a:spcPct val="150000"/>
                        </a:lnSpc>
                      </a:pPr>
                      <a:r>
                        <a:rPr lang="ru-RU" sz="1050" dirty="0" smtClean="0">
                          <a:latin typeface="Calibri"/>
                        </a:rPr>
                        <a:t>     Средство</a:t>
                      </a:r>
                      <a:endParaRPr lang="ru-RU" sz="1050" dirty="0">
                        <a:latin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.NET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Internet Explorer 7.0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 err="1">
                          <a:latin typeface="Calibri"/>
                          <a:ea typeface="Calibri"/>
                          <a:cs typeface="Times New Roman"/>
                        </a:rPr>
                        <a:t>FireFox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ActiveX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AJAX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Web Services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Flash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Windows Vista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 smtClean="0">
                          <a:latin typeface="Calibri"/>
                          <a:ea typeface="Calibri"/>
                          <a:cs typeface="Times New Roman"/>
                        </a:rPr>
                        <a:t>Контролы</a:t>
                      </a:r>
                      <a:r>
                        <a:rPr lang="ru-RU" sz="105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50" dirty="0" smtClean="0">
                          <a:latin typeface="Calibri"/>
                          <a:ea typeface="Calibri"/>
                          <a:cs typeface="Times New Roman"/>
                        </a:rPr>
                        <a:t>сторонних</a:t>
                      </a:r>
                      <a:r>
                        <a:rPr lang="ru-RU" sz="105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50" dirty="0" smtClean="0">
                          <a:latin typeface="Calibri"/>
                          <a:ea typeface="Calibri"/>
                          <a:cs typeface="Times New Roman"/>
                        </a:rPr>
                        <a:t>производителей</a:t>
                      </a:r>
                      <a:r>
                        <a:rPr lang="en-US" sz="105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50" dirty="0" smtClean="0"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US" sz="1050" dirty="0" smtClean="0">
                          <a:latin typeface="Calibri"/>
                          <a:ea typeface="Calibri"/>
                          <a:cs typeface="Times New Roman"/>
                        </a:rPr>
                        <a:t>Infragistics</a:t>
                      </a:r>
                      <a:r>
                        <a:rPr lang="ru-RU" sz="1050" dirty="0" smtClean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>
                          <a:latin typeface="Calibri"/>
                          <a:ea typeface="Calibri"/>
                          <a:cs typeface="Times New Roman"/>
                        </a:rPr>
                        <a:t>Selenium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 err="1" smtClean="0">
                          <a:latin typeface="Calibri"/>
                          <a:ea typeface="Calibri"/>
                          <a:cs typeface="Times New Roman"/>
                        </a:rPr>
                        <a:t>Waitr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 dirty="0" err="1">
                          <a:latin typeface="Calibri"/>
                          <a:ea typeface="Calibri"/>
                          <a:cs typeface="Times New Roman"/>
                        </a:rPr>
                        <a:t>WatiN</a:t>
                      </a:r>
                      <a:endParaRPr lang="ru-RU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>
                          <a:latin typeface="Calibri"/>
                          <a:ea typeface="Calibri"/>
                          <a:cs typeface="Times New Roman"/>
                        </a:rPr>
                        <a:t>QuickTest Pro</a:t>
                      </a:r>
                      <a:endParaRPr lang="ru-RU" sz="105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>
                          <a:latin typeface="Calibri"/>
                          <a:ea typeface="Calibri"/>
                          <a:cs typeface="Times New Roman"/>
                        </a:rPr>
                        <a:t>WinRunner</a:t>
                      </a:r>
                      <a:endParaRPr lang="ru-RU" sz="105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>
                          <a:latin typeface="Calibri"/>
                          <a:ea typeface="Calibri"/>
                          <a:cs typeface="Times New Roman"/>
                        </a:rPr>
                        <a:t>TestComplete</a:t>
                      </a:r>
                      <a:endParaRPr lang="ru-RU" sz="105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>
                          <a:latin typeface="Calibri"/>
                          <a:ea typeface="Calibri"/>
                          <a:cs typeface="Times New Roman"/>
                        </a:rPr>
                        <a:t>SilkTest</a:t>
                      </a:r>
                      <a:endParaRPr lang="ru-RU" sz="105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352088"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en-US" sz="1050">
                          <a:latin typeface="Calibri"/>
                          <a:ea typeface="Calibri"/>
                          <a:cs typeface="Times New Roman"/>
                        </a:rPr>
                        <a:t>Rational Robot</a:t>
                      </a:r>
                      <a:endParaRPr lang="ru-RU" sz="105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Нет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indent="-226695" algn="ctr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1000"/>
                        </a:spcAft>
                      </a:pPr>
                      <a:r>
                        <a:rPr lang="ru-RU" sz="1050" dirty="0">
                          <a:latin typeface="Calibri"/>
                          <a:ea typeface="Calibri"/>
                          <a:cs typeface="Times New Roman"/>
                        </a:rPr>
                        <a:t>Да</a:t>
                      </a:r>
                    </a:p>
                  </a:txBody>
                  <a:tcPr marL="44526" marR="445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Требования к библиотеке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428736"/>
            <a:ext cx="8183880" cy="4398846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ru-RU" dirty="0" smtClean="0"/>
              <a:t>ООП подход к написанию </a:t>
            </a:r>
            <a:r>
              <a:rPr lang="ru-RU" dirty="0" err="1" smtClean="0"/>
              <a:t>скриптов</a:t>
            </a:r>
            <a:endParaRPr lang="ru-RU" dirty="0" smtClean="0"/>
          </a:p>
          <a:p>
            <a:pPr>
              <a:lnSpc>
                <a:spcPct val="170000"/>
              </a:lnSpc>
            </a:pPr>
            <a:r>
              <a:rPr lang="ru-RU" dirty="0" smtClean="0"/>
              <a:t>Типизированная работа с основными </a:t>
            </a:r>
            <a:r>
              <a:rPr lang="ru-RU" dirty="0" err="1" smtClean="0"/>
              <a:t>контролами</a:t>
            </a:r>
            <a:endParaRPr lang="ru-RU" dirty="0" smtClean="0"/>
          </a:p>
          <a:p>
            <a:pPr>
              <a:lnSpc>
                <a:spcPct val="170000"/>
              </a:lnSpc>
            </a:pPr>
            <a:r>
              <a:rPr lang="ru-RU" dirty="0" smtClean="0"/>
              <a:t>Вспомогательные функции, облегчающие разработку </a:t>
            </a:r>
            <a:r>
              <a:rPr lang="ru-RU" dirty="0" smtClean="0"/>
              <a:t>тестов и не предоставляемые средством автоматического тестирования</a:t>
            </a:r>
            <a:endParaRPr lang="ru-RU" dirty="0" smtClean="0"/>
          </a:p>
          <a:p>
            <a:pPr>
              <a:lnSpc>
                <a:spcPct val="170000"/>
              </a:lnSpc>
            </a:pPr>
            <a:r>
              <a:rPr lang="ru-RU" dirty="0" smtClean="0"/>
              <a:t>Поддержка запуска тестов для разных проектов и пользователей</a:t>
            </a:r>
          </a:p>
          <a:p>
            <a:pPr>
              <a:lnSpc>
                <a:spcPct val="170000"/>
              </a:lnSpc>
            </a:pPr>
            <a:r>
              <a:rPr lang="ru-RU" dirty="0" smtClean="0"/>
              <a:t>Работа с несколькими браузерами</a:t>
            </a:r>
          </a:p>
          <a:p>
            <a:pPr>
              <a:lnSpc>
                <a:spcPct val="170000"/>
              </a:lnSpc>
            </a:pPr>
            <a:r>
              <a:rPr lang="ru-RU" dirty="0" smtClean="0"/>
              <a:t>Детализированный отчет о пройденных тестах</a:t>
            </a:r>
          </a:p>
          <a:p>
            <a:pPr>
              <a:lnSpc>
                <a:spcPct val="170000"/>
              </a:lnSpc>
            </a:pPr>
            <a:r>
              <a:rPr lang="ru-RU" dirty="0" smtClean="0"/>
              <a:t>Функции для сравнения данных</a:t>
            </a:r>
          </a:p>
          <a:p>
            <a:pPr>
              <a:lnSpc>
                <a:spcPct val="170000"/>
              </a:lnSpc>
            </a:pPr>
            <a:r>
              <a:rPr lang="ru-RU" dirty="0" smtClean="0"/>
              <a:t>Механизм для работы с базой данных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ru-RU" dirty="0" smtClean="0"/>
              <a:t>Отправка письменного отчета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Реализация библиотеки</a:t>
            </a:r>
            <a:endParaRPr lang="ru-RU" sz="3200" dirty="0"/>
          </a:p>
        </p:txBody>
      </p:sp>
      <p:pic>
        <p:nvPicPr>
          <p:cNvPr id="4" name="Рисунок 3" descr="Controls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89598" y="2071678"/>
            <a:ext cx="4725344" cy="3429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5" name="TextBox 4"/>
          <p:cNvSpPr txBox="1"/>
          <p:nvPr/>
        </p:nvSpPr>
        <p:spPr>
          <a:xfrm>
            <a:off x="571472" y="1142984"/>
            <a:ext cx="7500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ru-RU" dirty="0" smtClean="0"/>
              <a:t> Разработана на </a:t>
            </a:r>
            <a:r>
              <a:rPr lang="en-US" dirty="0" err="1" smtClean="0"/>
              <a:t>JScript</a:t>
            </a:r>
            <a:endParaRPr lang="en-US" dirty="0" smtClean="0"/>
          </a:p>
          <a:p>
            <a:pPr>
              <a:buClr>
                <a:schemeClr val="accent1"/>
              </a:buCl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ru-RU" dirty="0" smtClean="0"/>
              <a:t>Все </a:t>
            </a:r>
            <a:r>
              <a:rPr lang="ru-RU" dirty="0" err="1" smtClean="0"/>
              <a:t>контролы</a:t>
            </a:r>
            <a:r>
              <a:rPr lang="ru-RU" dirty="0" smtClean="0"/>
              <a:t> представлены как объекты</a:t>
            </a:r>
            <a:endParaRPr lang="ru-RU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5238776" y="2000240"/>
          <a:ext cx="3762380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Процесс выполнения тестов</a:t>
            </a:r>
            <a:endParaRPr lang="ru-RU" sz="3200" dirty="0"/>
          </a:p>
        </p:txBody>
      </p:sp>
      <p:pic>
        <p:nvPicPr>
          <p:cNvPr id="7" name="Рисунок 6" descr="процесс выполнения проект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785794"/>
            <a:ext cx="3312314" cy="562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Внедрение библиотеки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071546"/>
            <a:ext cx="4179090" cy="79216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Проект без автоматизации</a:t>
            </a:r>
            <a:endParaRPr lang="ru-RU" sz="1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3438" y="1071546"/>
            <a:ext cx="3931920" cy="79216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Проект с автоматизацией</a:t>
            </a:r>
            <a:endParaRPr lang="ru-RU" sz="18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quarter" idx="2"/>
          </p:nvPr>
        </p:nvGraphicFramePr>
        <p:xfrm>
          <a:off x="642910" y="2357430"/>
          <a:ext cx="3930650" cy="34813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Содержимое 7"/>
          <p:cNvGraphicFramePr>
            <a:graphicFrameLocks noGrp="1"/>
          </p:cNvGraphicFramePr>
          <p:nvPr>
            <p:ph sz="quarter" idx="4"/>
          </p:nvPr>
        </p:nvGraphicFramePr>
        <p:xfrm>
          <a:off x="4786314" y="2428869"/>
          <a:ext cx="3930650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71538" y="5786454"/>
            <a:ext cx="221457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/>
              <a:t>Итерации</a:t>
            </a:r>
            <a:endParaRPr lang="ru-RU" sz="1500" dirty="0"/>
          </a:p>
        </p:txBody>
      </p:sp>
      <p:sp>
        <p:nvSpPr>
          <p:cNvPr id="10" name="TextBox 9"/>
          <p:cNvSpPr txBox="1"/>
          <p:nvPr/>
        </p:nvSpPr>
        <p:spPr>
          <a:xfrm>
            <a:off x="357158" y="3500438"/>
            <a:ext cx="415498" cy="92869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1500" dirty="0" smtClean="0"/>
              <a:t>Часы</a:t>
            </a:r>
            <a:endParaRPr lang="ru-RU" sz="1500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2071678"/>
            <a:ext cx="800105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/>
              <a:t>Количество часов, необходимых для регрессионного тестирования</a:t>
            </a:r>
            <a:endParaRPr lang="ru-RU" sz="1500" dirty="0"/>
          </a:p>
        </p:txBody>
      </p:sp>
      <p:sp>
        <p:nvSpPr>
          <p:cNvPr id="12" name="TextBox 11"/>
          <p:cNvSpPr txBox="1"/>
          <p:nvPr/>
        </p:nvSpPr>
        <p:spPr>
          <a:xfrm>
            <a:off x="5357818" y="5786454"/>
            <a:ext cx="221457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/>
              <a:t>Итерации</a:t>
            </a:r>
            <a:endParaRPr lang="ru-RU" sz="1500" dirty="0"/>
          </a:p>
        </p:txBody>
      </p:sp>
      <p:sp>
        <p:nvSpPr>
          <p:cNvPr id="13" name="TextBox 12"/>
          <p:cNvSpPr txBox="1"/>
          <p:nvPr/>
        </p:nvSpPr>
        <p:spPr>
          <a:xfrm>
            <a:off x="4500562" y="3571876"/>
            <a:ext cx="415498" cy="78581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1500" dirty="0" smtClean="0"/>
              <a:t>Часы</a:t>
            </a:r>
            <a:endParaRPr lang="ru-RU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183880" cy="6229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</a:t>
            </a:r>
            <a:endParaRPr lang="ru-RU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500034" y="1857364"/>
            <a:ext cx="8183880" cy="2286016"/>
          </a:xfrm>
          <a:prstGeom prst="rect">
            <a:avLst/>
          </a:prstGeom>
        </p:spPr>
        <p:txBody>
          <a:bodyPr vert="horz" lIns="118872" tIns="0" anchor="t">
            <a:normAutofit/>
          </a:bodyPr>
          <a:lstStyle/>
          <a:p>
            <a:pPr marL="0" marR="36576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ru-RU" sz="2400" dirty="0" smtClean="0"/>
              <a:t> Выявлены требования к тестированию</a:t>
            </a:r>
          </a:p>
          <a:p>
            <a:pPr marL="0" marR="36576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sz="2400" dirty="0" smtClean="0"/>
              <a:t>Выбрано средство автоматизации</a:t>
            </a:r>
          </a:p>
          <a:p>
            <a:pPr marL="0" marR="36576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lang="ru-RU" sz="2400" dirty="0" smtClean="0"/>
              <a:t> Разработана библиотека</a:t>
            </a:r>
          </a:p>
          <a:p>
            <a:pPr marL="0" marR="36576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Внедрена библиотека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accent1">
                  <a:shade val="50000"/>
                  <a:satMod val="1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36576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shade val="50000"/>
                  <a:satMod val="1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8096</TotalTime>
  <Words>348</Words>
  <Application>Microsoft Office PowerPoint</Application>
  <PresentationFormat>Экран (4:3)</PresentationFormat>
  <Paragraphs>162</Paragraphs>
  <Slides>10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Аспект</vt:lpstr>
      <vt:lpstr>Лист</vt:lpstr>
      <vt:lpstr>Разработка и внедрение  объектно-ориентированной библиотеки  для автоматизации тестирования</vt:lpstr>
      <vt:lpstr>Постановка задачи</vt:lpstr>
      <vt:lpstr>Цели работы</vt:lpstr>
      <vt:lpstr>Требования к тестированию в отделе экстремального программирования</vt:lpstr>
      <vt:lpstr>Выбор средства автоматизации</vt:lpstr>
      <vt:lpstr>Требования к библиотеке</vt:lpstr>
      <vt:lpstr>Реализация библиотеки</vt:lpstr>
      <vt:lpstr>Процесс выполнения тестов</vt:lpstr>
      <vt:lpstr>Внедрение библиотеки</vt:lpstr>
      <vt:lpstr>Заключение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</dc:title>
  <dc:creator>Andrey</dc:creator>
  <cp:lastModifiedBy>Andrey</cp:lastModifiedBy>
  <cp:revision>101</cp:revision>
  <dcterms:created xsi:type="dcterms:W3CDTF">2008-05-10T12:22:18Z</dcterms:created>
  <dcterms:modified xsi:type="dcterms:W3CDTF">2008-05-18T16:10:31Z</dcterms:modified>
</cp:coreProperties>
</file>