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 showSpecialPlsOnTitleSld="0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</p:sldIdLst>
  <p:sldSz cy="5143500" cx="9144000"/>
  <p:notesSz cx="6858000" cy="9144000"/>
  <p:embeddedFontLst>
    <p:embeddedFont>
      <p:font typeface="Proxima Nova"/>
      <p:regular r:id="rId23"/>
      <p:bold r:id="rId24"/>
      <p:italic r:id="rId25"/>
      <p:boldItalic r:id="rId26"/>
    </p:embeddedFont>
    <p:embeddedFont>
      <p:font typeface="Lora"/>
      <p:regular r:id="rId27"/>
      <p:bold r:id="rId28"/>
      <p:italic r:id="rId29"/>
      <p:boldItalic r:id="rId3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tableStyles.xml><?xml version="1.0" encoding="utf-8"?>
<a:tblStyleLst xmlns:a="http://schemas.openxmlformats.org/drawingml/2006/main" xmlns:r="http://schemas.openxmlformats.org/officeDocument/2006/relationships" def="{04A205BF-0339-43AA-A1D8-DE8878702BCF}">
  <a:tblStyle styleId="{04A205BF-0339-43AA-A1D8-DE8878702BCF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font" Target="fonts/ProximaNova-bold.fntdata"/><Relationship Id="rId23" Type="http://schemas.openxmlformats.org/officeDocument/2006/relationships/font" Target="fonts/ProximaNova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font" Target="fonts/ProximaNova-boldItalic.fntdata"/><Relationship Id="rId25" Type="http://schemas.openxmlformats.org/officeDocument/2006/relationships/font" Target="fonts/ProximaNova-italic.fntdata"/><Relationship Id="rId28" Type="http://schemas.openxmlformats.org/officeDocument/2006/relationships/font" Target="fonts/Lora-bold.fntdata"/><Relationship Id="rId27" Type="http://schemas.openxmlformats.org/officeDocument/2006/relationships/font" Target="fonts/Lora-regular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font" Target="fonts/Lora-italic.fntdata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0" Type="http://schemas.openxmlformats.org/officeDocument/2006/relationships/font" Target="fonts/Lora-boldItalic.fntdata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" name="Google Shape;5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" name="Google Shape;5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4" name="Google Shape;7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2" name="Google Shape;82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6" name="Google Shape;9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6" name="Google Shape;10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3" name="Google Shape;113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450">
              <a:solidFill>
                <a:srgbClr val="191000"/>
              </a:solidFill>
              <a:highlight>
                <a:srgbClr val="FFFFFF"/>
              </a:highlight>
              <a:latin typeface="Lora"/>
              <a:ea typeface="Lora"/>
              <a:cs typeface="Lora"/>
              <a:sym typeface="Lora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0" name="Google Shape;120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8" name="Google Shape;128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" name="Google Shape;135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2" name="Google Shape;142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9" name="Google Shape;149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6" name="Google Shape;156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3" name="Google Shape;163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1" name="Google Shape;171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8" name="Google Shape;178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Font typeface="Proxima Nova"/>
              <a:buNone/>
              <a:defRPr sz="5200">
                <a:latin typeface="Proxima Nova"/>
                <a:ea typeface="Proxima Nova"/>
                <a:cs typeface="Proxima Nova"/>
                <a:sym typeface="Proxima Nova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Proxima Nova"/>
              <a:buNone/>
              <a:defRPr sz="2800">
                <a:latin typeface="Proxima Nova"/>
                <a:ea typeface="Proxima Nova"/>
                <a:cs typeface="Proxima Nova"/>
                <a:sym typeface="Proxima Nova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b="0" i="0" sz="2800" u="none" cap="none" strike="noStrik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b="0" i="0" sz="2800" u="none" cap="none" strike="noStrik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b="0" i="0" sz="2800" u="none" cap="none" strike="noStrik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b="0" i="0" sz="2800" u="none" cap="none" strike="noStrik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b="0" i="0" sz="2800" u="none" cap="none" strike="noStrik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b="0" i="0" sz="2800" u="none" cap="none" strike="noStrik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b="0" i="0" sz="2800" u="none" cap="none" strike="noStrik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b="0" i="0" sz="2800" u="none" cap="none" strike="noStrik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b="0" i="0" sz="2800" u="none" cap="none" strike="noStrik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Proxima Nova"/>
              <a:buChar char="●"/>
              <a:defRPr b="0" i="0" sz="1800" u="none" cap="none" strike="noStrike">
                <a:solidFill>
                  <a:srgbClr val="434343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Proxima Nova"/>
              <a:buChar char="○"/>
              <a:defRPr b="0" i="0" sz="1400" u="none" cap="none" strike="noStrike">
                <a:solidFill>
                  <a:srgbClr val="434343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Proxima Nova"/>
              <a:buChar char="■"/>
              <a:defRPr b="0" i="0" sz="1400" u="none" cap="none" strike="noStrike">
                <a:solidFill>
                  <a:srgbClr val="434343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Proxima Nova"/>
              <a:buChar char="●"/>
              <a:defRPr b="0" i="0" sz="1400" u="none" cap="none" strike="noStrike">
                <a:solidFill>
                  <a:srgbClr val="434343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Proxima Nova"/>
              <a:buChar char="○"/>
              <a:defRPr b="0" i="0" sz="1400" u="none" cap="none" strike="noStrike">
                <a:solidFill>
                  <a:srgbClr val="434343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Proxima Nova"/>
              <a:buChar char="■"/>
              <a:defRPr b="0" i="0" sz="1400" u="none" cap="none" strike="noStrike">
                <a:solidFill>
                  <a:srgbClr val="434343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Proxima Nova"/>
              <a:buChar char="●"/>
              <a:defRPr b="0" i="0" sz="1400" u="none" cap="none" strike="noStrike">
                <a:solidFill>
                  <a:srgbClr val="434343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Proxima Nova"/>
              <a:buChar char="○"/>
              <a:defRPr b="0" i="0" sz="1400" u="none" cap="none" strike="noStrike">
                <a:solidFill>
                  <a:srgbClr val="434343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400"/>
              <a:buFont typeface="Proxima Nova"/>
              <a:buChar char="■"/>
              <a:defRPr b="0" i="0" sz="1400" u="none" cap="none" strike="noStrike">
                <a:solidFill>
                  <a:srgbClr val="434343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1" Type="http://schemas.openxmlformats.org/officeDocument/2006/relationships/image" Target="../media/image3.jpg"/><Relationship Id="rId10" Type="http://schemas.openxmlformats.org/officeDocument/2006/relationships/image" Target="../media/image21.jpg"/><Relationship Id="rId1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2.jpg"/><Relationship Id="rId4" Type="http://schemas.openxmlformats.org/officeDocument/2006/relationships/image" Target="../media/image9.jpg"/><Relationship Id="rId9" Type="http://schemas.openxmlformats.org/officeDocument/2006/relationships/image" Target="../media/image5.jpg"/><Relationship Id="rId5" Type="http://schemas.openxmlformats.org/officeDocument/2006/relationships/image" Target="../media/image14.jpg"/><Relationship Id="rId6" Type="http://schemas.openxmlformats.org/officeDocument/2006/relationships/image" Target="../media/image13.jpg"/><Relationship Id="rId7" Type="http://schemas.openxmlformats.org/officeDocument/2006/relationships/image" Target="../media/image6.jpg"/><Relationship Id="rId8" Type="http://schemas.openxmlformats.org/officeDocument/2006/relationships/image" Target="../media/image7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5.png"/><Relationship Id="rId4" Type="http://schemas.openxmlformats.org/officeDocument/2006/relationships/image" Target="../media/image24.png"/><Relationship Id="rId5" Type="http://schemas.openxmlformats.org/officeDocument/2006/relationships/image" Target="../media/image10.png"/><Relationship Id="rId6" Type="http://schemas.openxmlformats.org/officeDocument/2006/relationships/image" Target="../media/image17.png"/><Relationship Id="rId7" Type="http://schemas.openxmlformats.org/officeDocument/2006/relationships/image" Target="../media/image1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Relationship Id="rId4" Type="http://schemas.openxmlformats.org/officeDocument/2006/relationships/image" Target="../media/image4.png"/><Relationship Id="rId5" Type="http://schemas.openxmlformats.org/officeDocument/2006/relationships/image" Target="../media/image1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5.jpg"/><Relationship Id="rId4" Type="http://schemas.openxmlformats.org/officeDocument/2006/relationships/image" Target="../media/image22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0.png"/><Relationship Id="rId4" Type="http://schemas.openxmlformats.org/officeDocument/2006/relationships/image" Target="../media/image16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1107800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00"/>
              <a:t>Разработка мобильного приложения для</a:t>
            </a:r>
            <a:endParaRPr sz="30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00"/>
              <a:t>семантической сегментации изображений</a:t>
            </a:r>
            <a:endParaRPr sz="30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 sz="3000"/>
              <a:t>при построении панорамного изображения</a:t>
            </a:r>
            <a:endParaRPr sz="3000"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265150" y="3160400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Спирин Егор Сергеевич, 371 группа</a:t>
            </a:r>
            <a:endParaRPr sz="1800"/>
          </a:p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1800"/>
              <a:t>Научный руководитель: ст. преп. Смирнов Михаил Николаевич</a:t>
            </a:r>
            <a:endParaRPr sz="1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Склеивание панорамного изображения</a:t>
            </a:r>
            <a:endParaRPr/>
          </a:p>
        </p:txBody>
      </p:sp>
      <p:sp>
        <p:nvSpPr>
          <p:cNvPr id="61" name="Google Shape;61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62" name="Google Shape;62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92172" y="2602749"/>
            <a:ext cx="1027881" cy="1202463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1700" y="2602750"/>
            <a:ext cx="1027881" cy="1202473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92968" y="2602724"/>
            <a:ext cx="1027881" cy="1202492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593762" y="2602731"/>
            <a:ext cx="1027881" cy="120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593762" y="1338274"/>
            <a:ext cx="1027881" cy="1202473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4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2484065" y="1338274"/>
            <a:ext cx="1027881" cy="1202473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4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1392171" y="1338276"/>
            <a:ext cx="1027881" cy="1202473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4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311703" y="1338274"/>
            <a:ext cx="1027881" cy="1202473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4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5594711" y="1338275"/>
            <a:ext cx="3237586" cy="2466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4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4871750" y="2335313"/>
            <a:ext cx="472850" cy="472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Мотивация</a:t>
            </a:r>
            <a:endParaRPr/>
          </a:p>
        </p:txBody>
      </p:sp>
      <p:sp>
        <p:nvSpPr>
          <p:cNvPr id="77" name="Google Shape;77;p15"/>
          <p:cNvSpPr txBox="1"/>
          <p:nvPr>
            <p:ph idx="1" type="body"/>
          </p:nvPr>
        </p:nvSpPr>
        <p:spPr>
          <a:xfrm>
            <a:off x="311700" y="1152475"/>
            <a:ext cx="8520600" cy="93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r>
              <a:rPr lang="en-GB" sz="2000"/>
              <a:t>При склеивание фотографий с подвижными объектами появляются артефакты</a:t>
            </a:r>
            <a:endParaRPr sz="2000"/>
          </a:p>
        </p:txBody>
      </p:sp>
      <p:sp>
        <p:nvSpPr>
          <p:cNvPr id="78" name="Google Shape;78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79" name="Google Shape;79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" y="2066650"/>
            <a:ext cx="8839201" cy="22246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Конкуренты</a:t>
            </a:r>
            <a:endParaRPr/>
          </a:p>
        </p:txBody>
      </p:sp>
      <p:sp>
        <p:nvSpPr>
          <p:cNvPr id="85" name="Google Shape;85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86" name="Google Shape;86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1700" y="1017724"/>
            <a:ext cx="4188801" cy="1788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67700" y="1017724"/>
            <a:ext cx="3664611" cy="1788050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6"/>
          <p:cNvSpPr txBox="1"/>
          <p:nvPr/>
        </p:nvSpPr>
        <p:spPr>
          <a:xfrm>
            <a:off x="1538500" y="2805775"/>
            <a:ext cx="1735200" cy="31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rPr>
              <a:t>Текущее решение</a:t>
            </a:r>
            <a:endParaRPr b="0" i="0" sz="1400" u="none" cap="none" strike="noStrike">
              <a:solidFill>
                <a:schemeClr val="dk2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89" name="Google Shape;89;p16"/>
          <p:cNvSpPr txBox="1"/>
          <p:nvPr/>
        </p:nvSpPr>
        <p:spPr>
          <a:xfrm>
            <a:off x="6414400" y="2805775"/>
            <a:ext cx="1171200" cy="31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rPr>
              <a:t>Google Pixel</a:t>
            </a:r>
            <a:endParaRPr b="0" i="0" sz="1400" u="none" cap="none" strike="noStrike">
              <a:solidFill>
                <a:schemeClr val="dk2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90" name="Google Shape;90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11700" y="3124375"/>
            <a:ext cx="2270001" cy="1279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645325" y="3124375"/>
            <a:ext cx="1705440" cy="1279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392647" y="3124375"/>
            <a:ext cx="2439649" cy="1279075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6"/>
          <p:cNvSpPr txBox="1"/>
          <p:nvPr/>
        </p:nvSpPr>
        <p:spPr>
          <a:xfrm>
            <a:off x="3436950" y="4403450"/>
            <a:ext cx="2270100" cy="31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rPr>
              <a:t>С просторов интернета</a:t>
            </a:r>
            <a:endParaRPr b="0" i="0" sz="1400" u="none" cap="none" strike="noStrike">
              <a:solidFill>
                <a:schemeClr val="dk2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Семантическая сегментация</a:t>
            </a:r>
            <a:endParaRPr/>
          </a:p>
        </p:txBody>
      </p:sp>
      <p:sp>
        <p:nvSpPr>
          <p:cNvPr id="99" name="Google Shape;99;p17"/>
          <p:cNvSpPr txBox="1"/>
          <p:nvPr>
            <p:ph idx="1" type="body"/>
          </p:nvPr>
        </p:nvSpPr>
        <p:spPr>
          <a:xfrm>
            <a:off x="311700" y="1152475"/>
            <a:ext cx="8520600" cy="100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/>
              <a:t>Демонстрирует некоторое «понимание» изображения, то есть не только говорит, о наличие объекта, но и на уровне пикселей указывает, где этот объект.</a:t>
            </a:r>
            <a:endParaRPr sz="2000"/>
          </a:p>
        </p:txBody>
      </p:sp>
      <p:pic>
        <p:nvPicPr>
          <p:cNvPr id="100" name="Google Shape;100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48400" y="2294925"/>
            <a:ext cx="2683893" cy="267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1693" y="2294925"/>
            <a:ext cx="2683893" cy="267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230048" y="2294925"/>
            <a:ext cx="2683892" cy="2678525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Постановка задачи</a:t>
            </a:r>
            <a:endParaRPr/>
          </a:p>
        </p:txBody>
      </p:sp>
      <p:sp>
        <p:nvSpPr>
          <p:cNvPr id="109" name="Google Shape;109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en-GB" sz="2000"/>
              <a:t>Цель:</a:t>
            </a:r>
            <a:r>
              <a:rPr lang="en-GB" sz="2000"/>
              <a:t> поиск оптимального по времени и качеству метода семантической сегментации.</a:t>
            </a:r>
            <a:endParaRPr sz="20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800"/>
              <a:buNone/>
            </a:pPr>
            <a:r>
              <a:rPr b="1" lang="en-GB" sz="2000"/>
              <a:t>Задачи:</a:t>
            </a:r>
            <a:endParaRPr b="1" sz="2000"/>
          </a:p>
          <a:p>
            <a:pPr indent="-355600" lvl="0" marL="45720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2000"/>
              <a:buChar char="➔"/>
            </a:pPr>
            <a:r>
              <a:rPr lang="en-GB" sz="2000"/>
              <a:t>Рассмотреть возможные решения задачи семантической сегментации;</a:t>
            </a:r>
            <a:endParaRPr sz="2000"/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➔"/>
            </a:pPr>
            <a:r>
              <a:rPr lang="en-GB" sz="2000"/>
              <a:t>Разработать мобильное приложение для сравнения выбранных подходов;</a:t>
            </a:r>
            <a:endParaRPr sz="2000"/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➔"/>
            </a:pPr>
            <a:r>
              <a:rPr lang="en-GB" sz="2000"/>
              <a:t>Запустить решения в мобильном приложении;</a:t>
            </a:r>
            <a:endParaRPr sz="2000"/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➔"/>
            </a:pPr>
            <a:r>
              <a:rPr lang="en-GB" sz="2000"/>
              <a:t>Провести анализ полученных результатов.</a:t>
            </a:r>
            <a:endParaRPr sz="2000"/>
          </a:p>
        </p:txBody>
      </p:sp>
      <p:sp>
        <p:nvSpPr>
          <p:cNvPr id="110" name="Google Shape;110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Подходы к сегментации</a:t>
            </a:r>
            <a:endParaRPr/>
          </a:p>
        </p:txBody>
      </p:sp>
      <p:sp>
        <p:nvSpPr>
          <p:cNvPr id="116" name="Google Shape;116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➔"/>
            </a:pPr>
            <a:r>
              <a:rPr lang="en-GB" sz="2000"/>
              <a:t>Классические методы:</a:t>
            </a:r>
            <a:br>
              <a:rPr lang="en-GB" sz="2000"/>
            </a:br>
            <a:r>
              <a:rPr lang="en-GB"/>
              <a:t>Пороговая сегментация;</a:t>
            </a:r>
            <a:br>
              <a:rPr lang="en-GB"/>
            </a:br>
            <a:r>
              <a:rPr lang="en-GB"/>
              <a:t>На основе градиентов... </a:t>
            </a:r>
            <a:endParaRPr/>
          </a:p>
          <a:p>
            <a:pPr indent="-3556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➔"/>
            </a:pPr>
            <a:r>
              <a:rPr lang="en-GB" sz="2000"/>
              <a:t>Методы глубокого обучения:</a:t>
            </a:r>
            <a:br>
              <a:rPr lang="en-GB" sz="2000"/>
            </a:br>
            <a:r>
              <a:rPr lang="en-GB" sz="2000"/>
              <a:t>Свёрточные кодирующие-декодирующие сети.</a:t>
            </a:r>
            <a:endParaRPr sz="2000"/>
          </a:p>
          <a:p>
            <a:pPr indent="-35560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◆"/>
            </a:pPr>
            <a:r>
              <a:rPr lang="en-GB" sz="1600"/>
              <a:t>Кодеры, адаптированные под мобильные устройства;</a:t>
            </a:r>
            <a:endParaRPr sz="1600"/>
          </a:p>
          <a:p>
            <a:pPr indent="-35560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◆"/>
            </a:pPr>
            <a:r>
              <a:rPr lang="en-GB" sz="1600"/>
              <a:t>Real-time решения.</a:t>
            </a:r>
            <a:endParaRPr sz="1600"/>
          </a:p>
        </p:txBody>
      </p:sp>
      <p:sp>
        <p:nvSpPr>
          <p:cNvPr id="117" name="Google Shape;117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Оценка качества</a:t>
            </a:r>
            <a:endParaRPr/>
          </a:p>
        </p:txBody>
      </p:sp>
      <p:sp>
        <p:nvSpPr>
          <p:cNvPr id="123" name="Google Shape;123;p20"/>
          <p:cNvSpPr txBox="1"/>
          <p:nvPr>
            <p:ph idx="1" type="body"/>
          </p:nvPr>
        </p:nvSpPr>
        <p:spPr>
          <a:xfrm>
            <a:off x="311700" y="115247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r>
              <a:rPr lang="en-GB" sz="2400"/>
              <a:t>Метрика – Intersection over Union (IoU)</a:t>
            </a:r>
            <a:endParaRPr sz="2400"/>
          </a:p>
        </p:txBody>
      </p:sp>
      <p:pic>
        <p:nvPicPr>
          <p:cNvPr id="124" name="Google Shape;124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76150" y="1725175"/>
            <a:ext cx="3991698" cy="3113524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Оценка качества</a:t>
            </a:r>
            <a:endParaRPr/>
          </a:p>
        </p:txBody>
      </p:sp>
      <p:sp>
        <p:nvSpPr>
          <p:cNvPr id="131" name="Google Shape;131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➔"/>
            </a:pPr>
            <a:r>
              <a:rPr lang="en-GB" sz="2000"/>
              <a:t>Время работы:</a:t>
            </a:r>
            <a:br>
              <a:rPr lang="en-GB" sz="2000"/>
            </a:br>
            <a:r>
              <a:rPr lang="en-GB" sz="2000"/>
              <a:t>Среднее время сегментации изображений из тестирующего множества;</a:t>
            </a:r>
            <a:endParaRPr sz="2000"/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➔"/>
            </a:pPr>
            <a:r>
              <a:rPr lang="en-GB" sz="2000"/>
              <a:t>Требования к ресурсам:</a:t>
            </a:r>
            <a:br>
              <a:rPr lang="en-GB" sz="2000"/>
            </a:br>
            <a:r>
              <a:rPr lang="en-GB" sz="2000"/>
              <a:t>Занимаемое место на диске.</a:t>
            </a:r>
            <a:endParaRPr sz="2000"/>
          </a:p>
        </p:txBody>
      </p:sp>
      <p:sp>
        <p:nvSpPr>
          <p:cNvPr id="132" name="Google Shape;132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Данные</a:t>
            </a:r>
            <a:endParaRPr/>
          </a:p>
        </p:txBody>
      </p:sp>
      <p:sp>
        <p:nvSpPr>
          <p:cNvPr id="138" name="Google Shape;138;p2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en-GB"/>
              <a:t>Pascal VOC 2012</a:t>
            </a:r>
            <a:r>
              <a:rPr lang="en-GB"/>
              <a:t>: 2913 изображений с 20 классами.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800"/>
              <a:buNone/>
            </a:pPr>
            <a:r>
              <a:rPr lang="en-GB"/>
              <a:t>Тренировочный, валидационный и тестирующий наборы (7:2:1)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800"/>
              <a:buNone/>
            </a:pPr>
            <a:r>
              <a:rPr lang="en-GB"/>
              <a:t>Дополнительная аугментация изображений из тренировочного набора</a:t>
            </a:r>
            <a:endParaRPr/>
          </a:p>
        </p:txBody>
      </p:sp>
      <p:sp>
        <p:nvSpPr>
          <p:cNvPr id="139" name="Google Shape;139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Мобильное приложение</a:t>
            </a:r>
            <a:endParaRPr/>
          </a:p>
        </p:txBody>
      </p:sp>
      <p:sp>
        <p:nvSpPr>
          <p:cNvPr id="145" name="Google Shape;145;p2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➔"/>
            </a:pPr>
            <a:r>
              <a:rPr lang="en-GB" sz="2000"/>
              <a:t>Kotlin;</a:t>
            </a:r>
            <a:endParaRPr sz="2000"/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➔"/>
            </a:pPr>
            <a:r>
              <a:rPr lang="en-GB" sz="2000"/>
              <a:t>Использование Tensorflow:</a:t>
            </a:r>
            <a:br>
              <a:rPr lang="en-GB" sz="2000"/>
            </a:br>
            <a:r>
              <a:rPr lang="en-GB" sz="2000"/>
              <a:t>Tensorflow-Lite, Tensorflow-Mobile;</a:t>
            </a:r>
            <a:endParaRPr sz="2000"/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➔"/>
            </a:pPr>
            <a:r>
              <a:rPr lang="en-GB" sz="2000"/>
              <a:t>Функциональность:</a:t>
            </a:r>
            <a:endParaRPr sz="2000"/>
          </a:p>
          <a:p>
            <a:pPr indent="-3556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◆"/>
            </a:pPr>
            <a:r>
              <a:rPr lang="en-GB" sz="2000"/>
              <a:t>Загрузка изображения с камеры, галереи или выбор из встроенных;</a:t>
            </a:r>
            <a:endParaRPr sz="2000"/>
          </a:p>
          <a:p>
            <a:pPr indent="-3556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◆"/>
            </a:pPr>
            <a:r>
              <a:rPr lang="en-GB" sz="2000"/>
              <a:t>Выбор модели и сегментация загруженного изображения;</a:t>
            </a:r>
            <a:endParaRPr sz="2000"/>
          </a:p>
          <a:p>
            <a:pPr indent="-3556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◆"/>
            </a:pPr>
            <a:r>
              <a:rPr lang="en-GB" sz="2000"/>
              <a:t>Сбор информации о среднем времени работы каждой сети.</a:t>
            </a:r>
            <a:endParaRPr sz="2000"/>
          </a:p>
        </p:txBody>
      </p:sp>
      <p:sp>
        <p:nvSpPr>
          <p:cNvPr id="146" name="Google Shape;146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52" name="Google Shape;152;p24"/>
          <p:cNvPicPr preferRelativeResize="0"/>
          <p:nvPr/>
        </p:nvPicPr>
        <p:blipFill rotWithShape="1">
          <a:blip r:embed="rId3">
            <a:alphaModFix/>
          </a:blip>
          <a:srcRect b="0" l="0" r="0" t="3474"/>
          <a:stretch/>
        </p:blipFill>
        <p:spPr>
          <a:xfrm>
            <a:off x="5054518" y="236375"/>
            <a:ext cx="2721775" cy="4670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24"/>
          <p:cNvPicPr preferRelativeResize="0"/>
          <p:nvPr/>
        </p:nvPicPr>
        <p:blipFill rotWithShape="1">
          <a:blip r:embed="rId4">
            <a:alphaModFix/>
          </a:blip>
          <a:srcRect b="0" l="0" r="0" t="3474"/>
          <a:stretch/>
        </p:blipFill>
        <p:spPr>
          <a:xfrm>
            <a:off x="1368608" y="236375"/>
            <a:ext cx="2721775" cy="46707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Реализованные подходы</a:t>
            </a:r>
            <a:endParaRPr/>
          </a:p>
        </p:txBody>
      </p:sp>
      <p:sp>
        <p:nvSpPr>
          <p:cNvPr id="159" name="Google Shape;159;p2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graphicFrame>
        <p:nvGraphicFramePr>
          <p:cNvPr id="160" name="Google Shape;160;p25"/>
          <p:cNvGraphicFramePr/>
          <p:nvPr/>
        </p:nvGraphicFramePr>
        <p:xfrm>
          <a:off x="952500" y="1428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{04A205BF-0339-43AA-A1D8-DE8878702BCF}</a:tableStyleId>
              </a:tblPr>
              <a:tblGrid>
                <a:gridCol w="2644350"/>
                <a:gridCol w="2181650"/>
                <a:gridCol w="2413000"/>
              </a:tblGrid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mIoU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Размер (mb)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DeepLab V3 CPU [513x513]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0.797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solidFill>
                      <a:srgbClr val="93C47D"/>
                    </a:solidFil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8.8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DeepLab V3 GPU [257x257]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0.631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2.8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U-Net CPU [224x224]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0.612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25.4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IC-Net CPU [256x256]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0.639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27.1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solidFill>
                      <a:srgbClr val="E06666"/>
                    </a:solidFill>
                  </a:tcPr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E-Net CPU [256x256]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0.307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solidFill>
                      <a:srgbClr val="E06666"/>
                    </a:solidFil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1.7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solidFill>
                      <a:srgbClr val="93C47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Сравнение сегментации</a:t>
            </a:r>
            <a:endParaRPr/>
          </a:p>
        </p:txBody>
      </p:sp>
      <p:sp>
        <p:nvSpPr>
          <p:cNvPr id="166" name="Google Shape;166;p2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67" name="Google Shape;167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07164" y="1104489"/>
            <a:ext cx="3329671" cy="1657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1700" y="2848700"/>
            <a:ext cx="8520603" cy="17198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Сравнение времени работы</a:t>
            </a:r>
            <a:endParaRPr/>
          </a:p>
        </p:txBody>
      </p:sp>
      <p:sp>
        <p:nvSpPr>
          <p:cNvPr id="174" name="Google Shape;174;p2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graphicFrame>
        <p:nvGraphicFramePr>
          <p:cNvPr id="175" name="Google Shape;175;p27"/>
          <p:cNvGraphicFramePr/>
          <p:nvPr/>
        </p:nvGraphicFramePr>
        <p:xfrm>
          <a:off x="311725" y="14020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{04A205BF-0339-43AA-A1D8-DE8878702BCF}</a:tableStyleId>
              </a:tblPr>
              <a:tblGrid>
                <a:gridCol w="1994675"/>
                <a:gridCol w="1602475"/>
                <a:gridCol w="1655400"/>
                <a:gridCol w="1621550"/>
                <a:gridCol w="1646500"/>
              </a:tblGrid>
              <a:tr h="396200"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Snap. 625 (4)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solidFill>
                            <a:schemeClr val="dk1"/>
                          </a:solidFill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Snap. 845 (6)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solidFill>
                            <a:schemeClr val="dk1"/>
                          </a:solidFill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Snap. 430 (3)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solidFill>
                            <a:schemeClr val="dk1"/>
                          </a:solidFill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Exonys 7420 (3)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DeepLab V3 CPU [513x513]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2307.75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solidFill>
                      <a:srgbClr val="E06666"/>
                    </a:solidFil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845.35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solidFill>
                      <a:srgbClr val="E06666"/>
                    </a:solidFil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5177.05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06666"/>
                    </a:solidFil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2328.35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6666"/>
                    </a:solidFill>
                  </a:tcPr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DeepLab V3 GPU [257x257]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391.6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139.55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630.85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solidFill>
                            <a:schemeClr val="dk1"/>
                          </a:solidFill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180.45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3C47D"/>
                    </a:solidFill>
                  </a:tcPr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U-Net CPU [224x224]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867.348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414.68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1933.13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975.0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IC-Net CPU [256x256]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375.05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127.6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656.4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248.85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E-Net CPU [256x256]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307.6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solidFill>
                      <a:srgbClr val="93C47D"/>
                    </a:solidFil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106.95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solidFill>
                      <a:srgbClr val="93C47D"/>
                    </a:solidFil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590.76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93C47D"/>
                    </a:solidFill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Proxima Nova"/>
                          <a:ea typeface="Proxima Nova"/>
                          <a:cs typeface="Proxima Nova"/>
                          <a:sym typeface="Proxima Nova"/>
                        </a:rPr>
                        <a:t>209.05</a:t>
                      </a:r>
                      <a:endParaRPr sz="1400" u="none" cap="none" strike="noStrike">
                        <a:latin typeface="Proxima Nova"/>
                        <a:ea typeface="Proxima Nova"/>
                        <a:cs typeface="Proxima Nova"/>
                        <a:sym typeface="Proxima Nova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Результаты</a:t>
            </a:r>
            <a:endParaRPr/>
          </a:p>
        </p:txBody>
      </p:sp>
      <p:sp>
        <p:nvSpPr>
          <p:cNvPr id="181" name="Google Shape;181;p2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➔"/>
            </a:pPr>
            <a:r>
              <a:rPr lang="en-GB"/>
              <a:t>Исследованы подходы к семантической сегментации;</a:t>
            </a:r>
            <a:endParaRPr/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➔"/>
            </a:pPr>
            <a:r>
              <a:rPr lang="en-GB"/>
              <a:t>Разработано мобильное приложение для применения и сравнения нейронных сетей;</a:t>
            </a:r>
            <a:endParaRPr/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➔"/>
            </a:pPr>
            <a:r>
              <a:rPr lang="en-GB"/>
              <a:t>Обучены и внедрены различные модели.</a:t>
            </a:r>
            <a:endParaRPr/>
          </a:p>
        </p:txBody>
      </p:sp>
      <p:sp>
        <p:nvSpPr>
          <p:cNvPr id="182" name="Google Shape;182;p2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