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72" r:id="rId7"/>
    <p:sldId id="265" r:id="rId8"/>
    <p:sldId id="268" r:id="rId9"/>
    <p:sldId id="267" r:id="rId10"/>
    <p:sldId id="269" r:id="rId11"/>
    <p:sldId id="270" r:id="rId12"/>
    <p:sldId id="271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756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94CD91-C043-4937-BDC0-6A32354D643D}" type="datetimeFigureOut">
              <a:rPr lang="ru-RU" smtClean="0"/>
              <a:t>07.06.2018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795498-886D-4652-9B6D-26E014AB8F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5654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795498-886D-4652-9B6D-26E014AB8FC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5996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5BF60F-76DF-4C54-A135-856CDDDF8E58}" type="datetime1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0802D-9AB4-4292-8254-7474889E2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987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9CD3D9-E0D9-478C-9D1E-BDC91DEB2156}" type="datetime1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0802D-9AB4-4292-8254-7474889E2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188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BB259-BA21-4DC8-B767-6D29DD6889F9}" type="datetime1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0802D-9AB4-4292-8254-7474889E2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99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38203C-4616-401F-933A-613532DEB9F0}" type="datetime1">
              <a:rPr lang="ru-RU" smtClean="0"/>
              <a:t>07.06.2018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0802D-9AB4-4292-8254-7474889E2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9649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3E721-0120-4EB2-A8AC-E3E72BC90D26}" type="datetime1">
              <a:rPr lang="ru-RU" smtClean="0"/>
              <a:t>07.06.2018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0802D-9AB4-4292-8254-7474889E2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42547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D8652-7CDD-4650-87B6-AC2DF576C03F}" type="datetime1">
              <a:rPr lang="ru-RU" smtClean="0"/>
              <a:t>07.06.2018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0802D-9AB4-4292-8254-7474889E2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3503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EFBEF-394E-4BFE-8466-9426FA4D0FE5}" type="datetime1">
              <a:rPr lang="ru-RU" smtClean="0"/>
              <a:t>07.06.2018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0802D-9AB4-4292-8254-7474889E2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667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DB0E6F-C2B1-4EA9-B9C4-A0EC7DA7AF54}" type="datetime1">
              <a:rPr lang="ru-RU" smtClean="0"/>
              <a:t>07.06.2018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0802D-9AB4-4292-8254-7474889E2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399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C6C25-1E3F-4014-80EB-822754E244C5}" type="datetime1">
              <a:rPr lang="ru-RU" smtClean="0"/>
              <a:t>07.06.2018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0802D-9AB4-4292-8254-7474889E2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832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D25FA-868A-439D-B272-894DEB8F9803}" type="datetime1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0802D-9AB4-4292-8254-7474889E2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964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83942-AC43-40E1-8FFB-42DC1ABE551D}" type="datetime1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50802D-9AB4-4292-8254-7474889E2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239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9604A-195E-4FFF-A24A-15E77CB29195}" type="datetime1">
              <a:rPr lang="ru-RU" smtClean="0"/>
              <a:t>07.06.2018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50802D-9AB4-4292-8254-7474889E29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9109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6583" y="321174"/>
            <a:ext cx="9144000" cy="4764632"/>
          </a:xfrm>
        </p:spPr>
        <p:txBody>
          <a:bodyPr>
            <a:normAutofit/>
          </a:bodyPr>
          <a:lstStyle/>
          <a:p>
            <a:r>
              <a:rPr lang="ru-RU" dirty="0"/>
              <a:t>Применение </a:t>
            </a:r>
            <a:r>
              <a:rPr lang="ru-RU" dirty="0" err="1"/>
              <a:t>полносверточных</a:t>
            </a:r>
            <a:r>
              <a:rPr lang="ru-RU" dirty="0"/>
              <a:t> нейронных сетей для сегментации изображений лесовозов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01394" y="5486400"/>
            <a:ext cx="5277395" cy="1219200"/>
          </a:xfrm>
        </p:spPr>
        <p:txBody>
          <a:bodyPr/>
          <a:lstStyle/>
          <a:p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Чернов Андрей, 371 группа</a:t>
            </a:r>
          </a:p>
          <a:p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Научный руководитель</a:t>
            </a:r>
            <a:r>
              <a:rPr lang="ru-RU" dirty="0" smtClean="0">
                <a:solidFill>
                  <a:schemeClr val="bg1">
                    <a:lumMod val="50000"/>
                  </a:schemeClr>
                </a:solidFill>
              </a:rPr>
              <a:t>: Смирнова Е. </a:t>
            </a:r>
            <a:r>
              <a:rPr lang="ru-RU" smtClean="0">
                <a:solidFill>
                  <a:schemeClr val="bg1">
                    <a:lumMod val="50000"/>
                  </a:schemeClr>
                </a:solidFill>
              </a:rPr>
              <a:t>А.</a:t>
            </a:r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54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Мотивация и цель работы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593669"/>
            <a:ext cx="10515600" cy="45832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 smtClean="0"/>
              <a:t>Необходимо создать приложение, рассчитывающего объем лесозаготовок и количество деревьев по изображению.</a:t>
            </a:r>
          </a:p>
          <a:p>
            <a:pPr marL="0" indent="0">
              <a:buNone/>
            </a:pPr>
            <a:r>
              <a:rPr lang="ru-RU" sz="3200" dirty="0" smtClean="0"/>
              <a:t>Для этого необходимо попиксельно сегментировать изображение.</a:t>
            </a:r>
            <a:endParaRPr lang="ru-RU" sz="3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1/11</a:t>
            </a:r>
            <a:endParaRPr lang="ru-RU" dirty="0"/>
          </a:p>
        </p:txBody>
      </p:sp>
      <p:pic>
        <p:nvPicPr>
          <p:cNvPr id="1026" name="Picture 2" descr="C:\Users\Андрей\Desktop\csnn-ad-gen\input\db6_1\IMG_002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976" y="4068640"/>
            <a:ext cx="3636406" cy="2424271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Андрей\Desktop\csnn-ad-gen\input\db6_1\IMG_0025.JPG.hand_mask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382" y="4068639"/>
            <a:ext cx="3636406" cy="24242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417927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Данные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Изображения лесовозов в высоком разрешении</a:t>
            </a:r>
          </a:p>
          <a:p>
            <a:r>
              <a:rPr lang="ru-RU" sz="3200" dirty="0" smtClean="0"/>
              <a:t>Вручную сделанные маски к </a:t>
            </a:r>
            <a:r>
              <a:rPr lang="ru-RU" sz="3200" smtClean="0"/>
              <a:t>этим изображениям</a:t>
            </a:r>
            <a:endParaRPr lang="ru-RU" sz="320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2/11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982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Задачи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Изучить и провести сравнение различных </a:t>
            </a:r>
            <a:r>
              <a:rPr lang="ru-RU" sz="3200" dirty="0" err="1" smtClean="0"/>
              <a:t>сверточных</a:t>
            </a:r>
            <a:r>
              <a:rPr lang="ru-RU" sz="3200" dirty="0" smtClean="0"/>
              <a:t> нейронных сетей</a:t>
            </a:r>
          </a:p>
          <a:p>
            <a:r>
              <a:rPr lang="ru-RU" sz="3200" dirty="0" smtClean="0"/>
              <a:t>Выбрать наиболее подходящую архитектуру</a:t>
            </a:r>
          </a:p>
          <a:p>
            <a:r>
              <a:rPr lang="ru-RU" sz="3200" dirty="0" smtClean="0"/>
              <a:t>Обучить выбранную </a:t>
            </a:r>
            <a:r>
              <a:rPr lang="ru-RU" sz="3200" dirty="0" err="1" smtClean="0"/>
              <a:t>нейросеть</a:t>
            </a:r>
            <a:endParaRPr lang="ru-RU" sz="32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3/11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863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Метрики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831771"/>
            <a:ext cx="10515600" cy="2562905"/>
          </a:xfrm>
        </p:spPr>
        <p:txBody>
          <a:bodyPr/>
          <a:lstStyle/>
          <a:p>
            <a:r>
              <a:rPr lang="en-US" dirty="0" smtClean="0"/>
              <a:t>Accuracy = </a:t>
            </a:r>
          </a:p>
          <a:p>
            <a:endParaRPr lang="en-US" dirty="0"/>
          </a:p>
          <a:p>
            <a:r>
              <a:rPr lang="en-US" dirty="0" smtClean="0"/>
              <a:t>Recall = </a:t>
            </a:r>
          </a:p>
          <a:p>
            <a:endParaRPr lang="en-US" dirty="0"/>
          </a:p>
          <a:p>
            <a:r>
              <a:rPr lang="en-US" dirty="0" smtClean="0"/>
              <a:t>Precision = </a:t>
            </a:r>
            <a:endParaRPr lang="ru-RU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2738845" y="5747656"/>
            <a:ext cx="4733109" cy="93181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u="sng" dirty="0" smtClean="0"/>
              <a:t>               True Positive               </a:t>
            </a:r>
            <a:r>
              <a:rPr lang="en-US" u="sng" dirty="0" smtClean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</a:pPr>
            <a:r>
              <a:rPr lang="en-US" dirty="0" smtClean="0"/>
              <a:t> True Positive + False Positive</a:t>
            </a:r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2264229" y="4725011"/>
            <a:ext cx="4733109" cy="93181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u="sng" dirty="0" smtClean="0"/>
              <a:t>               True Positive               </a:t>
            </a:r>
            <a:r>
              <a:rPr lang="en-US" u="sng" dirty="0" smtClean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</a:pPr>
            <a:r>
              <a:rPr lang="en-US" dirty="0" smtClean="0"/>
              <a:t> True Positive + False Negative</a:t>
            </a: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2738845" y="3702366"/>
            <a:ext cx="9348652" cy="93181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u="sng" dirty="0" smtClean="0"/>
              <a:t>                              True Positive + True Negative                              </a:t>
            </a:r>
            <a:r>
              <a:rPr lang="en-US" u="sng" dirty="0" smtClean="0">
                <a:solidFill>
                  <a:schemeClr val="bg1"/>
                </a:solidFill>
              </a:rPr>
              <a:t>.</a:t>
            </a:r>
          </a:p>
          <a:p>
            <a:pPr marL="0" indent="0">
              <a:buNone/>
            </a:pPr>
            <a:r>
              <a:rPr lang="en-US" dirty="0" smtClean="0"/>
              <a:t> True Positive + True Negative + False Positive + False Negative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834521"/>
              </p:ext>
            </p:extLst>
          </p:nvPr>
        </p:nvGraphicFramePr>
        <p:xfrm>
          <a:off x="1474651" y="1573104"/>
          <a:ext cx="9219474" cy="184436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073158"/>
                <a:gridCol w="3073158"/>
                <a:gridCol w="3073158"/>
              </a:tblGrid>
              <a:tr h="564203"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Принадлежащие</a:t>
                      </a:r>
                      <a:r>
                        <a:rPr lang="ru-RU" baseline="0" dirty="0" smtClean="0"/>
                        <a:t> классу 1</a:t>
                      </a:r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Не принадлежащие классу 1</a:t>
                      </a:r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6420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Отмеченные как принадлежащие классу 1</a:t>
                      </a:r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True</a:t>
                      </a:r>
                      <a:r>
                        <a:rPr lang="en-US" baseline="0" dirty="0" smtClean="0"/>
                        <a:t> Positive</a:t>
                      </a:r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False Positive</a:t>
                      </a:r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6420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Отмеченные как не принадлежащие классу 1</a:t>
                      </a:r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False Negative</a:t>
                      </a:r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True Negative</a:t>
                      </a:r>
                      <a:endParaRPr lang="ru-RU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4/11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793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Генерация искусственных данных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5/11</a:t>
            </a:r>
            <a:endParaRPr lang="ru-RU" dirty="0"/>
          </a:p>
        </p:txBody>
      </p:sp>
      <p:pic>
        <p:nvPicPr>
          <p:cNvPr id="5" name="Объект 4" descr="C:\Users\Computer01\Desktop\csnn-ad-gen\IMG_0051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86" y="1690688"/>
            <a:ext cx="4707210" cy="3139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Computer01\Desktop\csnn-ad-gen\generated_image_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943" y="2453899"/>
            <a:ext cx="4701314" cy="31392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1184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SegNet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~</a:t>
            </a:r>
            <a:r>
              <a:rPr lang="ru-RU" dirty="0" smtClean="0"/>
              <a:t>55</a:t>
            </a:r>
            <a:r>
              <a:rPr lang="en-US" dirty="0" smtClean="0"/>
              <a:t> </a:t>
            </a:r>
            <a:r>
              <a:rPr lang="ru-RU" dirty="0" smtClean="0"/>
              <a:t>слоев</a:t>
            </a:r>
          </a:p>
          <a:p>
            <a:r>
              <a:rPr lang="ru-RU" dirty="0" smtClean="0"/>
              <a:t>Результаты выше среднего</a:t>
            </a:r>
          </a:p>
          <a:p>
            <a:r>
              <a:rPr lang="ru-RU" dirty="0" smtClean="0"/>
              <a:t>Требует небольших вычислительных ресурсов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/>
              <a:t>6</a:t>
            </a:r>
            <a:r>
              <a:rPr lang="en-US" dirty="0" smtClean="0"/>
              <a:t>/11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242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SegNet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7</a:t>
            </a:r>
            <a:r>
              <a:rPr lang="en-US" dirty="0" smtClean="0"/>
              <a:t>/11</a:t>
            </a:r>
            <a:endParaRPr lang="ru-RU" dirty="0"/>
          </a:p>
        </p:txBody>
      </p:sp>
      <p:pic>
        <p:nvPicPr>
          <p:cNvPr id="6" name="Рисунок 5" descr="C:\Users\Computer01\Desktop\check\Результаты\seg-acc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36" y="2786245"/>
            <a:ext cx="4829674" cy="31617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Рисунок 6" descr="C:\Users\Computer01\Desktop\check\Результаты\seg-los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209" y="2786245"/>
            <a:ext cx="4829674" cy="31617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Accuracy: 0.7941		Recall: 0.4789		Precision: 0.856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944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PSPNet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&gt;200 </a:t>
            </a:r>
            <a:r>
              <a:rPr lang="ru-RU" dirty="0" smtClean="0"/>
              <a:t>слоев</a:t>
            </a:r>
          </a:p>
          <a:p>
            <a:r>
              <a:rPr lang="ru-RU" dirty="0" smtClean="0"/>
              <a:t>Высокие результаты</a:t>
            </a:r>
          </a:p>
          <a:p>
            <a:r>
              <a:rPr lang="ru-RU" dirty="0" smtClean="0"/>
              <a:t>Требует больших вычислительных ресурсов</a:t>
            </a:r>
          </a:p>
          <a:p>
            <a:r>
              <a:rPr lang="ru-RU" dirty="0"/>
              <a:t>Настраиваемый размер окна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/>
              <a:t>8</a:t>
            </a:r>
            <a:r>
              <a:rPr lang="en-US" dirty="0" smtClean="0"/>
              <a:t>/11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13540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PSPNet</a:t>
            </a:r>
            <a:r>
              <a:rPr lang="ru-RU" b="1" dirty="0" smtClean="0"/>
              <a:t> с окном </a:t>
            </a:r>
            <a:r>
              <a:rPr lang="en-US" b="1" dirty="0" smtClean="0"/>
              <a:t>137x137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ru-RU" dirty="0" smtClean="0"/>
              <a:t>9</a:t>
            </a:r>
            <a:r>
              <a:rPr lang="en-US" dirty="0" smtClean="0"/>
              <a:t>/11</a:t>
            </a:r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838200" y="1690688"/>
            <a:ext cx="10515600" cy="44862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Accuracy: 0.8512		Recall: 0.504		Precision: 0.866</a:t>
            </a:r>
            <a:endParaRPr lang="ru-RU" dirty="0"/>
          </a:p>
        </p:txBody>
      </p:sp>
      <p:pic>
        <p:nvPicPr>
          <p:cNvPr id="7" name="Рисунок 6" descr="C:\Users\Computer01\Desktop\check\Результаты\137-acc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37" y="2786246"/>
            <a:ext cx="4829674" cy="31617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Рисунок 7" descr="C:\Users\Computer01\Desktop\check\Результаты\137-los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208" y="2786246"/>
            <a:ext cx="4829675" cy="31617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567544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PSPNet</a:t>
            </a:r>
            <a:r>
              <a:rPr lang="ru-RU" b="1" dirty="0" smtClean="0"/>
              <a:t> с окном </a:t>
            </a:r>
            <a:r>
              <a:rPr lang="en-US" b="1" dirty="0" smtClean="0"/>
              <a:t>337x337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10/11</a:t>
            </a:r>
            <a:endParaRPr lang="ru-RU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838200" y="1690688"/>
            <a:ext cx="10515600" cy="44862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Accuracy: 0.8491		Recall: 0.6476		Precision: 0.8356</a:t>
            </a:r>
            <a:endParaRPr lang="ru-RU" dirty="0"/>
          </a:p>
        </p:txBody>
      </p:sp>
      <p:pic>
        <p:nvPicPr>
          <p:cNvPr id="9" name="Рисунок 8" descr="C:\Users\Computer01\Desktop\check\Результаты\337-acc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38" y="2786247"/>
            <a:ext cx="4829674" cy="31617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Рисунок 9" descr="C:\Users\Computer01\Desktop\check\Результаты\337-los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1208" y="2786247"/>
            <a:ext cx="4829676" cy="31617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18093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Результаты</a:t>
            </a: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11/11</a:t>
            </a: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071139"/>
              </p:ext>
            </p:extLst>
          </p:nvPr>
        </p:nvGraphicFramePr>
        <p:xfrm>
          <a:off x="838200" y="1690688"/>
          <a:ext cx="10247812" cy="26984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61405"/>
                <a:gridCol w="2561405"/>
                <a:gridCol w="2562501"/>
                <a:gridCol w="2562501"/>
              </a:tblGrid>
              <a:tr h="380472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200" dirty="0" err="1">
                          <a:effectLst/>
                        </a:rPr>
                        <a:t>Метрика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047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ru-RU" sz="1200" dirty="0" err="1">
                          <a:effectLst/>
                        </a:rPr>
                        <a:t>Accuracy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Recall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Precision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8047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ru-RU" sz="1200">
                          <a:effectLst/>
                        </a:rPr>
                        <a:t>SegNet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0.7941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0.4789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0.856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785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PSPNet с окном 137x137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0.8512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0.5042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0.866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7785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200" dirty="0" err="1">
                          <a:effectLst/>
                        </a:rPr>
                        <a:t>PSPNet</a:t>
                      </a:r>
                      <a:r>
                        <a:rPr lang="en-US" sz="1200" dirty="0">
                          <a:effectLst/>
                        </a:rPr>
                        <a:t> с </a:t>
                      </a:r>
                      <a:r>
                        <a:rPr lang="en-US" sz="1200" dirty="0" err="1">
                          <a:effectLst/>
                        </a:rPr>
                        <a:t>окном</a:t>
                      </a:r>
                      <a:r>
                        <a:rPr lang="en-US" sz="1200" dirty="0">
                          <a:effectLst/>
                        </a:rPr>
                        <a:t> 337x337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0.8491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200">
                          <a:effectLst/>
                        </a:rPr>
                        <a:t>0.6476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600"/>
                        </a:spcAft>
                      </a:pPr>
                      <a:r>
                        <a:rPr lang="en-US" sz="1200" dirty="0">
                          <a:effectLst/>
                        </a:rPr>
                        <a:t>0.8356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Объект 2"/>
          <p:cNvSpPr txBox="1">
            <a:spLocks/>
          </p:cNvSpPr>
          <p:nvPr/>
        </p:nvSpPr>
        <p:spPr>
          <a:xfrm>
            <a:off x="838200" y="4641668"/>
            <a:ext cx="10515600" cy="1714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/>
              <a:t>Выбрана </a:t>
            </a:r>
            <a:r>
              <a:rPr lang="en-US" dirty="0" err="1" smtClean="0"/>
              <a:t>PSPNet</a:t>
            </a:r>
            <a:r>
              <a:rPr lang="en-US" dirty="0" smtClean="0"/>
              <a:t> </a:t>
            </a:r>
            <a:r>
              <a:rPr lang="ru-RU" dirty="0" smtClean="0"/>
              <a:t>с окном </a:t>
            </a:r>
            <a:r>
              <a:rPr lang="en-US" dirty="0" smtClean="0"/>
              <a:t>337x337.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ru-RU" dirty="0" smtClean="0"/>
              <a:t>После первичного обучения следующие результаты:</a:t>
            </a:r>
          </a:p>
          <a:p>
            <a:pPr marL="0" indent="0">
              <a:buNone/>
            </a:pPr>
            <a:r>
              <a:rPr lang="en-US" dirty="0"/>
              <a:t>Accuracy: </a:t>
            </a:r>
            <a:r>
              <a:rPr lang="en-US" dirty="0" smtClean="0"/>
              <a:t>0.</a:t>
            </a:r>
            <a:r>
              <a:rPr lang="ru-RU" dirty="0" smtClean="0"/>
              <a:t>9113</a:t>
            </a:r>
            <a:r>
              <a:rPr lang="en-US" dirty="0"/>
              <a:t>		Recall: </a:t>
            </a:r>
            <a:r>
              <a:rPr lang="en-US" dirty="0" smtClean="0"/>
              <a:t>0.</a:t>
            </a:r>
            <a:r>
              <a:rPr lang="ru-RU" dirty="0" smtClean="0"/>
              <a:t>7374</a:t>
            </a:r>
            <a:r>
              <a:rPr lang="en-US" dirty="0"/>
              <a:t>		Precision: </a:t>
            </a:r>
            <a:r>
              <a:rPr lang="en-US" dirty="0" smtClean="0"/>
              <a:t>0.</a:t>
            </a:r>
            <a:r>
              <a:rPr lang="ru-RU" dirty="0" smtClean="0"/>
              <a:t>8167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3354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245</Words>
  <Application>Microsoft Office PowerPoint</Application>
  <PresentationFormat>Произвольный</PresentationFormat>
  <Paragraphs>82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Применение полносверточных нейронных сетей для сегментации изображений лесовозов</vt:lpstr>
      <vt:lpstr>Мотивация и цель работы</vt:lpstr>
      <vt:lpstr>Данные</vt:lpstr>
      <vt:lpstr>Задачи</vt:lpstr>
      <vt:lpstr>Метрики</vt:lpstr>
      <vt:lpstr>Генерация искусственных данных</vt:lpstr>
      <vt:lpstr>SegNet</vt:lpstr>
      <vt:lpstr>SegNet</vt:lpstr>
      <vt:lpstr>PSPNet</vt:lpstr>
      <vt:lpstr>PSPNet с окном 137x137</vt:lpstr>
      <vt:lpstr>PSPNet с окном 337x337</vt:lpstr>
      <vt:lpstr>Результаты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Полносверточная сегментационная нейронная сеть</dc:title>
  <dc:creator>Computer01</dc:creator>
  <cp:lastModifiedBy>Андрей</cp:lastModifiedBy>
  <cp:revision>45</cp:revision>
  <dcterms:created xsi:type="dcterms:W3CDTF">2017-12-06T15:28:28Z</dcterms:created>
  <dcterms:modified xsi:type="dcterms:W3CDTF">2018-06-07T06:13:13Z</dcterms:modified>
</cp:coreProperties>
</file>