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0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4" r:id="rId6"/>
    <p:sldId id="267" r:id="rId7"/>
    <p:sldId id="265" r:id="rId8"/>
    <p:sldId id="261" r:id="rId9"/>
    <p:sldId id="260" r:id="rId10"/>
    <p:sldId id="266" r:id="rId11"/>
    <p:sldId id="26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24" autoAdjust="0"/>
    <p:restoredTop sz="94660"/>
  </p:normalViewPr>
  <p:slideViewPr>
    <p:cSldViewPr>
      <p:cViewPr varScale="1">
        <p:scale>
          <a:sx n="75" d="100"/>
          <a:sy n="75" d="100"/>
        </p:scale>
        <p:origin x="12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5B021-029B-494C-B591-0E0C8CFDF04D}" type="datetimeFigureOut">
              <a:rPr lang="ru-RU" smtClean="0"/>
              <a:t>26.05.2015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16AE11-CED3-4E76-8C58-37ECD777A3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206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16AE11-CED3-4E76-8C58-37ECD777A36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30127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16AE11-CED3-4E76-8C58-37ECD777A36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2162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16AE11-CED3-4E76-8C58-37ECD777A36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3387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16AE11-CED3-4E76-8C58-37ECD777A36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598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6D2BD-B793-4365-A96E-55EF996B8482}" type="datetime1">
              <a:rPr lang="ru-RU" smtClean="0"/>
              <a:t>26.05.2015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903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FFF9B-4F45-4F29-913C-95C38D85C558}" type="datetime1">
              <a:rPr lang="ru-RU" smtClean="0"/>
              <a:t>26.05.2015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147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995F4-2D27-4DB9-8EEB-DCD3D020D2D8}" type="datetime1">
              <a:rPr lang="ru-RU" smtClean="0"/>
              <a:t>26.05.2015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658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23123-B559-4357-8E5C-C1C5131D476B}" type="datetime1">
              <a:rPr lang="ru-RU" smtClean="0"/>
              <a:t>26.05.2015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4012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2B530-950F-4F36-9BDF-7BD1F171FE71}" type="datetime1">
              <a:rPr lang="ru-RU" smtClean="0"/>
              <a:t>26.05.2015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470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B0936-9150-4CB6-B585-31E7CE8C9BE9}" type="datetime1">
              <a:rPr lang="ru-RU" smtClean="0"/>
              <a:t>26.05.2015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407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A13A4-653D-47AF-8C67-84786BBECEBB}" type="datetime1">
              <a:rPr lang="ru-RU" smtClean="0"/>
              <a:t>26.05.2015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2554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6CBE5-5F30-4802-A54A-93F2E6F34D90}" type="datetime1">
              <a:rPr lang="ru-RU" smtClean="0"/>
              <a:t>26.05.2015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6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46091-7AE0-46CC-BDB8-817267101128}" type="datetime1">
              <a:rPr lang="ru-RU" smtClean="0"/>
              <a:t>26.05.2015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7653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5533-CABF-44C4-8846-B9A7E72B6537}" type="datetime1">
              <a:rPr lang="ru-RU" smtClean="0"/>
              <a:t>26.05.2015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569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9C4E5-BE55-4DB4-BC82-9225505DB5C3}" type="datetime1">
              <a:rPr lang="ru-RU" smtClean="0"/>
              <a:t>26.05.2015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941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6DBDB-7741-4162-81A4-F2DB174F2E75}" type="datetime1">
              <a:rPr lang="ru-RU" smtClean="0"/>
              <a:t>26.05.2015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A6DFBB-4253-45C0-A903-93287E507E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509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673374"/>
            <a:ext cx="8568952" cy="2691730"/>
          </a:xfrm>
        </p:spPr>
        <p:txBody>
          <a:bodyPr>
            <a:normAutofit/>
          </a:bodyPr>
          <a:lstStyle/>
          <a:p>
            <a:r>
              <a:rPr lang="ru-RU" sz="3600" b="1" cap="all" dirty="0"/>
              <a:t>Экспериментальное исследование алгоритма оценивания положения движущейся </a:t>
            </a:r>
            <a:r>
              <a:rPr lang="ru-RU" sz="3600" b="1" cap="all" dirty="0" smtClean="0"/>
              <a:t>точки</a:t>
            </a:r>
            <a:endParaRPr lang="ru-RU" sz="3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1880" y="4437112"/>
            <a:ext cx="5464696" cy="1152128"/>
          </a:xfrm>
        </p:spPr>
        <p:txBody>
          <a:bodyPr>
            <a:normAutofit fontScale="92500"/>
          </a:bodyPr>
          <a:lstStyle/>
          <a:p>
            <a:pPr algn="r"/>
            <a:r>
              <a:rPr lang="ru-RU" sz="2400" dirty="0" smtClean="0"/>
              <a:t>Автор: Жуков </a:t>
            </a:r>
            <a:r>
              <a:rPr lang="ru-RU" sz="2400" dirty="0" smtClean="0"/>
              <a:t>Р</a:t>
            </a:r>
            <a:r>
              <a:rPr lang="ru-RU" sz="2400" dirty="0" smtClean="0"/>
              <a:t>оман</a:t>
            </a:r>
            <a:r>
              <a:rPr lang="ru-RU" sz="2400" dirty="0" smtClean="0"/>
              <a:t> Сергеевич, </a:t>
            </a:r>
            <a:r>
              <a:rPr lang="ru-RU" sz="2400" dirty="0" smtClean="0"/>
              <a:t>344 группа</a:t>
            </a:r>
          </a:p>
          <a:p>
            <a:pPr algn="r"/>
            <a:r>
              <a:rPr lang="ru-RU" sz="2400" dirty="0" smtClean="0"/>
              <a:t>Научный руководитель: доц. А.Т. </a:t>
            </a:r>
            <a:r>
              <a:rPr lang="ru-RU" sz="2400" dirty="0" err="1" smtClean="0"/>
              <a:t>Вахитов</a:t>
            </a:r>
            <a:endParaRPr lang="ru-RU" sz="24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707904" y="6021288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СПбГУ</a:t>
            </a:r>
          </a:p>
          <a:p>
            <a:pPr algn="ctr"/>
            <a:r>
              <a:rPr lang="ru-RU" sz="2000" b="1" dirty="0" smtClean="0"/>
              <a:t>2015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66534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Составить и реализовать алгоритм определения положения </a:t>
            </a:r>
            <a:r>
              <a:rPr lang="ru-RU" dirty="0" smtClean="0"/>
              <a:t>камеры</a:t>
            </a:r>
          </a:p>
          <a:p>
            <a:r>
              <a:rPr lang="ru-RU" dirty="0" smtClean="0"/>
              <a:t>Реализовать </a:t>
            </a:r>
            <a:r>
              <a:rPr lang="ru-RU" dirty="0"/>
              <a:t>алгоритм оценки глубины движущейся точки</a:t>
            </a:r>
            <a:endParaRPr lang="ru-RU" dirty="0"/>
          </a:p>
          <a:p>
            <a:r>
              <a:rPr lang="ru-RU" dirty="0"/>
              <a:t>Провести эксперименты с </a:t>
            </a:r>
            <a:r>
              <a:rPr lang="ru-RU" dirty="0" smtClean="0"/>
              <a:t>движущимися </a:t>
            </a:r>
            <a:r>
              <a:rPr lang="ru-RU" dirty="0"/>
              <a:t>роботами для </a:t>
            </a:r>
            <a:r>
              <a:rPr lang="ru-RU" dirty="0" smtClean="0"/>
              <a:t>их </a:t>
            </a:r>
            <a:r>
              <a:rPr lang="ru-RU" dirty="0"/>
              <a:t>апробации</a:t>
            </a:r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2</a:t>
            </a:fld>
            <a:r>
              <a:rPr lang="ru-RU" dirty="0" smtClean="0"/>
              <a:t>/11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976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На вход системы поступает </a:t>
            </a:r>
            <a:r>
              <a:rPr lang="ru-RU" dirty="0" smtClean="0"/>
              <a:t>изображение</a:t>
            </a:r>
          </a:p>
          <a:p>
            <a:pPr lvl="0"/>
            <a:r>
              <a:rPr lang="ru-RU" dirty="0" smtClean="0"/>
              <a:t>Производится поиск точек </a:t>
            </a:r>
            <a:r>
              <a:rPr lang="ru-RU" dirty="0"/>
              <a:t>неподвижного </a:t>
            </a:r>
            <a:r>
              <a:rPr lang="ru-RU" dirty="0" smtClean="0"/>
              <a:t>объекта</a:t>
            </a:r>
          </a:p>
          <a:p>
            <a:pPr lvl="0"/>
            <a:r>
              <a:rPr lang="ru-RU" dirty="0"/>
              <a:t>Определяется положение камеры относительно неподвижного </a:t>
            </a:r>
            <a:r>
              <a:rPr lang="ru-RU" dirty="0" smtClean="0"/>
              <a:t>объекта</a:t>
            </a:r>
          </a:p>
          <a:p>
            <a:pPr lvl="0"/>
            <a:r>
              <a:rPr lang="ru-RU" dirty="0" smtClean="0"/>
              <a:t>Определяются точки движущегося объекта</a:t>
            </a:r>
          </a:p>
          <a:p>
            <a:pPr lvl="0"/>
            <a:r>
              <a:rPr lang="ru-RU" dirty="0"/>
              <a:t>Вычисляется положение движущегося объекта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3</a:t>
            </a:fld>
            <a:r>
              <a:rPr lang="ru-RU" dirty="0" smtClean="0"/>
              <a:t>/11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720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Autofit/>
          </a:bodyPr>
          <a:lstStyle/>
          <a:p>
            <a:pPr lvl="1" algn="ctr"/>
            <a:r>
              <a:rPr lang="ru-RU" sz="4400" dirty="0" smtClean="0">
                <a:latin typeface="+mj-lt"/>
              </a:rPr>
              <a:t>Поиск </a:t>
            </a:r>
            <a:r>
              <a:rPr lang="ru-RU" sz="4400" dirty="0" smtClean="0">
                <a:latin typeface="+mj-lt"/>
              </a:rPr>
              <a:t>ключевых </a:t>
            </a:r>
            <a:r>
              <a:rPr lang="ru-RU" sz="4400" dirty="0" smtClean="0">
                <a:latin typeface="+mj-lt"/>
              </a:rPr>
              <a:t>точек </a:t>
            </a:r>
            <a:r>
              <a:rPr lang="ru-RU" sz="4400" dirty="0">
                <a:latin typeface="+mj-lt"/>
              </a:rPr>
              <a:t>неподвижного </a:t>
            </a:r>
            <a:r>
              <a:rPr lang="ru-RU" sz="4400" dirty="0" smtClean="0">
                <a:latin typeface="+mj-lt"/>
              </a:rPr>
              <a:t>объекта</a:t>
            </a:r>
            <a:endParaRPr lang="ru-RU" sz="4400" dirty="0">
              <a:latin typeface="+mj-lt"/>
            </a:endParaRPr>
          </a:p>
        </p:txBody>
      </p:sp>
      <p:pic>
        <p:nvPicPr>
          <p:cNvPr id="1027" name="Picture 3" descr="C:\Users\Роман\PycharmProjects\one\im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24922"/>
            <a:ext cx="4248472" cy="2360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\PycharmProjects\one\im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0596" y="2708920"/>
            <a:ext cx="3177516" cy="238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47664" y="5373216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Примеры определения особенных точек шахматной доски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4</a:t>
            </a:fld>
            <a:r>
              <a:rPr lang="ru-RU" dirty="0" smtClean="0"/>
              <a:t>/11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3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ru-RU" sz="2200" dirty="0" smtClean="0"/>
                  <a:t>Координаты </a:t>
                </a:r>
                <a:r>
                  <a:rPr lang="ru-RU" sz="2200" dirty="0"/>
                  <a:t>точек в пространстве и на изображении связаны следующим уравнением проектирования в однородных координатах: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200" i="1">
                          <a:latin typeface="Cambria Math" panose="02040503050406030204" pitchFamily="18" charset="0"/>
                        </a:rPr>
                        <m:t>𝑠</m:t>
                      </m:r>
                      <m:d>
                        <m:d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ru-RU" sz="2200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ru-RU" sz="22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</m:mr>
                            <m:mr>
                              <m:e>
                                <m:r>
                                  <a:rPr lang="ru-RU" sz="2200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</m:mr>
                            <m:mr>
                              <m:e>
                                <m:r>
                                  <a:rPr lang="ru-RU" sz="22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mr>
                          </m:m>
                        </m:e>
                      </m:d>
                      <m:r>
                        <a:rPr lang="ru-RU" sz="22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𝐾</m:t>
                      </m:r>
                      <m:d>
                        <m:d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𝑅</m:t>
                          </m:r>
                          <m:r>
                            <a:rPr lang="ru-RU" sz="22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d>
                        <m:d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ru-RU" sz="2200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220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ru-RU" sz="2200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𝑌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𝑍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  <m:r>
                        <a:rPr lang="en-US" sz="2200" i="1">
                          <a:latin typeface="Cambria Math" panose="02040503050406030204" pitchFamily="18" charset="0"/>
                        </a:rPr>
                        <m:t> ,</m:t>
                      </m:r>
                    </m:oMath>
                  </m:oMathPara>
                </a14:m>
                <a:endParaRPr lang="ru-RU" sz="2200" dirty="0"/>
              </a:p>
              <a:p>
                <a:pPr marL="0" indent="0">
                  <a:buNone/>
                </a:pPr>
                <a:endParaRPr lang="en-US" sz="2200" dirty="0" smtClean="0"/>
              </a:p>
              <a:p>
                <a:pPr marL="0" indent="0">
                  <a:buNone/>
                </a:pPr>
                <a:r>
                  <a:rPr lang="ru-RU" sz="2200" dirty="0" smtClean="0"/>
                  <a:t>где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2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ru-RU" sz="22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sup>
                    </m:sSup>
                  </m:oMath>
                </a14:m>
                <a:r>
                  <a:rPr lang="ru-RU" sz="2200" dirty="0" smtClean="0"/>
                  <a:t>– </a:t>
                </a:r>
                <a:r>
                  <a:rPr lang="ru-RU" sz="2200" dirty="0"/>
                  <a:t>координаты точки на изображении</a:t>
                </a:r>
                <a:r>
                  <a:rPr lang="ru-RU" sz="2200" dirty="0" smtClean="0"/>
                  <a:t>,</a:t>
                </a:r>
                <a:r>
                  <a:rPr lang="ru-RU" sz="22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2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  <m:r>
                          <a:rPr lang="ru-RU" sz="22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𝑇</m:t>
                        </m:r>
                      </m:sup>
                    </m:sSup>
                  </m:oMath>
                </a14:m>
                <a:r>
                  <a:rPr lang="en-US" sz="2200" dirty="0" smtClean="0"/>
                  <a:t> </a:t>
                </a:r>
                <a:r>
                  <a:rPr lang="ru-RU" sz="2200" dirty="0" smtClean="0"/>
                  <a:t>– </a:t>
                </a:r>
                <a:r>
                  <a:rPr lang="ru-RU" sz="2200" dirty="0"/>
                  <a:t>глобальные координаты, </a:t>
                </a:r>
                <a14:m>
                  <m:oMath xmlns:m="http://schemas.openxmlformats.org/officeDocument/2006/math">
                    <m:r>
                      <a:rPr lang="ru-RU" sz="2200" i="1">
                        <a:latin typeface="Cambria Math" panose="02040503050406030204" pitchFamily="18" charset="0"/>
                      </a:rPr>
                      <m:t>𝐾</m:t>
                    </m:r>
                  </m:oMath>
                </a14:m>
                <a:r>
                  <a:rPr lang="ru-RU" sz="2200" dirty="0"/>
                  <a:t> – матрица внутренних параметров камеры, </a:t>
                </a:r>
                <a14:m>
                  <m:oMath xmlns:m="http://schemas.openxmlformats.org/officeDocument/2006/math">
                    <m:r>
                      <a:rPr lang="ru-RU" sz="2200" i="1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ru-RU" sz="2200" dirty="0"/>
                  <a:t> – матрица поворота, </a:t>
                </a:r>
                <a14:m>
                  <m:oMath xmlns:m="http://schemas.openxmlformats.org/officeDocument/2006/math">
                    <m:r>
                      <a:rPr lang="ru-RU" sz="2200" i="1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ru-RU" sz="2200" dirty="0"/>
                  <a:t> – вектор перемещения.</a:t>
                </a:r>
              </a:p>
              <a:p>
                <a:pPr marL="0" indent="0">
                  <a:buNone/>
                </a:pPr>
                <a:endParaRPr lang="ru-RU" sz="2200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963" t="-94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/>
              <a:t>Определение положения камеры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5</a:t>
            </a:fld>
            <a:r>
              <a:rPr lang="ru-RU" dirty="0" smtClean="0"/>
              <a:t>/11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7940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4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Оценка глубины движущейся точки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11536"/>
                <a:ext cx="8229600" cy="523669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ru-RU" sz="2200" dirty="0" smtClean="0"/>
                  <a:t>Рассматривается </a:t>
                </a:r>
                <a:r>
                  <a:rPr lang="ru-RU" sz="2200" dirty="0"/>
                  <a:t>динамическая система с состоянием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/>
                        </m:ctrlPr>
                      </m:sSubPr>
                      <m:e>
                        <m:r>
                          <a:rPr lang="ru-RU" sz="2200" i="1"/>
                          <m:t>𝜃</m:t>
                        </m:r>
                      </m:e>
                      <m:sub>
                        <m:r>
                          <a:rPr lang="en-US" sz="2200" i="1"/>
                          <m:t>𝑛</m:t>
                        </m:r>
                      </m:sub>
                    </m:sSub>
                    <m:r>
                      <a:rPr lang="ru-RU" sz="2200" i="1"/>
                      <m:t>𝜖</m:t>
                    </m:r>
                    <m:sSup>
                      <m:sSupPr>
                        <m:ctrlPr>
                          <a:rPr lang="ru-RU" sz="2200" i="1"/>
                        </m:ctrlPr>
                      </m:sSupPr>
                      <m:e>
                        <m:r>
                          <a:rPr lang="ru-RU" sz="2200" i="1"/>
                          <m:t> </m:t>
                        </m:r>
                        <m:r>
                          <a:rPr lang="ru-RU" sz="2200" i="1"/>
                          <m:t>ℝ</m:t>
                        </m:r>
                      </m:e>
                      <m:sup>
                        <m:r>
                          <a:rPr lang="ru-RU" sz="2200" i="1"/>
                          <m:t>3</m:t>
                        </m:r>
                      </m:sup>
                    </m:sSup>
                    <m:r>
                      <a:rPr lang="en-US" sz="2200" b="0" i="0" smtClean="0"/>
                      <m:t>,</m:t>
                    </m:r>
                  </m:oMath>
                </a14:m>
                <a:r>
                  <a:rPr lang="ru-RU" sz="2200" dirty="0" smtClean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200" i="1"/>
                        </m:ctrlPr>
                      </m:sSubSupPr>
                      <m:e>
                        <m:r>
                          <a:rPr lang="ru-RU" sz="2200" i="1"/>
                          <m:t>𝜃</m:t>
                        </m:r>
                      </m:e>
                      <m:sub>
                        <m:r>
                          <a:rPr lang="en-US" sz="2200" i="1"/>
                          <m:t>𝑛</m:t>
                        </m:r>
                      </m:sub>
                      <m:sup>
                        <m:r>
                          <a:rPr lang="ru-RU" sz="2200" i="1"/>
                          <m:t>(1)</m:t>
                        </m:r>
                      </m:sup>
                    </m:sSubSup>
                    <m:r>
                      <a:rPr lang="ru-RU" sz="2200" i="1"/>
                      <m:t>, </m:t>
                    </m:r>
                    <m:sSubSup>
                      <m:sSubSupPr>
                        <m:ctrlPr>
                          <a:rPr lang="ru-RU" sz="2200" i="1"/>
                        </m:ctrlPr>
                      </m:sSubSupPr>
                      <m:e>
                        <m:r>
                          <a:rPr lang="ru-RU" sz="2200" i="1"/>
                          <m:t>𝜃</m:t>
                        </m:r>
                      </m:e>
                      <m:sub>
                        <m:r>
                          <a:rPr lang="en-US" sz="2200" i="1"/>
                          <m:t>𝑛</m:t>
                        </m:r>
                      </m:sub>
                      <m:sup>
                        <m:r>
                          <a:rPr lang="ru-RU" sz="2200" i="1"/>
                          <m:t>(2)</m:t>
                        </m:r>
                      </m:sup>
                    </m:sSubSup>
                  </m:oMath>
                </a14:m>
                <a:r>
                  <a:rPr lang="ru-RU" sz="2200" dirty="0"/>
                  <a:t> – координаты </a:t>
                </a:r>
                <a:r>
                  <a:rPr lang="ru-RU" sz="2200" dirty="0" smtClean="0"/>
                  <a:t>точки,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200" i="1"/>
                        </m:ctrlPr>
                      </m:sSubSupPr>
                      <m:e>
                        <m:r>
                          <a:rPr lang="ru-RU" sz="2200" i="1"/>
                          <m:t>𝜃</m:t>
                        </m:r>
                      </m:e>
                      <m:sub>
                        <m:r>
                          <a:rPr lang="en-US" sz="2200" i="1"/>
                          <m:t>𝑛</m:t>
                        </m:r>
                      </m:sub>
                      <m:sup>
                        <m:r>
                          <a:rPr lang="ru-RU" sz="2200" i="1"/>
                          <m:t>(3)</m:t>
                        </m:r>
                      </m:sup>
                    </m:sSubSup>
                  </m:oMath>
                </a14:m>
                <a:r>
                  <a:rPr lang="ru-RU" sz="2200" dirty="0"/>
                  <a:t> – обратная глубина точки. </a:t>
                </a:r>
                <a:endParaRPr lang="en-US" sz="2200" dirty="0" smtClean="0"/>
              </a:p>
              <a:p>
                <a:pPr marL="0" indent="0">
                  <a:buNone/>
                </a:pPr>
                <a:endParaRPr lang="ru-RU" sz="2200" dirty="0" smtClean="0"/>
              </a:p>
              <a:p>
                <a:pPr marL="0" indent="0">
                  <a:buNone/>
                </a:pPr>
                <a:r>
                  <a:rPr lang="ru-RU" sz="2200" dirty="0" smtClean="0"/>
                  <a:t>Предлагается </a:t>
                </a:r>
                <a:r>
                  <a:rPr lang="ru-RU" sz="2200" dirty="0"/>
                  <a:t>следующая последовательность действий:</a:t>
                </a:r>
              </a:p>
              <a:p>
                <a:r>
                  <a:rPr lang="ru-RU" sz="2200" dirty="0"/>
                  <a:t>Камера совершает случайное перемещение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/>
                        </m:ctrlPr>
                      </m:sSubPr>
                      <m:e>
                        <m:r>
                          <a:rPr lang="ru-RU" sz="2200" i="1"/>
                          <m:t>∆</m:t>
                        </m:r>
                      </m:e>
                      <m:sub>
                        <m:r>
                          <a:rPr lang="ru-RU" sz="2200" i="1"/>
                          <m:t>𝑛</m:t>
                        </m:r>
                      </m:sub>
                    </m:sSub>
                  </m:oMath>
                </a14:m>
                <a:endParaRPr lang="ru-RU" sz="2200" dirty="0"/>
              </a:p>
              <a:p>
                <a:r>
                  <a:rPr lang="ru-RU" sz="2200" dirty="0" smtClean="0"/>
                  <a:t>Производятся </a:t>
                </a:r>
                <a:r>
                  <a:rPr lang="ru-RU" sz="2200" dirty="0"/>
                  <a:t>измерения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/>
                        </m:ctrlPr>
                      </m:sSubPr>
                      <m:e>
                        <m:r>
                          <a:rPr lang="en-US" sz="2200" i="1"/>
                          <m:t>𝑦</m:t>
                        </m:r>
                      </m:e>
                      <m:sub>
                        <m:r>
                          <a:rPr lang="ru-RU" sz="2200" i="1"/>
                          <m:t>𝑛</m:t>
                        </m:r>
                      </m:sub>
                    </m:sSub>
                  </m:oMath>
                </a14:m>
                <a:endParaRPr lang="ru-RU" sz="2200" dirty="0"/>
              </a:p>
              <a:p>
                <a:r>
                  <a:rPr lang="ru-RU" sz="2200" dirty="0" smtClean="0"/>
                  <a:t>Обновляется оценка состояния системы</a:t>
                </a:r>
              </a:p>
              <a:p>
                <a:pPr marL="0" indent="0">
                  <a:buNone/>
                </a:pPr>
                <a:endParaRPr lang="ru-RU" sz="2200" dirty="0" smtClean="0"/>
              </a:p>
              <a:p>
                <a:pPr marL="0" indent="0">
                  <a:buNone/>
                </a:pPr>
                <a:r>
                  <a:rPr lang="ru-RU" sz="2200" dirty="0" smtClean="0"/>
                  <a:t>Основной </a:t>
                </a:r>
                <a:r>
                  <a:rPr lang="ru-RU" sz="2200" dirty="0"/>
                  <a:t>алгоритм имеет </a:t>
                </a:r>
                <a:r>
                  <a:rPr lang="ru-RU" sz="2200" dirty="0" smtClean="0"/>
                  <a:t>вид</a:t>
                </a:r>
                <a:r>
                  <a:rPr lang="en-US" sz="2200" dirty="0"/>
                  <a:t>:</a:t>
                </a:r>
                <a:endParaRPr lang="ru-RU" sz="2200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200" i="1"/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ru-RU" sz="2200" i="1"/>
                            </m:ctrlPr>
                          </m:accPr>
                          <m:e>
                            <m:r>
                              <a:rPr lang="ru-RU" sz="2200" i="1"/>
                              <m:t>𝜃</m:t>
                            </m:r>
                          </m:e>
                        </m:acc>
                      </m:e>
                      <m:sub>
                        <m:r>
                          <a:rPr lang="en-US" sz="2200" i="1"/>
                          <m:t>𝑛</m:t>
                        </m:r>
                        <m:r>
                          <a:rPr lang="ru-RU" sz="2200" i="1"/>
                          <m:t>+1</m:t>
                        </m:r>
                      </m:sub>
                    </m:sSub>
                    <m:r>
                      <a:rPr lang="ru-RU" sz="2200" i="1"/>
                      <m:t>= </m:t>
                    </m:r>
                    <m:sSub>
                      <m:sSubPr>
                        <m:ctrlPr>
                          <a:rPr lang="ru-RU" sz="2200" i="1"/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ru-RU" sz="2200" i="1"/>
                            </m:ctrlPr>
                          </m:accPr>
                          <m:e>
                            <m:r>
                              <a:rPr lang="ru-RU" sz="2200" i="1"/>
                              <m:t>𝜃</m:t>
                            </m:r>
                          </m:e>
                        </m:acc>
                      </m:e>
                      <m:sub>
                        <m:r>
                          <a:rPr lang="en-US" sz="2200" i="1"/>
                          <m:t>𝑛</m:t>
                        </m:r>
                      </m:sub>
                    </m:sSub>
                    <m:r>
                      <a:rPr lang="ru-RU" sz="2200" i="1"/>
                      <m:t>− </m:t>
                    </m:r>
                    <m:r>
                      <a:rPr lang="ru-RU" sz="2200" i="1"/>
                      <m:t>𝛼</m:t>
                    </m:r>
                    <m:d>
                      <m:dPr>
                        <m:ctrlPr>
                          <a:rPr lang="ru-RU" sz="2200" i="1"/>
                        </m:ctrlPr>
                      </m:dPr>
                      <m:e>
                        <m:sSub>
                          <m:sSubPr>
                            <m:ctrlPr>
                              <a:rPr lang="ru-RU" sz="2200" i="1"/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ru-RU" sz="2200" i="1"/>
                                </m:ctrlPr>
                              </m:accPr>
                              <m:e>
                                <m:r>
                                  <a:rPr lang="ru-RU" sz="2200" i="1"/>
                                  <m:t>𝜃</m:t>
                                </m:r>
                              </m:e>
                            </m:acc>
                          </m:e>
                          <m:sub>
                            <m:r>
                              <a:rPr lang="en-US" sz="2200" i="1"/>
                              <m:t>𝑛</m:t>
                            </m:r>
                          </m:sub>
                        </m:sSub>
                        <m:r>
                          <a:rPr lang="ru-RU" sz="2200" i="1"/>
                          <m:t>− </m:t>
                        </m:r>
                        <m:sSub>
                          <m:sSubPr>
                            <m:ctrlPr>
                              <a:rPr lang="ru-RU" sz="2200" i="1"/>
                            </m:ctrlPr>
                          </m:sSubPr>
                          <m:e>
                            <m:r>
                              <a:rPr lang="en-US" sz="2200" i="1"/>
                              <m:t>𝑦</m:t>
                            </m:r>
                          </m:e>
                          <m:sub>
                            <m:r>
                              <a:rPr lang="ru-RU" sz="2200" i="1"/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ru-RU" sz="2200" i="1" dirty="0"/>
                  <a:t> </a:t>
                </a:r>
                <a:r>
                  <a:rPr lang="ru-RU" sz="2200" dirty="0"/>
                  <a:t>,</a:t>
                </a:r>
              </a:p>
              <a:p>
                <a:pPr marL="0" indent="0">
                  <a:buNone/>
                </a:pPr>
                <a:r>
                  <a:rPr lang="ru-RU" sz="2200" dirty="0"/>
                  <a:t>где </a:t>
                </a:r>
                <a14:m>
                  <m:oMath xmlns:m="http://schemas.openxmlformats.org/officeDocument/2006/math">
                    <m:r>
                      <a:rPr lang="ru-RU" sz="2200" i="1"/>
                      <m:t>𝛼</m:t>
                    </m:r>
                    <m:r>
                      <a:rPr lang="ru-RU" sz="2200" i="1"/>
                      <m:t>&gt;0</m:t>
                    </m:r>
                  </m:oMath>
                </a14:m>
                <a:r>
                  <a:rPr lang="ru-RU" sz="2200" dirty="0"/>
                  <a:t>  – коэффициент размера шага</a:t>
                </a:r>
                <a:r>
                  <a:rPr lang="ru-RU" sz="2200" dirty="0" smtClean="0"/>
                  <a:t>.</a:t>
                </a:r>
                <a:endParaRPr lang="ru-RU" sz="22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11536"/>
                <a:ext cx="8229600" cy="5236691"/>
              </a:xfrm>
              <a:blipFill rotWithShape="0">
                <a:blip r:embed="rId2"/>
                <a:stretch>
                  <a:fillRect l="-963" t="-2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6</a:t>
            </a:fld>
            <a:r>
              <a:rPr lang="ru-RU" dirty="0" smtClean="0"/>
              <a:t>/11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6792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Эксперимент</a:t>
            </a: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15" y="1988840"/>
            <a:ext cx="3854661" cy="289099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567" y="1978164"/>
            <a:ext cx="3854661" cy="28909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31640" y="5291916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Роботы «ТРИК», с помощью которых проводились эксперименты</a:t>
            </a:r>
            <a:endParaRPr lang="ru-R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7</a:t>
            </a:fld>
            <a:r>
              <a:rPr lang="ru-RU" dirty="0" smtClean="0"/>
              <a:t>/11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062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Определение положения камеры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99270" y="5244323"/>
            <a:ext cx="4032537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/>
              <a:t>График оценки стандартного отклонения</a:t>
            </a:r>
            <a:endParaRPr lang="ru-RU" sz="17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41" y="1703239"/>
            <a:ext cx="4348396" cy="3255484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8</a:t>
            </a:fld>
            <a:r>
              <a:rPr lang="ru-RU" dirty="0" smtClean="0"/>
              <a:t>/11</a:t>
            </a:r>
            <a:endParaRPr lang="ru-RU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192657"/>
              </p:ext>
            </p:extLst>
          </p:nvPr>
        </p:nvGraphicFramePr>
        <p:xfrm>
          <a:off x="4508116" y="1916831"/>
          <a:ext cx="4456372" cy="29225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6012"/>
                <a:gridCol w="1080120"/>
                <a:gridCol w="1080120"/>
                <a:gridCol w="1080120"/>
              </a:tblGrid>
              <a:tr h="3621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Расстояние, см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Оценка, см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Ошибка, см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Ошибка,</a:t>
                      </a:r>
                      <a:r>
                        <a:rPr lang="ru-RU" sz="1200" baseline="0" dirty="0" smtClean="0"/>
                        <a:t> %</a:t>
                      </a:r>
                      <a:endParaRPr lang="ru-RU" sz="1200" dirty="0"/>
                    </a:p>
                  </a:txBody>
                  <a:tcPr/>
                </a:tc>
              </a:tr>
              <a:tr h="36218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57,815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2,185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3,642</a:t>
                      </a:r>
                      <a:endParaRPr lang="ru-RU" dirty="0"/>
                    </a:p>
                  </a:txBody>
                  <a:tcPr/>
                </a:tc>
              </a:tr>
              <a:tr h="36218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85,253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4,747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5,274</a:t>
                      </a:r>
                      <a:endParaRPr lang="ru-RU" dirty="0"/>
                    </a:p>
                  </a:txBody>
                  <a:tcPr/>
                </a:tc>
              </a:tr>
              <a:tr h="36218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116,411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3,589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2,991</a:t>
                      </a:r>
                      <a:endParaRPr lang="ru-RU" dirty="0"/>
                    </a:p>
                  </a:txBody>
                  <a:tcPr/>
                </a:tc>
              </a:tr>
              <a:tr h="36218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146,609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3,391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2,261</a:t>
                      </a:r>
                      <a:endParaRPr lang="ru-RU" dirty="0"/>
                    </a:p>
                  </a:txBody>
                  <a:tcPr/>
                </a:tc>
              </a:tr>
              <a:tr h="36218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174,519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5,481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3,045</a:t>
                      </a:r>
                      <a:endParaRPr lang="ru-RU" dirty="0"/>
                    </a:p>
                  </a:txBody>
                  <a:tcPr/>
                </a:tc>
              </a:tr>
              <a:tr h="36218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204,229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5,771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2,748</a:t>
                      </a:r>
                      <a:endParaRPr lang="ru-RU" dirty="0"/>
                    </a:p>
                  </a:txBody>
                  <a:tcPr/>
                </a:tc>
              </a:tr>
              <a:tr h="36218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240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234,517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5,483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2,284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489737" y="5244323"/>
            <a:ext cx="44747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/>
              <a:t>Таблица оценок расстояния до неподвижного маркера</a:t>
            </a:r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155666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Схема проведения эксперимента</a:t>
            </a:r>
            <a:endParaRPr lang="ru-RU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988840"/>
            <a:ext cx="3712592" cy="27844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72815"/>
            <a:ext cx="4392488" cy="328849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28196" y="515982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Расположение маркеров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99592" y="5159820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Траектории движения роботов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9</a:t>
            </a:fld>
            <a:r>
              <a:rPr lang="ru-RU" dirty="0" smtClean="0"/>
              <a:t>/11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447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Определение положения движущегося объекта</a:t>
            </a:r>
            <a:endParaRPr lang="ru-R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060848"/>
            <a:ext cx="4330823" cy="32423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6420" y="5433978"/>
            <a:ext cx="3728393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/>
              <a:t>Графики </a:t>
            </a:r>
            <a:r>
              <a:rPr lang="ru-RU" sz="1700" dirty="0" smtClean="0"/>
              <a:t>ошибки </a:t>
            </a:r>
            <a:r>
              <a:rPr lang="ru-RU" sz="1700" dirty="0" smtClean="0"/>
              <a:t>изменения </a:t>
            </a:r>
            <a:r>
              <a:rPr lang="ru-RU" sz="1700" dirty="0" smtClean="0"/>
              <a:t>глубины</a:t>
            </a:r>
            <a:endParaRPr lang="ru-RU" sz="17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10</a:t>
            </a:fld>
            <a:r>
              <a:rPr lang="ru-RU" dirty="0" smtClean="0"/>
              <a:t>/11</a:t>
            </a:r>
            <a:endParaRPr lang="ru-RU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915717"/>
              </p:ext>
            </p:extLst>
          </p:nvPr>
        </p:nvGraphicFramePr>
        <p:xfrm>
          <a:off x="4572000" y="2333000"/>
          <a:ext cx="4187316" cy="263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6829"/>
                <a:gridCol w="1046829"/>
                <a:gridCol w="1046829"/>
                <a:gridCol w="1046829"/>
              </a:tblGrid>
              <a:tr h="43920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Глубина, см</a:t>
                      </a:r>
                      <a:endParaRPr lang="ru-RU" sz="12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Оценка, см</a:t>
                      </a:r>
                      <a:endParaRPr lang="ru-RU" sz="12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Ошибка,</a:t>
                      </a:r>
                      <a:r>
                        <a:rPr lang="ru-RU" sz="1200" baseline="0" dirty="0" smtClean="0"/>
                        <a:t> см</a:t>
                      </a:r>
                      <a:endParaRPr lang="ru-RU" sz="12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Ошибка,</a:t>
                      </a:r>
                      <a:r>
                        <a:rPr lang="ru-RU" sz="1200" baseline="0" dirty="0" smtClean="0"/>
                        <a:t> %</a:t>
                      </a:r>
                      <a:endParaRPr lang="ru-RU" sz="1200" dirty="0"/>
                    </a:p>
                  </a:txBody>
                  <a:tcPr marL="80548" marR="80548" marT="40274" marB="40274"/>
                </a:tc>
              </a:tr>
              <a:tr h="4392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80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92,635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12,635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15,794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</a:tr>
              <a:tr h="4392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110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136,965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26,965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24,514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</a:tr>
              <a:tr h="4392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140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113,989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26,011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18,579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</a:tr>
              <a:tr h="4392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170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146,409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23,591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13,877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</a:tr>
              <a:tr h="4392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200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239,328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39,328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19,664</a:t>
                      </a:r>
                      <a:endParaRPr lang="ru-RU" sz="1600" dirty="0"/>
                    </a:p>
                  </a:txBody>
                  <a:tcPr marL="80548" marR="80548" marT="40274" marB="40274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564856" y="5433978"/>
            <a:ext cx="447475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/>
              <a:t>Таблица оценок глубины движущейся точки</a:t>
            </a:r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299918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328591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Составлен и реализован алгоритм определения положения </a:t>
            </a:r>
            <a:r>
              <a:rPr lang="ru-RU" dirty="0" smtClean="0"/>
              <a:t>камеры</a:t>
            </a:r>
          </a:p>
          <a:p>
            <a:r>
              <a:rPr lang="ru-RU" dirty="0"/>
              <a:t>Реализован алгоритм оценки глубины движущейся </a:t>
            </a:r>
            <a:r>
              <a:rPr lang="ru-RU" dirty="0" smtClean="0"/>
              <a:t>точки</a:t>
            </a:r>
          </a:p>
          <a:p>
            <a:r>
              <a:rPr lang="ru-RU" dirty="0"/>
              <a:t>Проведены эксперименты с роботами для исследования реализованных </a:t>
            </a:r>
            <a:r>
              <a:rPr lang="ru-RU" dirty="0" smtClean="0"/>
              <a:t>алгоритмов</a:t>
            </a:r>
          </a:p>
          <a:p>
            <a:r>
              <a:rPr lang="ru-RU" dirty="0"/>
              <a:t>Удалось экспериментально подтвердить работоспособность </a:t>
            </a:r>
            <a:r>
              <a:rPr lang="ru-RU" dirty="0" smtClean="0"/>
              <a:t>алгоритмов</a:t>
            </a:r>
          </a:p>
          <a:p>
            <a:r>
              <a:rPr lang="ru-RU" dirty="0"/>
              <a:t>Работа была представлена на </a:t>
            </a:r>
            <a:r>
              <a:rPr lang="ru-RU" dirty="0" smtClean="0"/>
              <a:t>Коллоквиуме </a:t>
            </a:r>
            <a:r>
              <a:rPr lang="ru-RU" dirty="0"/>
              <a:t>молодых исследователей по организации информации и системному программированию (CIMSP</a:t>
            </a:r>
            <a:r>
              <a:rPr lang="ru-RU" dirty="0" smtClean="0"/>
              <a:t>), а также будет напечатана в тезисах данной конференции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6DFBB-4253-45C0-A903-93287E507E62}" type="slidenum">
              <a:rPr lang="ru-RU" smtClean="0"/>
              <a:t>11</a:t>
            </a:fld>
            <a:r>
              <a:rPr lang="ru-RU" dirty="0" smtClean="0"/>
              <a:t>/11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723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1706</TotalTime>
  <Words>292</Words>
  <Application>Microsoft Office PowerPoint</Application>
  <PresentationFormat>On-screen Show (4:3)</PresentationFormat>
  <Paragraphs>120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Cambria Math</vt:lpstr>
      <vt:lpstr>Тема Office</vt:lpstr>
      <vt:lpstr>Экспериментальное исследование алгоритма оценивания положения движущейся точки</vt:lpstr>
      <vt:lpstr>Задачи</vt:lpstr>
      <vt:lpstr>Решение</vt:lpstr>
      <vt:lpstr>Поиск ключевых точек неподвижного объекта</vt:lpstr>
      <vt:lpstr>Определение положения камеры </vt:lpstr>
      <vt:lpstr>Оценка глубины движущейся точки</vt:lpstr>
      <vt:lpstr>Эксперимент</vt:lpstr>
      <vt:lpstr>Определение положения камеры </vt:lpstr>
      <vt:lpstr>Схема проведения эксперимента</vt:lpstr>
      <vt:lpstr>Определение положения движущегося объекта</vt:lpstr>
      <vt:lpstr>Результаты</vt:lpstr>
    </vt:vector>
  </TitlesOfParts>
  <Company>*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Роман Жуков</dc:creator>
  <cp:lastModifiedBy>Роман Жуков</cp:lastModifiedBy>
  <cp:revision>56</cp:revision>
  <dcterms:created xsi:type="dcterms:W3CDTF">2014-12-17T19:11:16Z</dcterms:created>
  <dcterms:modified xsi:type="dcterms:W3CDTF">2015-05-26T23:03:11Z</dcterms:modified>
</cp:coreProperties>
</file>