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9" r:id="rId5"/>
    <p:sldId id="270" r:id="rId6"/>
    <p:sldId id="268" r:id="rId7"/>
    <p:sldId id="272" r:id="rId8"/>
    <p:sldId id="271" r:id="rId9"/>
    <p:sldId id="26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6EA"/>
    <a:srgbClr val="F5E4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7567" autoAdjust="0"/>
  </p:normalViewPr>
  <p:slideViewPr>
    <p:cSldViewPr>
      <p:cViewPr varScale="1">
        <p:scale>
          <a:sx n="64" d="100"/>
          <a:sy n="64" d="100"/>
        </p:scale>
        <p:origin x="-155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715F1A-5B62-48A4-B837-BAD5FC4E6BF4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5144B-5819-4D53-9AA1-322392785A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421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389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654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049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92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223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017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018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457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799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592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803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E659F-713D-4672-90F5-4B2F4D02777E}" type="datetimeFigureOut">
              <a:rPr lang="ru-RU" smtClean="0"/>
              <a:t>25.05.2013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ADDEB-BBB8-470C-82B5-155A8FC5C2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24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3600" b="1" dirty="0"/>
              <a:t> </a:t>
            </a:r>
            <a:r>
              <a:rPr lang="ru-RU" sz="3600" b="1" dirty="0" smtClean="0"/>
              <a:t>Исследование возможности применения</a:t>
            </a:r>
            <a:br>
              <a:rPr lang="ru-RU" sz="3600" b="1" dirty="0" smtClean="0"/>
            </a:br>
            <a:r>
              <a:rPr lang="ru-RU" sz="3600" b="1" dirty="0" smtClean="0"/>
              <a:t> бинарных диаграмм решений для распознавания </a:t>
            </a:r>
            <a:r>
              <a:rPr lang="ru-RU" sz="3600" b="1" dirty="0" smtClean="0"/>
              <a:t>текста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564904"/>
            <a:ext cx="7776864" cy="17526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Курсовая работа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студента 445 группы Зубаревича Дмитрия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425336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Научный руководитель: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4253368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к.ф.-м.н., доцент кафедры информатики Бугайченко Д.Ю.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0646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Цель работы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360000">
              <a:buNone/>
            </a:pPr>
            <a:r>
              <a:rPr lang="ru-RU" sz="2800" dirty="0" smtClean="0"/>
              <a:t>Исследовать возможность применения искусственного нейрона, созданного на основе </a:t>
            </a:r>
            <a:r>
              <a:rPr lang="ru-RU" sz="2800" i="1" dirty="0"/>
              <a:t>бинарных диаграмм </a:t>
            </a:r>
            <a:r>
              <a:rPr lang="ru-RU" sz="2800" i="1" dirty="0" smtClean="0"/>
              <a:t>решений, </a:t>
            </a:r>
            <a:r>
              <a:rPr lang="ru-RU" sz="2800" dirty="0"/>
              <a:t>для </a:t>
            </a:r>
            <a:r>
              <a:rPr lang="ru-RU" sz="2800" dirty="0" smtClean="0"/>
              <a:t>задачи распознавания </a:t>
            </a:r>
            <a:r>
              <a:rPr lang="ru-RU" sz="2800" dirty="0" smtClean="0"/>
              <a:t>текста</a:t>
            </a:r>
            <a:r>
              <a:rPr lang="ru-RU" sz="2800" dirty="0" smtClean="0"/>
              <a:t>.</a:t>
            </a:r>
          </a:p>
          <a:p>
            <a:pPr marL="0" indent="360000">
              <a:buNone/>
            </a:pPr>
            <a:r>
              <a:rPr lang="ru-RU" sz="4000" b="1" i="1" dirty="0" smtClean="0"/>
              <a:t>Задачи:</a:t>
            </a:r>
          </a:p>
          <a:p>
            <a:r>
              <a:rPr lang="ru-RU" sz="2800" dirty="0" smtClean="0"/>
              <a:t>Создание библиотеки для построения ИНС, использующих БДР</a:t>
            </a:r>
          </a:p>
          <a:p>
            <a:r>
              <a:rPr lang="ru-RU" sz="2800" dirty="0" smtClean="0"/>
              <a:t>Выявление </a:t>
            </a:r>
            <a:r>
              <a:rPr lang="ru-RU" sz="2800" dirty="0"/>
              <a:t>подходящей </a:t>
            </a:r>
            <a:r>
              <a:rPr lang="ru-RU" sz="2800" dirty="0" smtClean="0"/>
              <a:t>структуры ИНС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3811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Бинарные диаграммы решений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Кодирование объекта графовой структурой </a:t>
            </a:r>
          </a:p>
          <a:p>
            <a:r>
              <a:rPr lang="ru-RU" sz="2800" dirty="0" smtClean="0"/>
              <a:t>Медленный рост графа при наличии закономерностей в объекте</a:t>
            </a:r>
          </a:p>
          <a:p>
            <a:r>
              <a:rPr lang="ru-RU" sz="2800" dirty="0" smtClean="0"/>
              <a:t>Операции за полиномиальное время от размера графовых кодировок </a:t>
            </a:r>
            <a:r>
              <a:rPr lang="ru-RU" sz="2800" dirty="0" smtClean="0"/>
              <a:t>операндов</a:t>
            </a:r>
          </a:p>
          <a:p>
            <a:r>
              <a:rPr lang="ru-RU" sz="2800" dirty="0" smtClean="0"/>
              <a:t>Аппроксимация функций, путем кодирования таблицы значений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782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Нейрон на основе БДР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51520" y="1412776"/>
            <a:ext cx="856895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Что требуется: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Положительная реакция на некоторые точки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Возможность оценки реакции</a:t>
            </a:r>
            <a:endParaRPr lang="ru-RU" sz="2800" dirty="0" smtClean="0"/>
          </a:p>
          <a:p>
            <a:endParaRPr lang="ru-RU" sz="3200" dirty="0" smtClean="0"/>
          </a:p>
          <a:p>
            <a:r>
              <a:rPr lang="ru-RU" sz="3200" b="1" dirty="0" smtClean="0"/>
              <a:t>Способ решения: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/>
              <a:t>“</a:t>
            </a:r>
            <a:r>
              <a:rPr lang="ru-RU" sz="2800" dirty="0" smtClean="0"/>
              <a:t>Хорошие</a:t>
            </a:r>
            <a:r>
              <a:rPr lang="en-US" sz="2800" dirty="0" smtClean="0"/>
              <a:t>”</a:t>
            </a:r>
            <a:r>
              <a:rPr lang="ru-RU" sz="2800" dirty="0" smtClean="0"/>
              <a:t> точки поместить в множество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/>
              <a:t>Построить функцию, вычисляющу</a:t>
            </a:r>
            <a:r>
              <a:rPr lang="ru-RU" sz="2800" dirty="0" smtClean="0"/>
              <a:t>ю расстояние до множества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 smtClean="0"/>
              <a:t>Реакция нейрона на точку – расстояние от этой точки до множества </a:t>
            </a:r>
            <a:r>
              <a:rPr lang="en-US" sz="2800" dirty="0" smtClean="0"/>
              <a:t>“</a:t>
            </a:r>
            <a:r>
              <a:rPr lang="ru-RU" sz="2800" dirty="0" smtClean="0"/>
              <a:t>хороших</a:t>
            </a:r>
            <a:r>
              <a:rPr lang="en-US" sz="2800" dirty="0" smtClean="0"/>
              <a:t>”</a:t>
            </a:r>
            <a:r>
              <a:rPr lang="ru-RU" sz="2800" dirty="0" smtClean="0"/>
              <a:t> точек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5232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" name="Таблица 10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3574573"/>
              </p:ext>
            </p:extLst>
          </p:nvPr>
        </p:nvGraphicFramePr>
        <p:xfrm>
          <a:off x="179512" y="1429324"/>
          <a:ext cx="8784976" cy="4879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84976"/>
              </a:tblGrid>
              <a:tr h="194161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E4E3"/>
                    </a:solidFill>
                  </a:tcPr>
                </a:tc>
              </a:tr>
              <a:tr h="29383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2F6EA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b="1" i="1" dirty="0" smtClean="0"/>
              <a:t>Архитектура</a:t>
            </a:r>
            <a:endParaRPr lang="ru-RU" b="1" i="1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8714662"/>
              </p:ext>
            </p:extLst>
          </p:nvPr>
        </p:nvGraphicFramePr>
        <p:xfrm>
          <a:off x="395536" y="1700808"/>
          <a:ext cx="19442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CUDD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9136460"/>
              </p:ext>
            </p:extLst>
          </p:nvPr>
        </p:nvGraphicFramePr>
        <p:xfrm>
          <a:off x="395536" y="2683768"/>
          <a:ext cx="19442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BDDFunctions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8026854"/>
              </p:ext>
            </p:extLst>
          </p:nvPr>
        </p:nvGraphicFramePr>
        <p:xfrm>
          <a:off x="395536" y="3573016"/>
          <a:ext cx="19442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BddNeuron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0605752"/>
              </p:ext>
            </p:extLst>
          </p:nvPr>
        </p:nvGraphicFramePr>
        <p:xfrm>
          <a:off x="395536" y="4509120"/>
          <a:ext cx="19442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BddNeuronJ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4376098"/>
              </p:ext>
            </p:extLst>
          </p:nvPr>
        </p:nvGraphicFramePr>
        <p:xfrm>
          <a:off x="395536" y="5445224"/>
          <a:ext cx="19442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i="1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NeuroLab</a:t>
                      </a:r>
                      <a:endParaRPr lang="ru-RU" sz="24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2" name="Прямая со стрелкой 11"/>
          <p:cNvCxnSpPr>
            <a:stCxn id="9" idx="2"/>
            <a:endCxn id="10" idx="0"/>
          </p:cNvCxnSpPr>
          <p:nvPr/>
        </p:nvCxnSpPr>
        <p:spPr>
          <a:xfrm>
            <a:off x="1367644" y="4966320"/>
            <a:ext cx="0" cy="4789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8" idx="2"/>
            <a:endCxn id="9" idx="0"/>
          </p:cNvCxnSpPr>
          <p:nvPr/>
        </p:nvCxnSpPr>
        <p:spPr>
          <a:xfrm>
            <a:off x="1367644" y="4030216"/>
            <a:ext cx="0" cy="4789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7" idx="2"/>
            <a:endCxn id="8" idx="0"/>
          </p:cNvCxnSpPr>
          <p:nvPr/>
        </p:nvCxnSpPr>
        <p:spPr>
          <a:xfrm>
            <a:off x="1367644" y="3140968"/>
            <a:ext cx="0" cy="43204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2"/>
          </p:cNvCxnSpPr>
          <p:nvPr/>
        </p:nvCxnSpPr>
        <p:spPr>
          <a:xfrm>
            <a:off x="1367644" y="2158008"/>
            <a:ext cx="0" cy="52576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2555776" y="1556792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Пакет </a:t>
            </a:r>
            <a:r>
              <a:rPr lang="ru-RU" sz="2400" i="1" dirty="0"/>
              <a:t>решающих диаграмм </a:t>
            </a:r>
            <a:r>
              <a:rPr lang="ru-RU" sz="2400" dirty="0"/>
              <a:t>– </a:t>
            </a:r>
            <a:r>
              <a:rPr lang="en-US" sz="2400" i="1" dirty="0" smtClean="0"/>
              <a:t>Colorado University Decision</a:t>
            </a:r>
            <a:r>
              <a:rPr lang="ru-RU" sz="2400" i="1" dirty="0" smtClean="0"/>
              <a:t> Diagram </a:t>
            </a:r>
            <a:r>
              <a:rPr lang="ru-RU" sz="2400" i="1" dirty="0"/>
              <a:t>Package </a:t>
            </a:r>
            <a:endParaRPr lang="ru-RU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2555776" y="2492896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Библиотека</a:t>
            </a:r>
            <a:r>
              <a:rPr lang="en-US" sz="2400" dirty="0" smtClean="0"/>
              <a:t>,</a:t>
            </a:r>
            <a:r>
              <a:rPr lang="ru-RU" sz="2400" dirty="0" smtClean="0"/>
              <a:t> предоставляющая </a:t>
            </a:r>
            <a:r>
              <a:rPr lang="ru-RU" sz="2400" dirty="0"/>
              <a:t>гибкий объектно-ориентированный C</a:t>
            </a:r>
            <a:r>
              <a:rPr lang="ru-RU" sz="2400" dirty="0" smtClean="0"/>
              <a:t>++ интерфейс</a:t>
            </a:r>
            <a:endParaRPr lang="ru-RU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2555776" y="3390090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Библиотека</a:t>
            </a:r>
            <a:r>
              <a:rPr lang="en-US" sz="2400" dirty="0" smtClean="0"/>
              <a:t>,</a:t>
            </a:r>
            <a:r>
              <a:rPr lang="ru-RU" sz="2400" dirty="0" smtClean="0"/>
              <a:t> реализующая нейрон, основанный на решающих диаграммах</a:t>
            </a:r>
            <a:endParaRPr lang="ru-RU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2555776" y="4479503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Java</a:t>
            </a:r>
            <a:r>
              <a:rPr lang="ru-RU" sz="2400" dirty="0" smtClean="0"/>
              <a:t>-обертка для библиотеки </a:t>
            </a:r>
            <a:r>
              <a:rPr lang="en-US" sz="2400" i="1" dirty="0"/>
              <a:t>BddNeuron</a:t>
            </a:r>
            <a:endParaRPr lang="ru-RU" sz="2400" dirty="0"/>
          </a:p>
        </p:txBody>
      </p:sp>
      <p:sp>
        <p:nvSpPr>
          <p:cNvPr id="52" name="TextBox 51"/>
          <p:cNvSpPr txBox="1"/>
          <p:nvPr/>
        </p:nvSpPr>
        <p:spPr>
          <a:xfrm>
            <a:off x="2555776" y="5229200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Библиотека для создания и тестирования НС,</a:t>
            </a:r>
          </a:p>
          <a:p>
            <a:r>
              <a:rPr lang="ru-RU" sz="2400" dirty="0" smtClean="0"/>
              <a:t>использующих нейрон , основанный на БДР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3094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Простейшая схема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1368152"/>
          </a:xfrm>
        </p:spPr>
        <p:txBody>
          <a:bodyPr>
            <a:noAutofit/>
          </a:bodyPr>
          <a:lstStyle/>
          <a:p>
            <a:r>
              <a:rPr lang="ru-RU" sz="2800" dirty="0" smtClean="0"/>
              <a:t>Один </a:t>
            </a:r>
            <a:r>
              <a:rPr lang="ru-RU" sz="2800" dirty="0" smtClean="0"/>
              <a:t>нейрон на один </a:t>
            </a:r>
            <a:r>
              <a:rPr lang="ru-RU" sz="2800" dirty="0" smtClean="0"/>
              <a:t>символ</a:t>
            </a:r>
          </a:p>
          <a:p>
            <a:r>
              <a:rPr lang="ru-RU" sz="2800" dirty="0" smtClean="0"/>
              <a:t>Поиск минимума среди расстояний</a:t>
            </a:r>
          </a:p>
          <a:p>
            <a:r>
              <a:rPr lang="ru-RU" sz="2800" dirty="0" smtClean="0"/>
              <a:t>Модельная задача для печатных символов</a:t>
            </a:r>
            <a:endParaRPr lang="ru-RU" sz="28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825552"/>
            <a:ext cx="7098535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56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443867"/>
            <a:ext cx="6912768" cy="4369509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b="1" i="1" dirty="0" smtClean="0"/>
              <a:t>Простейшая схема</a:t>
            </a:r>
            <a:endParaRPr lang="ru-RU" b="1" i="1" dirty="0"/>
          </a:p>
        </p:txBody>
      </p:sp>
      <p:sp>
        <p:nvSpPr>
          <p:cNvPr id="1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1368152"/>
          </a:xfrm>
        </p:spPr>
        <p:txBody>
          <a:bodyPr>
            <a:noAutofit/>
          </a:bodyPr>
          <a:lstStyle/>
          <a:p>
            <a:r>
              <a:rPr lang="ru-RU" sz="2800" dirty="0" smtClean="0"/>
              <a:t>Реальная задача для рукописных символов</a:t>
            </a:r>
          </a:p>
          <a:p>
            <a:r>
              <a:rPr lang="ru-RU" sz="2800" dirty="0" smtClean="0"/>
              <a:t>Отсутствие динамики роста качества распознавания</a:t>
            </a: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114026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Разрешение конфликтов</a:t>
            </a:r>
            <a:endParaRPr lang="ru-RU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1406381"/>
            <a:ext cx="79928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Проблема: </a:t>
            </a:r>
            <a:r>
              <a:rPr lang="ru-RU" sz="2400" dirty="0" smtClean="0"/>
              <a:t>Похожие символы конфликтуют</a:t>
            </a:r>
          </a:p>
          <a:p>
            <a:endParaRPr lang="ru-RU" sz="2400" dirty="0" smtClean="0"/>
          </a:p>
          <a:p>
            <a:r>
              <a:rPr lang="ru-RU" sz="2400" b="1" dirty="0" smtClean="0"/>
              <a:t>Решение:</a:t>
            </a:r>
            <a:endParaRPr lang="ru-RU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/>
              <a:t>Анализ характерности битов для символа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/>
              <a:t>Обучение пары нейронов, с взвешенным расстоянием</a:t>
            </a:r>
          </a:p>
          <a:p>
            <a:endParaRPr lang="ru-RU" sz="2400" dirty="0" smtClean="0"/>
          </a:p>
          <a:p>
            <a:r>
              <a:rPr lang="ru-RU" sz="2400" b="1" dirty="0" smtClean="0"/>
              <a:t>Схемы применения:</a:t>
            </a:r>
            <a:endParaRPr lang="ru-RU" sz="2400" b="1" dirty="0"/>
          </a:p>
          <a:p>
            <a:pPr marL="457200" indent="-457200">
              <a:buFont typeface="Arial" pitchFamily="34" charset="0"/>
              <a:buChar char="•"/>
            </a:pPr>
            <a:r>
              <a:rPr lang="ru-RU" sz="2400" b="1" i="1" dirty="0"/>
              <a:t>Матричная</a:t>
            </a:r>
            <a:r>
              <a:rPr lang="ru-RU" sz="2400" dirty="0"/>
              <a:t> – разрешение конфликтов для всех возможных сочетаний пар символов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400" b="1" i="1" dirty="0"/>
              <a:t>Динамическая</a:t>
            </a:r>
            <a:r>
              <a:rPr lang="ru-RU" sz="2400" dirty="0"/>
              <a:t> – определяет свою структуру, в процессе обучения:</a:t>
            </a:r>
          </a:p>
          <a:p>
            <a:pPr lvl="2">
              <a:buFont typeface="Courier New" pitchFamily="49" charset="0"/>
              <a:buChar char="o"/>
            </a:pPr>
            <a:r>
              <a:rPr lang="ru-RU" sz="2400" dirty="0"/>
              <a:t> Первый слой – простейшая схема</a:t>
            </a:r>
          </a:p>
          <a:p>
            <a:pPr lvl="2">
              <a:buFont typeface="Courier New" pitchFamily="49" charset="0"/>
              <a:buChar char="o"/>
            </a:pPr>
            <a:r>
              <a:rPr lang="ru-RU" sz="2400" dirty="0"/>
              <a:t> Каждый последующий слой – пара нейронов, разрешающих </a:t>
            </a:r>
            <a:r>
              <a:rPr lang="ru-RU" sz="2400" dirty="0" smtClean="0"/>
              <a:t>конфликты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8471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Итоги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Повышена гибкость архитектуры</a:t>
            </a:r>
          </a:p>
          <a:p>
            <a:r>
              <a:rPr lang="ru-RU" dirty="0" smtClean="0"/>
              <a:t>Оптимизированы затраты памяти</a:t>
            </a:r>
          </a:p>
          <a:p>
            <a:r>
              <a:rPr lang="ru-RU" dirty="0" smtClean="0"/>
              <a:t>Создана </a:t>
            </a:r>
            <a:r>
              <a:rPr lang="en-US" dirty="0" smtClean="0"/>
              <a:t>java-</a:t>
            </a:r>
            <a:r>
              <a:rPr lang="ru-RU" dirty="0" smtClean="0"/>
              <a:t>обёртка</a:t>
            </a:r>
          </a:p>
          <a:p>
            <a:r>
              <a:rPr lang="ru-RU" dirty="0" smtClean="0"/>
              <a:t>Создана библиотека </a:t>
            </a:r>
            <a:r>
              <a:rPr lang="ru-RU" dirty="0"/>
              <a:t>для </a:t>
            </a:r>
            <a:r>
              <a:rPr lang="ru-RU" dirty="0" smtClean="0"/>
              <a:t>построения и тестирования </a:t>
            </a:r>
            <a:r>
              <a:rPr lang="ru-RU" dirty="0"/>
              <a:t>ИНС, использующих </a:t>
            </a:r>
            <a:r>
              <a:rPr lang="ru-RU" dirty="0" smtClean="0"/>
              <a:t>БДР</a:t>
            </a:r>
          </a:p>
          <a:p>
            <a:r>
              <a:rPr lang="ru-RU" dirty="0" smtClean="0"/>
              <a:t>Проведено тестирование для распознавания печатных цифр и </a:t>
            </a:r>
            <a:r>
              <a:rPr lang="ru-RU" dirty="0" smtClean="0"/>
              <a:t>букв, </a:t>
            </a:r>
            <a:r>
              <a:rPr lang="ru-RU" smtClean="0"/>
              <a:t>рукописных цифр</a:t>
            </a:r>
            <a:endParaRPr lang="ru-RU" dirty="0" smtClean="0"/>
          </a:p>
          <a:p>
            <a:r>
              <a:rPr lang="ru-RU" dirty="0"/>
              <a:t>Оптимизирована скорость </a:t>
            </a:r>
            <a:r>
              <a:rPr lang="ru-RU" dirty="0" smtClean="0"/>
              <a:t>обучения</a:t>
            </a:r>
          </a:p>
          <a:p>
            <a:r>
              <a:rPr lang="ru-RU" dirty="0" smtClean="0"/>
              <a:t>Добавлена возможность взвешивания функций расстояния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792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27216</TotalTime>
  <Words>309</Words>
  <Application>Microsoft Office PowerPoint</Application>
  <PresentationFormat>Экран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   Исследование возможности применения  бинарных диаграмм решений для распознавания текста  </vt:lpstr>
      <vt:lpstr>Цель работы</vt:lpstr>
      <vt:lpstr>Бинарные диаграммы решений</vt:lpstr>
      <vt:lpstr>Нейрон на основе БДР</vt:lpstr>
      <vt:lpstr>Архитектура</vt:lpstr>
      <vt:lpstr>Простейшая схема</vt:lpstr>
      <vt:lpstr>Простейшая схема</vt:lpstr>
      <vt:lpstr>Разрешение конфликтов</vt:lpstr>
      <vt:lpstr>Итоги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Определение расстояния между точкой и множеством, представленным бинарной диаграммой решений</dc:title>
  <dc:creator>Asus</dc:creator>
  <cp:lastModifiedBy>Dmitry</cp:lastModifiedBy>
  <cp:revision>125</cp:revision>
  <dcterms:created xsi:type="dcterms:W3CDTF">2012-05-07T05:04:08Z</dcterms:created>
  <dcterms:modified xsi:type="dcterms:W3CDTF">2013-05-26T17:14:35Z</dcterms:modified>
</cp:coreProperties>
</file>