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ommentAuthors.xml" ContentType="application/vnd.openxmlformats-officedocument.presentationml.commentAuthor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56" r:id="rId1"/>
  </p:sldMasterIdLst>
  <p:notesMasterIdLst>
    <p:notesMasterId r:id="rId26"/>
  </p:notesMasterIdLst>
  <p:handoutMasterIdLst>
    <p:handoutMasterId r:id="rId27"/>
  </p:handoutMasterIdLst>
  <p:sldIdLst>
    <p:sldId id="256" r:id="rId2"/>
    <p:sldId id="270" r:id="rId3"/>
    <p:sldId id="275" r:id="rId4"/>
    <p:sldId id="285" r:id="rId5"/>
    <p:sldId id="297" r:id="rId6"/>
    <p:sldId id="287" r:id="rId7"/>
    <p:sldId id="273" r:id="rId8"/>
    <p:sldId id="289" r:id="rId9"/>
    <p:sldId id="267" r:id="rId10"/>
    <p:sldId id="259" r:id="rId11"/>
    <p:sldId id="290" r:id="rId12"/>
    <p:sldId id="291" r:id="rId13"/>
    <p:sldId id="276" r:id="rId14"/>
    <p:sldId id="278" r:id="rId15"/>
    <p:sldId id="269" r:id="rId16"/>
    <p:sldId id="292" r:id="rId17"/>
    <p:sldId id="280" r:id="rId18"/>
    <p:sldId id="293" r:id="rId19"/>
    <p:sldId id="294" r:id="rId20"/>
    <p:sldId id="295" r:id="rId21"/>
    <p:sldId id="296" r:id="rId22"/>
    <p:sldId id="279" r:id="rId23"/>
    <p:sldId id="283" r:id="rId24"/>
    <p:sldId id="268" r:id="rId25"/>
  </p:sldIdLst>
  <p:sldSz cx="9144000" cy="6858000" type="screen4x3"/>
  <p:notesSz cx="6858000" cy="9144000"/>
  <p:defaultTextStyle>
    <a:defPPr marR="0" algn="l" rtl="0">
      <a:lnSpc>
        <a:spcPct val="100000"/>
      </a:lnSpc>
      <a:spcBef>
        <a:spcPts val="0"/>
      </a:spcBef>
      <a:spcAft>
        <a:spcPts val="0"/>
      </a:spcAft>
    </a:defPPr>
    <a:lvl1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Роман Одеров" initials="" lastIdx="2" clrIdx="0"/>
  <p:cmAuthor id="1" name="Рома" initials="Р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4A82"/>
    <a:srgbClr val="005A9E"/>
    <a:srgbClr val="92A6FC"/>
    <a:srgbClr val="21C5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90651C3A-4460-11DB-9652-00E08161165F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9912" autoAdjust="0"/>
    <p:restoredTop sz="57746" autoAdjust="0"/>
  </p:normalViewPr>
  <p:slideViewPr>
    <p:cSldViewPr>
      <p:cViewPr>
        <p:scale>
          <a:sx n="50" d="100"/>
          <a:sy n="50" d="100"/>
        </p:scale>
        <p:origin x="-1626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A4F22F-677B-4DF4-A8FD-9E9CE95EAE6B}" type="datetimeFigureOut">
              <a:rPr lang="ru-RU" smtClean="0"/>
              <a:pPr/>
              <a:t>30.05.2013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1E1AF5-3FD9-403C-BD6D-B73150AC45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4404447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" name="Shape 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>
              <a:defRPr sz="1100"/>
            </a:lvl1pPr>
            <a:lvl2pPr>
              <a:defRPr sz="1100"/>
            </a:lvl2pPr>
            <a:lvl3pPr>
              <a:defRPr sz="11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xmlns="" val="3461039388"/>
      </p:ext>
    </p:extLst>
  </p:cSld>
  <p:clrMap bg1="lt1" tx1="dk1" bg2="dk2" tx2="lt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Shape 4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4" name="Shape 4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r>
              <a:rPr lang="ru-RU" dirty="0" smtClean="0"/>
              <a:t>План:</a:t>
            </a:r>
          </a:p>
          <a:p>
            <a:pPr marL="228600" indent="-228600">
              <a:buAutoNum type="arabicPeriod"/>
            </a:pPr>
            <a:r>
              <a:rPr lang="ru-RU" baseline="0" dirty="0" smtClean="0"/>
              <a:t>Мы занимались отказоустойчивой виртуализацией еще на летней школе… Мы сконфигурировали отказоустойчивую систему, которая обеспечивала бесперебойную и независимую работу нескольких ВМ на хосте с возможностью живой миграции на запасной хост.</a:t>
            </a:r>
            <a:endParaRPr lang="ru-RU" baseline="0" dirty="0"/>
          </a:p>
          <a:p>
            <a:r>
              <a:rPr lang="ru-RU" dirty="0" smtClean="0"/>
              <a:t>Дальнейшие</a:t>
            </a:r>
            <a:r>
              <a:rPr lang="ru-RU" baseline="0" dirty="0" smtClean="0"/>
              <a:t> направления развития были обозначены:</a:t>
            </a:r>
          </a:p>
          <a:p>
            <a:r>
              <a:rPr lang="en-US" dirty="0" err="1" smtClean="0"/>
              <a:t>Remus</a:t>
            </a:r>
            <a:r>
              <a:rPr lang="ru-RU" dirty="0" smtClean="0"/>
              <a:t> (усовершенствование построенной системы, её сетевых протоколов и т.п.)</a:t>
            </a:r>
            <a:endParaRPr lang="en-US" dirty="0" smtClean="0"/>
          </a:p>
          <a:p>
            <a:r>
              <a:rPr lang="en-US" dirty="0" err="1" smtClean="0"/>
              <a:t>Qubes</a:t>
            </a:r>
            <a:r>
              <a:rPr lang="en-US" dirty="0" smtClean="0"/>
              <a:t>-OS</a:t>
            </a:r>
            <a:endParaRPr lang="ru-RU" dirty="0" smtClean="0"/>
          </a:p>
          <a:p>
            <a:pPr lvl="1"/>
            <a:r>
              <a:rPr lang="ru-RU" dirty="0" smtClean="0"/>
              <a:t>Уязвимости</a:t>
            </a:r>
          </a:p>
          <a:p>
            <a:pPr lvl="1"/>
            <a:r>
              <a:rPr lang="ru-RU" dirty="0" smtClean="0"/>
              <a:t>Отказоустойчивость</a:t>
            </a:r>
            <a:endParaRPr lang="en-US" dirty="0" smtClean="0"/>
          </a:p>
          <a:p>
            <a:r>
              <a:rPr lang="en-US" dirty="0" smtClean="0"/>
              <a:t>Clouds on Xen</a:t>
            </a:r>
          </a:p>
          <a:p>
            <a:pPr lvl="1"/>
            <a:r>
              <a:rPr lang="en-US" dirty="0" smtClean="0"/>
              <a:t>Xen Cloud Platform</a:t>
            </a:r>
            <a:r>
              <a:rPr lang="ru-RU" dirty="0" smtClean="0"/>
              <a:t> </a:t>
            </a:r>
            <a:r>
              <a:rPr lang="en-US" dirty="0" smtClean="0"/>
              <a:t>and Citrix Xen Server</a:t>
            </a:r>
          </a:p>
          <a:p>
            <a:pPr lvl="1"/>
            <a:r>
              <a:rPr lang="ru-RU" dirty="0" smtClean="0"/>
              <a:t>Мини-облако на </a:t>
            </a:r>
            <a:r>
              <a:rPr lang="en-US" dirty="0" smtClean="0"/>
              <a:t>Xen Hypervisor </a:t>
            </a:r>
            <a:r>
              <a:rPr lang="ru-RU" dirty="0" smtClean="0"/>
              <a:t>с отказоустойчивостью</a:t>
            </a:r>
            <a:endParaRPr lang="ru-RU" baseline="0" dirty="0" smtClean="0"/>
          </a:p>
          <a:p>
            <a:pPr marL="228600" indent="-228600">
              <a:buNone/>
            </a:pPr>
            <a:r>
              <a:rPr lang="ru-RU" baseline="0" dirty="0" smtClean="0"/>
              <a:t>2. Проблема</a:t>
            </a:r>
          </a:p>
          <a:p>
            <a:pPr marL="228600" indent="-228600">
              <a:buNone/>
            </a:pPr>
            <a:r>
              <a:rPr lang="ru-RU" baseline="0" dirty="0" smtClean="0"/>
              <a:t>3. Схема решения (облако + «</a:t>
            </a:r>
            <a:r>
              <a:rPr lang="en-US" baseline="0" dirty="0" err="1" smtClean="0"/>
              <a:t>QubesOS</a:t>
            </a:r>
            <a:r>
              <a:rPr lang="ru-RU" baseline="0" dirty="0" smtClean="0"/>
              <a:t>»</a:t>
            </a:r>
            <a:r>
              <a:rPr lang="en-US" baseline="0" dirty="0" smtClean="0"/>
              <a:t>)</a:t>
            </a:r>
            <a:endParaRPr lang="ru-RU" baseline="0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b="1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Преимущества виртуализации</a:t>
            </a:r>
          </a:p>
          <a:p>
            <a:r>
              <a:rPr lang="ru-RU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– Использование серверов с разными конфигурациями</a:t>
            </a:r>
          </a:p>
          <a:p>
            <a:r>
              <a:rPr lang="ru-RU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– Снижение времени недоступности сервиса</a:t>
            </a:r>
          </a:p>
          <a:p>
            <a:r>
              <a:rPr lang="ru-RU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– Активное использование всех серверов</a:t>
            </a:r>
          </a:p>
          <a:p>
            <a:r>
              <a:rPr lang="ru-RU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– Возможность быстрого переноса всех сервисов на</a:t>
            </a:r>
          </a:p>
          <a:p>
            <a:r>
              <a:rPr lang="ru-RU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другой сервер при профилактических работах</a:t>
            </a:r>
          </a:p>
          <a:p>
            <a:r>
              <a:rPr lang="ru-RU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• </a:t>
            </a:r>
            <a:r>
              <a:rPr lang="ru-RU" sz="1200" b="1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Динамическое распределение нагрузки</a:t>
            </a:r>
          </a:p>
          <a:p>
            <a:r>
              <a:rPr lang="ru-RU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– Миграция VM на другой сервер без остановки ОС</a:t>
            </a:r>
          </a:p>
          <a:p>
            <a:r>
              <a:rPr lang="ru-RU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=================================================</a:t>
            </a:r>
          </a:p>
          <a:p>
            <a:pPr eaLnBrk="1" hangingPunct="1">
              <a:spcBef>
                <a:spcPct val="0"/>
              </a:spcBef>
            </a:pPr>
            <a:r>
              <a:rPr lang="ru-RU" dirty="0" smtClean="0"/>
              <a:t>Часто удобно анализировать отказы измеряя следующие их параметры:</a:t>
            </a:r>
          </a:p>
          <a:p>
            <a:pPr eaLnBrk="1" hangingPunct="1">
              <a:spcBef>
                <a:spcPct val="0"/>
              </a:spcBef>
            </a:pPr>
            <a:r>
              <a:rPr lang="ru-RU" dirty="0" smtClean="0"/>
              <a:t>Продолжительность : постоянный ли это отказ или кратковременный.</a:t>
            </a:r>
          </a:p>
          <a:p>
            <a:pPr eaLnBrk="1" hangingPunct="1">
              <a:spcBef>
                <a:spcPct val="0"/>
              </a:spcBef>
            </a:pPr>
            <a:r>
              <a:rPr lang="ru-RU" dirty="0" smtClean="0"/>
              <a:t>Масштабность: локален или глобален этот отказ.</a:t>
            </a:r>
          </a:p>
          <a:p>
            <a:pPr eaLnBrk="1" hangingPunct="1">
              <a:spcBef>
                <a:spcPct val="0"/>
              </a:spcBef>
            </a:pPr>
            <a:r>
              <a:rPr lang="ru-RU" dirty="0" smtClean="0"/>
              <a:t>Значимость: фиксировано или не фиксировано число логических ошибок вызванное отказом.</a:t>
            </a:r>
          </a:p>
          <a:p>
            <a:pPr eaLnBrk="1" hangingPunct="1">
              <a:spcBef>
                <a:spcPct val="0"/>
              </a:spcBef>
            </a:pPr>
            <a:endParaRPr lang="ru-RU" dirty="0" smtClean="0"/>
          </a:p>
          <a:p>
            <a:pPr eaLnBrk="1" hangingPunct="1">
              <a:spcBef>
                <a:spcPct val="0"/>
              </a:spcBef>
            </a:pPr>
            <a:r>
              <a:rPr lang="ru-RU" dirty="0" smtClean="0"/>
              <a:t>Остальные типы ошибок в основном связанны с взаимодействием с системой. Например неправильный ввод данных пользователем.</a:t>
            </a:r>
          </a:p>
          <a:p>
            <a:pPr eaLnBrk="1" hangingPunct="1">
              <a:spcBef>
                <a:spcPct val="0"/>
              </a:spcBef>
            </a:pPr>
            <a:endParaRPr lang="ru-RU" dirty="0" smtClean="0"/>
          </a:p>
          <a:p>
            <a:pPr eaLnBrk="1" hangingPunct="1">
              <a:spcBef>
                <a:spcPct val="0"/>
              </a:spcBef>
            </a:pPr>
            <a:r>
              <a:rPr lang="ru-RU" dirty="0" smtClean="0"/>
              <a:t>Рассмотрим техники избегания отказов системы:</a:t>
            </a:r>
            <a:endParaRPr lang="en-US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=================================================</a:t>
            </a:r>
          </a:p>
          <a:p>
            <a:pPr eaLnBrk="1" hangingPunct="1">
              <a:spcBef>
                <a:spcPct val="0"/>
              </a:spcBef>
            </a:pPr>
            <a:r>
              <a:rPr lang="ru-RU" dirty="0" smtClean="0"/>
              <a:t>Традиционный подход к созданию надежной системы основан на технике </a:t>
            </a:r>
            <a:r>
              <a:rPr lang="ru-RU" i="1" dirty="0" smtClean="0"/>
              <a:t>предотвращения отказов</a:t>
            </a:r>
            <a:r>
              <a:rPr lang="ru-RU" dirty="0" smtClean="0"/>
              <a:t>.</a:t>
            </a:r>
          </a:p>
          <a:p>
            <a:pPr eaLnBrk="1" hangingPunct="1">
              <a:spcBef>
                <a:spcPct val="0"/>
              </a:spcBef>
            </a:pPr>
            <a:r>
              <a:rPr lang="ru-RU" dirty="0" smtClean="0"/>
              <a:t>Она определяется следующими принципами:</a:t>
            </a:r>
            <a:br>
              <a:rPr lang="ru-RU" dirty="0" smtClean="0"/>
            </a:br>
            <a:r>
              <a:rPr lang="ru-RU" dirty="0" smtClean="0"/>
              <a:t>-Приобретение лучшего оборудования за данные средства.</a:t>
            </a:r>
          </a:p>
          <a:p>
            <a:pPr eaLnBrk="1" hangingPunct="1">
              <a:spcBef>
                <a:spcPct val="0"/>
              </a:spcBef>
            </a:pPr>
            <a:r>
              <a:rPr lang="ru-RU" dirty="0" smtClean="0"/>
              <a:t>-Использование лучших техник для взаимодействия компонент и сборки под частей системы.</a:t>
            </a:r>
          </a:p>
          <a:p>
            <a:pPr eaLnBrk="1" hangingPunct="1">
              <a:spcBef>
                <a:spcPct val="0"/>
              </a:spcBef>
            </a:pPr>
            <a:r>
              <a:rPr lang="ru-RU" dirty="0" smtClean="0"/>
              <a:t>-Правильное размещение оборудования для того, чтобы избежать пагубного эффекта от взаимодействия оборудования.</a:t>
            </a:r>
          </a:p>
          <a:p>
            <a:pPr eaLnBrk="1" hangingPunct="1">
              <a:spcBef>
                <a:spcPct val="0"/>
              </a:spcBef>
            </a:pPr>
            <a:r>
              <a:rPr lang="ru-RU" dirty="0" smtClean="0"/>
              <a:t>-Тестирование для выявления ошибок оборудования и ПО.</a:t>
            </a:r>
          </a:p>
          <a:p>
            <a:pPr eaLnBrk="1" hangingPunct="1">
              <a:spcBef>
                <a:spcPct val="0"/>
              </a:spcBef>
            </a:pPr>
            <a:r>
              <a:rPr lang="ru-RU" dirty="0" smtClean="0"/>
              <a:t>---</a:t>
            </a:r>
          </a:p>
          <a:p>
            <a:pPr marL="514350" indent="-514350">
              <a:buFont typeface="Calibri" pitchFamily="34" charset="0"/>
              <a:buNone/>
            </a:pPr>
            <a:r>
              <a:rPr lang="ru-RU" dirty="0" smtClean="0"/>
              <a:t>Пути</a:t>
            </a:r>
            <a:r>
              <a:rPr lang="ru-RU" baseline="0" dirty="0" smtClean="0"/>
              <a:t> достижения отказоустойчивости (2 принципиально разных)</a:t>
            </a:r>
            <a:endParaRPr lang="ru-RU" dirty="0" smtClean="0"/>
          </a:p>
          <a:p>
            <a:pPr eaLnBrk="1" hangingPunct="1"/>
            <a:endParaRPr lang="ru-RU" dirty="0" smtClean="0"/>
          </a:p>
          <a:p>
            <a:pPr eaLnBrk="1" hangingPunct="1"/>
            <a:r>
              <a:rPr lang="ru-RU" dirty="0" smtClean="0"/>
              <a:t>* Избыточность системы</a:t>
            </a:r>
            <a:endParaRPr lang="en-US" dirty="0" smtClean="0"/>
          </a:p>
          <a:p>
            <a:pPr lvl="1" eaLnBrk="1" hangingPunct="1"/>
            <a:r>
              <a:rPr lang="ru-RU" dirty="0" smtClean="0"/>
              <a:t>Дополнительные компоненты</a:t>
            </a:r>
            <a:endParaRPr lang="en-US" dirty="0" smtClean="0"/>
          </a:p>
          <a:p>
            <a:pPr lvl="1" eaLnBrk="1" hangingPunct="1"/>
            <a:r>
              <a:rPr lang="ru-RU" dirty="0" smtClean="0"/>
              <a:t>Особые алгоритмы работы</a:t>
            </a:r>
            <a:endParaRPr lang="en-US" dirty="0" smtClean="0"/>
          </a:p>
          <a:p>
            <a:r>
              <a:rPr lang="ru-RU" dirty="0" smtClean="0"/>
              <a:t>* Концепция виртуализации</a:t>
            </a:r>
          </a:p>
          <a:p>
            <a:pPr lvl="1"/>
            <a:r>
              <a:rPr lang="ru-RU" dirty="0" smtClean="0"/>
              <a:t>Использование гипервизоров</a:t>
            </a:r>
            <a:endParaRPr lang="en-US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/>
          <a:lstStyle/>
          <a:p>
            <a:fld id="{3EC95FD4-61DB-41E4-AE13-ACA8284F7052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Про</a:t>
            </a:r>
            <a:r>
              <a:rPr lang="ru-RU" baseline="0" dirty="0" smtClean="0"/>
              <a:t> тесты:</a:t>
            </a:r>
          </a:p>
          <a:p>
            <a:r>
              <a:rPr lang="ru-RU" baseline="0" dirty="0" smtClean="0"/>
              <a:t>1. Живая миграция, не терялись </a:t>
            </a:r>
            <a:r>
              <a:rPr lang="ru-RU" baseline="0" dirty="0" err="1" smtClean="0"/>
              <a:t>пинги</a:t>
            </a:r>
            <a:r>
              <a:rPr lang="ru-RU" baseline="0" dirty="0" smtClean="0"/>
              <a:t>. (вырубали ВМ и она мигрировала на второй хост)</a:t>
            </a:r>
          </a:p>
          <a:p>
            <a:r>
              <a:rPr lang="ru-RU" baseline="0" dirty="0" smtClean="0"/>
              <a:t>2. Производительность  с применением технологии </a:t>
            </a:r>
            <a:r>
              <a:rPr lang="ru-RU" baseline="0" dirty="0" err="1" smtClean="0"/>
              <a:t>отказоусойчивости</a:t>
            </a:r>
            <a:r>
              <a:rPr lang="ru-RU" baseline="0" dirty="0" smtClean="0"/>
              <a:t> падает на 30 % в </a:t>
            </a:r>
            <a:r>
              <a:rPr lang="en-US" baseline="0" dirty="0" smtClean="0"/>
              <a:t>Dom0</a:t>
            </a:r>
            <a:r>
              <a:rPr lang="ru-RU" baseline="0" dirty="0" smtClean="0"/>
              <a:t> и в 15 раз в </a:t>
            </a:r>
            <a:r>
              <a:rPr lang="en-US" baseline="0" dirty="0" smtClean="0"/>
              <a:t>Dom U (</a:t>
            </a:r>
            <a:r>
              <a:rPr lang="ru-RU" baseline="0" dirty="0" smtClean="0"/>
              <a:t>запускали </a:t>
            </a:r>
            <a:r>
              <a:rPr lang="en-US" baseline="0" dirty="0" smtClean="0"/>
              <a:t>MySQL, </a:t>
            </a:r>
            <a:r>
              <a:rPr lang="ru-RU" baseline="0" dirty="0" smtClean="0"/>
              <a:t>которая помещалась в </a:t>
            </a:r>
            <a:r>
              <a:rPr lang="ru-RU" baseline="0" dirty="0" err="1" smtClean="0"/>
              <a:t>оперативу</a:t>
            </a:r>
            <a:r>
              <a:rPr lang="ru-RU" baseline="0" dirty="0" smtClean="0"/>
              <a:t> и вставляли </a:t>
            </a:r>
            <a:r>
              <a:rPr lang="en-US" baseline="0" dirty="0" smtClean="0"/>
              <a:t>N </a:t>
            </a:r>
            <a:r>
              <a:rPr lang="ru-RU" baseline="0" dirty="0" smtClean="0"/>
              <a:t>строк).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/>
          <a:lstStyle/>
          <a:p>
            <a:fld id="{3EC95FD4-61DB-41E4-AE13-ACA8284F7052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ru-RU" dirty="0" smtClean="0">
                <a:latin typeface="Calibri" pitchFamily="34" charset="0"/>
              </a:rPr>
              <a:t>Тестирование о/у системы под различными нагрузками</a:t>
            </a:r>
          </a:p>
          <a:p>
            <a:pPr lvl="1">
              <a:buFont typeface="Arial" pitchFamily="34" charset="0"/>
              <a:buChar char="•"/>
            </a:pPr>
            <a:r>
              <a:rPr lang="ru-RU" sz="11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выключение электричества на одном из хостов</a:t>
            </a:r>
          </a:p>
          <a:p>
            <a:pPr lvl="1">
              <a:buFont typeface="Arial" pitchFamily="34" charset="0"/>
              <a:buChar char="•"/>
            </a:pPr>
            <a:r>
              <a:rPr lang="ru-RU" sz="11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вывод компонент системы из строя</a:t>
            </a:r>
          </a:p>
          <a:p>
            <a:pPr lvl="1">
              <a:buFont typeface="Arial" pitchFamily="34" charset="0"/>
              <a:buChar char="•"/>
            </a:pPr>
            <a:r>
              <a:rPr lang="ru-RU" sz="11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генерация программных ошибок</a:t>
            </a:r>
          </a:p>
          <a:p>
            <a:pPr lvl="1">
              <a:buFont typeface="Arial" pitchFamily="34" charset="0"/>
              <a:buChar char="•"/>
            </a:pPr>
            <a:r>
              <a:rPr lang="ru-RU" sz="11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прочее </a:t>
            </a:r>
          </a:p>
          <a:p>
            <a:pPr lvl="1">
              <a:buFont typeface="Arial" pitchFamily="34" charset="0"/>
              <a:buChar char="•"/>
            </a:pPr>
            <a:endParaRPr lang="ru-RU" dirty="0" smtClean="0"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ru-RU" dirty="0" err="1" smtClean="0">
                <a:latin typeface="Calibri" pitchFamily="34" charset="0"/>
              </a:rPr>
              <a:t>Профайлинг</a:t>
            </a:r>
            <a:r>
              <a:rPr lang="ru-RU" dirty="0" smtClean="0">
                <a:latin typeface="Calibri" pitchFamily="34" charset="0"/>
              </a:rPr>
              <a:t> </a:t>
            </a:r>
            <a:r>
              <a:rPr lang="en-US" dirty="0" err="1" smtClean="0">
                <a:latin typeface="Calibri" pitchFamily="34" charset="0"/>
              </a:rPr>
              <a:t>Remus</a:t>
            </a:r>
            <a:endParaRPr lang="ru-RU" dirty="0" smtClean="0">
              <a:latin typeface="Calibri" pitchFamily="34" charset="0"/>
            </a:endParaRPr>
          </a:p>
          <a:p>
            <a:pPr lvl="1">
              <a:buFont typeface="Arial" pitchFamily="34" charset="0"/>
              <a:buChar char="•"/>
            </a:pPr>
            <a:r>
              <a:rPr lang="ru-RU" sz="11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внесение </a:t>
            </a:r>
            <a:r>
              <a:rPr lang="ru-RU" sz="1100" b="1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улучшенных методов сжатия </a:t>
            </a:r>
            <a:r>
              <a:rPr lang="ru-RU" sz="11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передаваемых данных для ускорения инкрементальной репликации</a:t>
            </a:r>
          </a:p>
          <a:p>
            <a:pPr lvl="1">
              <a:buFont typeface="Arial" pitchFamily="34" charset="0"/>
              <a:buChar char="•"/>
            </a:pPr>
            <a:endParaRPr lang="ru-RU" dirty="0" smtClean="0"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latin typeface="Calibri" pitchFamily="34" charset="0"/>
              </a:rPr>
              <a:t>«Кластер» из о/у системы</a:t>
            </a:r>
          </a:p>
          <a:p>
            <a:pPr lvl="1">
              <a:buFont typeface="Arial" pitchFamily="34" charset="0"/>
              <a:buChar char="•"/>
            </a:pPr>
            <a:r>
              <a:rPr lang="ru-RU" dirty="0" err="1" smtClean="0">
                <a:latin typeface="Calibri" pitchFamily="34" charset="0"/>
              </a:rPr>
              <a:t>Бэкап-машина</a:t>
            </a:r>
            <a:r>
              <a:rPr lang="ru-RU" dirty="0" smtClean="0">
                <a:latin typeface="Calibri" pitchFamily="34" charset="0"/>
              </a:rPr>
              <a:t> простаивает и хотелось использовать ее ресурсы для работы с</a:t>
            </a:r>
            <a:r>
              <a:rPr lang="ru-RU" baseline="0" dirty="0" smtClean="0">
                <a:latin typeface="Calibri" pitchFamily="34" charset="0"/>
              </a:rPr>
              <a:t> ВМ: запускать ВМ на обоих хостах и реплицировать в обе стороны.</a:t>
            </a:r>
          </a:p>
          <a:p>
            <a:pPr lvl="1">
              <a:buFont typeface="Arial" pitchFamily="34" charset="0"/>
              <a:buChar char="•"/>
            </a:pPr>
            <a:endParaRPr lang="ru-RU" dirty="0" smtClean="0"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latin typeface="Calibri" pitchFamily="34" charset="0"/>
              </a:rPr>
              <a:t>Безопасность в </a:t>
            </a:r>
            <a:r>
              <a:rPr lang="en-US" dirty="0" err="1" smtClean="0">
                <a:latin typeface="Calibri" pitchFamily="34" charset="0"/>
              </a:rPr>
              <a:t>Qubes</a:t>
            </a:r>
            <a:r>
              <a:rPr lang="en-US" dirty="0" smtClean="0">
                <a:latin typeface="Calibri" pitchFamily="34" charset="0"/>
              </a:rPr>
              <a:t>-OS</a:t>
            </a:r>
            <a:endParaRPr lang="ru-RU" dirty="0" smtClean="0">
              <a:latin typeface="Calibri" pitchFamily="34" charset="0"/>
            </a:endParaRPr>
          </a:p>
          <a:p>
            <a:pPr lvl="1">
              <a:buFont typeface="Arial" pitchFamily="34" charset="0"/>
              <a:buChar char="•"/>
            </a:pPr>
            <a:endParaRPr lang="ru-RU" dirty="0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ru-RU" dirty="0" smtClean="0">
                <a:latin typeface="Calibri" pitchFamily="34" charset="0"/>
              </a:rPr>
              <a:t>Тестирование о/у системы под различными нагрузками</a:t>
            </a:r>
          </a:p>
          <a:p>
            <a:pPr lvl="1">
              <a:buFont typeface="Arial" pitchFamily="34" charset="0"/>
              <a:buChar char="•"/>
            </a:pPr>
            <a:r>
              <a:rPr lang="ru-RU" sz="11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выключение электричества на одном из хостов</a:t>
            </a:r>
          </a:p>
          <a:p>
            <a:pPr lvl="1">
              <a:buFont typeface="Arial" pitchFamily="34" charset="0"/>
              <a:buChar char="•"/>
            </a:pPr>
            <a:r>
              <a:rPr lang="ru-RU" sz="11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вывод компонент системы из строя</a:t>
            </a:r>
          </a:p>
          <a:p>
            <a:pPr lvl="1">
              <a:buFont typeface="Arial" pitchFamily="34" charset="0"/>
              <a:buChar char="•"/>
            </a:pPr>
            <a:r>
              <a:rPr lang="ru-RU" sz="11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генерация программных ошибок</a:t>
            </a:r>
          </a:p>
          <a:p>
            <a:pPr lvl="1">
              <a:buFont typeface="Arial" pitchFamily="34" charset="0"/>
              <a:buChar char="•"/>
            </a:pPr>
            <a:r>
              <a:rPr lang="ru-RU" sz="11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прочее </a:t>
            </a:r>
          </a:p>
          <a:p>
            <a:pPr lvl="1">
              <a:buFont typeface="Arial" pitchFamily="34" charset="0"/>
              <a:buChar char="•"/>
            </a:pPr>
            <a:endParaRPr lang="ru-RU" dirty="0" smtClean="0"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ru-RU" dirty="0" err="1" smtClean="0">
                <a:latin typeface="Calibri" pitchFamily="34" charset="0"/>
              </a:rPr>
              <a:t>Профайлинг</a:t>
            </a:r>
            <a:r>
              <a:rPr lang="ru-RU" dirty="0" smtClean="0">
                <a:latin typeface="Calibri" pitchFamily="34" charset="0"/>
              </a:rPr>
              <a:t> </a:t>
            </a:r>
            <a:r>
              <a:rPr lang="en-US" dirty="0" err="1" smtClean="0">
                <a:latin typeface="Calibri" pitchFamily="34" charset="0"/>
              </a:rPr>
              <a:t>Remus</a:t>
            </a:r>
            <a:endParaRPr lang="ru-RU" dirty="0" smtClean="0">
              <a:latin typeface="Calibri" pitchFamily="34" charset="0"/>
            </a:endParaRPr>
          </a:p>
          <a:p>
            <a:pPr lvl="1">
              <a:buFont typeface="Arial" pitchFamily="34" charset="0"/>
              <a:buChar char="•"/>
            </a:pPr>
            <a:r>
              <a:rPr lang="ru-RU" sz="11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внесение </a:t>
            </a:r>
            <a:r>
              <a:rPr lang="ru-RU" sz="1100" b="1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улучшенных методов сжатия </a:t>
            </a:r>
            <a:r>
              <a:rPr lang="ru-RU" sz="11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передаваемых данных для ускорения инкрементальной репликации</a:t>
            </a:r>
          </a:p>
          <a:p>
            <a:pPr lvl="1">
              <a:buFont typeface="Arial" pitchFamily="34" charset="0"/>
              <a:buChar char="•"/>
            </a:pPr>
            <a:endParaRPr lang="ru-RU" dirty="0" smtClean="0"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latin typeface="Calibri" pitchFamily="34" charset="0"/>
              </a:rPr>
              <a:t>«Кластер» из о/у системы</a:t>
            </a:r>
          </a:p>
          <a:p>
            <a:pPr lvl="1">
              <a:buFont typeface="Arial" pitchFamily="34" charset="0"/>
              <a:buChar char="•"/>
            </a:pPr>
            <a:r>
              <a:rPr lang="ru-RU" dirty="0" err="1" smtClean="0">
                <a:latin typeface="Calibri" pitchFamily="34" charset="0"/>
              </a:rPr>
              <a:t>Бэкап-машина</a:t>
            </a:r>
            <a:r>
              <a:rPr lang="ru-RU" dirty="0" smtClean="0">
                <a:latin typeface="Calibri" pitchFamily="34" charset="0"/>
              </a:rPr>
              <a:t> простаивает и хотелось использовать ее ресурсы для работы с</a:t>
            </a:r>
            <a:r>
              <a:rPr lang="ru-RU" baseline="0" dirty="0" smtClean="0">
                <a:latin typeface="Calibri" pitchFamily="34" charset="0"/>
              </a:rPr>
              <a:t> ВМ: запускать ВМ на обоих хостах и реплицировать в обе стороны.</a:t>
            </a:r>
          </a:p>
          <a:p>
            <a:pPr lvl="1">
              <a:buFont typeface="Arial" pitchFamily="34" charset="0"/>
              <a:buChar char="•"/>
            </a:pPr>
            <a:endParaRPr lang="ru-RU" dirty="0" smtClean="0"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latin typeface="Calibri" pitchFamily="34" charset="0"/>
              </a:rPr>
              <a:t>Безопасность в </a:t>
            </a:r>
            <a:r>
              <a:rPr lang="en-US" dirty="0" err="1" smtClean="0">
                <a:latin typeface="Calibri" pitchFamily="34" charset="0"/>
              </a:rPr>
              <a:t>Qubes</a:t>
            </a:r>
            <a:r>
              <a:rPr lang="en-US" dirty="0" smtClean="0">
                <a:latin typeface="Calibri" pitchFamily="34" charset="0"/>
              </a:rPr>
              <a:t>-OS</a:t>
            </a:r>
            <a:endParaRPr lang="ru-RU" dirty="0" smtClean="0">
              <a:latin typeface="Calibri" pitchFamily="34" charset="0"/>
            </a:endParaRPr>
          </a:p>
          <a:p>
            <a:pPr lvl="1">
              <a:buFont typeface="Arial" pitchFamily="34" charset="0"/>
              <a:buChar char="•"/>
            </a:pPr>
            <a:endParaRPr lang="ru-RU" dirty="0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0" rtl="0">
              <a:buNone/>
            </a:pPr>
            <a:r>
              <a:rPr lang="ru-RU" dirty="0" smtClean="0"/>
              <a:t>настольная операционная система с открытым кодом, в которой повышенная защищенность приложений обеспечивается за счет изоляции их в виртуальных машинах с разными уровнями полномочий.</a:t>
            </a:r>
          </a:p>
          <a:p>
            <a:pPr lvl="0" rtl="0">
              <a:buNone/>
            </a:pPr>
            <a:endParaRPr lang="ru-RU" dirty="0" smtClean="0"/>
          </a:p>
          <a:p>
            <a:endParaRPr lang="ru-RU" dirty="0" smtClean="0"/>
          </a:p>
          <a:p>
            <a:pPr marL="457200" lvl="0" indent="-298450" rtl="0">
              <a:lnSpc>
                <a:spcPct val="115000"/>
              </a:lnSpc>
              <a:buClr>
                <a:srgbClr val="000000"/>
              </a:buClr>
              <a:buSzPct val="166666"/>
              <a:buFont typeface="Arial"/>
              <a:buChar char="•"/>
            </a:pPr>
            <a:r>
              <a:rPr lang="ru-RU" dirty="0" smtClean="0"/>
              <a:t>Основана на </a:t>
            </a:r>
            <a:r>
              <a:rPr lang="en-US" dirty="0" smtClean="0"/>
              <a:t>Xen</a:t>
            </a:r>
          </a:p>
          <a:p>
            <a:pPr marL="457200" lvl="0" indent="-298450" rtl="0">
              <a:lnSpc>
                <a:spcPct val="115000"/>
              </a:lnSpc>
              <a:buClr>
                <a:srgbClr val="000000"/>
              </a:buClr>
              <a:buSzPct val="166666"/>
              <a:buFont typeface="Arial"/>
              <a:buChar char="•"/>
            </a:pPr>
            <a:r>
              <a:rPr lang="ru-RU" dirty="0" smtClean="0"/>
              <a:t>Весь</a:t>
            </a:r>
            <a:r>
              <a:rPr lang="ru-RU" baseline="0" dirty="0" smtClean="0"/>
              <a:t> важный код системы по максимум выделен в отдельные ВМ (сетевой код отдельно, код </a:t>
            </a:r>
            <a:r>
              <a:rPr lang="en-US" baseline="0" dirty="0" smtClean="0"/>
              <a:t>IO </a:t>
            </a:r>
            <a:r>
              <a:rPr lang="ru-RU" baseline="0" dirty="0" smtClean="0"/>
              <a:t>отдельно и т.п.)</a:t>
            </a:r>
            <a:endParaRPr lang="en-US" dirty="0" smtClean="0"/>
          </a:p>
          <a:p>
            <a:pPr marL="457200" lvl="0" indent="-298450" rtl="0">
              <a:lnSpc>
                <a:spcPct val="115000"/>
              </a:lnSpc>
              <a:buClr>
                <a:srgbClr val="000000"/>
              </a:buClr>
              <a:buSzPct val="166666"/>
              <a:buFont typeface="Arial"/>
              <a:buChar char="•"/>
            </a:pPr>
            <a:r>
              <a:rPr lang="ru-RU" dirty="0" smtClean="0"/>
              <a:t>Никакого сетевого кода в </a:t>
            </a:r>
            <a:r>
              <a:rPr lang="en-US" dirty="0" smtClean="0"/>
              <a:t>Dom0</a:t>
            </a:r>
            <a:r>
              <a:rPr lang="ru-RU" dirty="0" smtClean="0"/>
              <a:t> для повышения безопасности</a:t>
            </a:r>
          </a:p>
          <a:p>
            <a:pPr marL="457200" lvl="0" indent="-298450" rtl="0">
              <a:lnSpc>
                <a:spcPct val="115000"/>
              </a:lnSpc>
              <a:buClr>
                <a:srgbClr val="000000"/>
              </a:buClr>
              <a:buSzPct val="166666"/>
              <a:buFont typeface="Arial"/>
              <a:buChar char="•"/>
            </a:pPr>
            <a:r>
              <a:rPr lang="ru-RU" dirty="0" smtClean="0"/>
              <a:t>Пользователь определяет уровни безопасности для своих приложений</a:t>
            </a:r>
            <a:endParaRPr lang="en-US" dirty="0" smtClean="0"/>
          </a:p>
          <a:p>
            <a:pPr marL="457200" lvl="0" indent="-298450" rtl="0">
              <a:lnSpc>
                <a:spcPct val="115000"/>
              </a:lnSpc>
              <a:buClr>
                <a:srgbClr val="000000"/>
              </a:buClr>
              <a:buSzPct val="166666"/>
              <a:buFont typeface="Arial"/>
              <a:buChar char="•"/>
            </a:pPr>
            <a:r>
              <a:rPr lang="ru-RU" dirty="0" smtClean="0"/>
              <a:t>Каждая</a:t>
            </a:r>
            <a:r>
              <a:rPr lang="ru-RU" baseline="0" dirty="0" smtClean="0"/>
              <a:t> группа приложений т.о. запускается в соответствующей ВМ (</a:t>
            </a:r>
            <a:r>
              <a:rPr lang="en-US" baseline="0" dirty="0" smtClean="0"/>
              <a:t>App VM</a:t>
            </a:r>
            <a:r>
              <a:rPr lang="ru-RU" baseline="0" dirty="0" smtClean="0"/>
              <a:t>)</a:t>
            </a:r>
            <a:endParaRPr lang="en-US" baseline="0" dirty="0" smtClean="0"/>
          </a:p>
          <a:p>
            <a:pPr marL="457200" lvl="0" indent="-298450" rtl="0">
              <a:lnSpc>
                <a:spcPct val="115000"/>
              </a:lnSpc>
              <a:buClr>
                <a:srgbClr val="000000"/>
              </a:buClr>
              <a:buSzPct val="166666"/>
              <a:buFont typeface="Arial"/>
              <a:buChar char="•"/>
            </a:pPr>
            <a:r>
              <a:rPr lang="ru-RU" baseline="0" dirty="0" smtClean="0"/>
              <a:t>Отображение приложений с рамочками разных цветов (соответствующих уровню безопасности) на рабочем столе.</a:t>
            </a:r>
          </a:p>
          <a:p>
            <a:pPr marL="457200" lvl="0" indent="-298450" rtl="0">
              <a:lnSpc>
                <a:spcPct val="115000"/>
              </a:lnSpc>
              <a:buClr>
                <a:srgbClr val="000000"/>
              </a:buClr>
              <a:buSzPct val="166666"/>
              <a:buFont typeface="Arial"/>
              <a:buChar char="•"/>
            </a:pPr>
            <a:endParaRPr lang="ru-RU" baseline="0" dirty="0" smtClean="0"/>
          </a:p>
          <a:p>
            <a:pPr marL="457200" lvl="0" indent="-298450" rtl="0">
              <a:lnSpc>
                <a:spcPct val="115000"/>
              </a:lnSpc>
              <a:buClr>
                <a:srgbClr val="000000"/>
              </a:buClr>
              <a:buSzPct val="166666"/>
              <a:buFont typeface="Arial"/>
              <a:buChar char="•"/>
            </a:pPr>
            <a:endParaRPr lang="ru-RU" baseline="0" dirty="0" smtClean="0"/>
          </a:p>
          <a:p>
            <a:pPr marL="457200" lvl="0" indent="-298450" rtl="0">
              <a:lnSpc>
                <a:spcPct val="115000"/>
              </a:lnSpc>
              <a:buClr>
                <a:srgbClr val="000000"/>
              </a:buClr>
              <a:buSzPct val="166666"/>
              <a:buFont typeface="Arial"/>
              <a:buNone/>
            </a:pPr>
            <a:r>
              <a:rPr lang="ru-RU" baseline="0" dirty="0" smtClean="0"/>
              <a:t>Это все, конечно, хорошо, но есть методы проникновения вредоносных программ из ВМ в систему на одном хосте. Т.о. хочется отделить все области доверия приложений друг от друга.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b="1" dirty="0" smtClean="0"/>
              <a:t>Итак,</a:t>
            </a:r>
            <a:r>
              <a:rPr lang="ru-RU" b="1" baseline="0" dirty="0" smtClean="0"/>
              <a:t> о проблеме:</a:t>
            </a:r>
            <a:endParaRPr lang="ru-RU" b="1" dirty="0" smtClean="0"/>
          </a:p>
          <a:p>
            <a:endParaRPr lang="ru-RU" dirty="0" smtClean="0"/>
          </a:p>
          <a:p>
            <a:r>
              <a:rPr lang="ru-RU" dirty="0" smtClean="0"/>
              <a:t>У</a:t>
            </a:r>
            <a:r>
              <a:rPr lang="ru-RU" baseline="0" dirty="0" smtClean="0"/>
              <a:t> каждого есть конфиденциальные данные. </a:t>
            </a:r>
          </a:p>
          <a:p>
            <a:r>
              <a:rPr lang="ru-RU" baseline="0" dirty="0" smtClean="0"/>
              <a:t>Во многих компаниях также работают с секретными данными.</a:t>
            </a:r>
          </a:p>
          <a:p>
            <a:endParaRPr lang="ru-RU" baseline="0" dirty="0" smtClean="0"/>
          </a:p>
          <a:p>
            <a:r>
              <a:rPr lang="ru-RU" baseline="0" dirty="0" smtClean="0"/>
              <a:t>Но иногда возникает необходимость установить и поработать со сторонним приложением из не самых доверенных источников…</a:t>
            </a:r>
          </a:p>
          <a:p>
            <a:endParaRPr lang="ru-RU" baseline="0" dirty="0" smtClean="0"/>
          </a:p>
          <a:p>
            <a:r>
              <a:rPr lang="ru-RU" baseline="0" dirty="0" smtClean="0"/>
              <a:t>Тогда безопасность данных оказывается под угрозой…</a:t>
            </a:r>
          </a:p>
          <a:p>
            <a:endParaRPr lang="ru-RU" dirty="0" smtClean="0"/>
          </a:p>
          <a:p>
            <a:r>
              <a:rPr lang="ru-RU" dirty="0" smtClean="0"/>
              <a:t>---------------------------------------</a:t>
            </a:r>
          </a:p>
          <a:p>
            <a:r>
              <a:rPr lang="ru-RU" dirty="0" smtClean="0"/>
              <a:t>Сейчас решают</a:t>
            </a:r>
            <a:r>
              <a:rPr lang="ru-RU" baseline="0" dirty="0" smtClean="0"/>
              <a:t> такую проблему на одном </a:t>
            </a:r>
            <a:r>
              <a:rPr lang="ru-RU" baseline="0" dirty="0" err="1" smtClean="0"/>
              <a:t>компе</a:t>
            </a:r>
            <a:r>
              <a:rPr lang="ru-RU" baseline="0" dirty="0" smtClean="0"/>
              <a:t>.</a:t>
            </a:r>
            <a:endParaRPr lang="ru-RU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7" name="Shape 11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r>
              <a:rPr lang="ru-RU" sz="11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Допустим, пользователь на своей машине работает с конфиденциальными данными.</a:t>
            </a:r>
          </a:p>
          <a:p>
            <a:r>
              <a:rPr lang="ru-RU" sz="11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Если во время нахождения этих данных на локальном компьютере он использует интернет-браузер, не исключены ситуации внедрения вредоносного кода в систему или в ПО и хищение важной информации. </a:t>
            </a:r>
          </a:p>
          <a:p>
            <a:r>
              <a:rPr lang="ru-RU" sz="11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Сейчас проблема решается с использованием разных  компьютеров.</a:t>
            </a:r>
          </a:p>
          <a:p>
            <a:r>
              <a:rPr lang="ru-RU" sz="11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Такой способ очень неудобен. </a:t>
            </a:r>
          </a:p>
          <a:p>
            <a:endParaRPr lang="ru-RU" sz="11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1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Давайте запускать </a:t>
            </a:r>
            <a:r>
              <a:rPr lang="ru-RU" sz="11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приложеньки</a:t>
            </a:r>
            <a:r>
              <a:rPr lang="ru-RU" sz="11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в облаке, а на клиенте ничего не будет.</a:t>
            </a:r>
          </a:p>
          <a:p>
            <a:endParaRPr lang="en-US" sz="11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1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Клиент</a:t>
            </a:r>
            <a:r>
              <a:rPr lang="ru-RU" sz="11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1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видит привычные окна запущенных  программ, взаимодействует с ними через клавиатуру/мышь... 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1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Ключевое отличие от работы с обычной системой заключается в том, что пользователю предоставляется лишь иллюзия локальной работы. А именно, пользователь видит лишь «мгновенные снимки» приложения, которое на самом деле функционирует в удаленном облаке, состоящем из специальных серверов. </a:t>
            </a:r>
          </a:p>
          <a:p>
            <a:endParaRPr lang="en-US" sz="11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1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Тонкий клиент, нет Интернет, нет сторонних программ.</a:t>
            </a:r>
            <a:endParaRPr lang="ru-RU" sz="1100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1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По сети передаются нажатия клавиш </a:t>
            </a:r>
            <a:r>
              <a:rPr lang="ru-RU" sz="110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клавы</a:t>
            </a:r>
            <a:r>
              <a:rPr lang="ru-RU" sz="11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и мыши + координаты курсора</a:t>
            </a:r>
          </a:p>
          <a:p>
            <a:endParaRPr lang="ru-RU" sz="1100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1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Серверы в облаке имеют разные уровни безопасности для запуска соответствующих приложений.</a:t>
            </a:r>
          </a:p>
          <a:p>
            <a:endParaRPr lang="ru-RU" sz="1100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1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Можно довольно легко организовать мандатную модель доступа к данным и приложениям.</a:t>
            </a:r>
          </a:p>
          <a:p>
            <a:endParaRPr lang="ru-RU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Shape 6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Shape 6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457200" indent="-419100"/>
            <a:r>
              <a:rPr lang="ru" dirty="0" smtClean="0">
                <a:latin typeface="Calibri Light" pitchFamily="34" charset="0"/>
              </a:rPr>
              <a:t>Открытый код</a:t>
            </a:r>
          </a:p>
          <a:p>
            <a:pPr marL="457200" indent="-419100"/>
            <a:r>
              <a:rPr lang="ru-RU" dirty="0" smtClean="0">
                <a:latin typeface="Calibri Light" pitchFamily="34" charset="0"/>
              </a:rPr>
              <a:t>Б</a:t>
            </a:r>
            <a:r>
              <a:rPr lang="ru" dirty="0" smtClean="0">
                <a:latin typeface="Calibri Light" pitchFamily="34" charset="0"/>
              </a:rPr>
              <a:t>ольшая популярность – среди</a:t>
            </a:r>
            <a:r>
              <a:rPr lang="ru" baseline="0" dirty="0" smtClean="0">
                <a:latin typeface="Calibri Light" pitchFamily="34" charset="0"/>
              </a:rPr>
              <a:t> бесплатных!</a:t>
            </a:r>
            <a:endParaRPr lang="ru-RU" dirty="0" smtClean="0">
              <a:latin typeface="Calibri Light" pitchFamily="34" charset="0"/>
            </a:endParaRPr>
          </a:p>
          <a:p>
            <a:pPr marL="457200" indent="-419100"/>
            <a:r>
              <a:rPr lang="en-US" dirty="0" smtClean="0">
                <a:latin typeface="Calibri Light" pitchFamily="34" charset="0"/>
              </a:rPr>
              <a:t>Xen - </a:t>
            </a:r>
            <a:r>
              <a:rPr lang="ru-RU" dirty="0" smtClean="0">
                <a:latin typeface="Calibri Light" pitchFamily="34" charset="0"/>
              </a:rPr>
              <a:t>о</a:t>
            </a:r>
            <a:r>
              <a:rPr lang="ru" dirty="0" smtClean="0">
                <a:latin typeface="Calibri Light" pitchFamily="34" charset="0"/>
              </a:rPr>
              <a:t>снова продуктов компании CITRIX</a:t>
            </a:r>
          </a:p>
          <a:p>
            <a:pPr marL="457200" indent="-419100"/>
            <a:r>
              <a:rPr lang="ru" dirty="0" smtClean="0">
                <a:latin typeface="Calibri Light" pitchFamily="34" charset="0"/>
              </a:rPr>
              <a:t>Основа – гипервизор </a:t>
            </a:r>
            <a:r>
              <a:rPr lang="en-US" dirty="0" smtClean="0">
                <a:latin typeface="Calibri Light" pitchFamily="34" charset="0"/>
              </a:rPr>
              <a:t>Xen</a:t>
            </a:r>
            <a:endParaRPr lang="ru-RU" dirty="0" smtClean="0">
              <a:latin typeface="Calibri Light" pitchFamily="34" charset="0"/>
            </a:endParaRPr>
          </a:p>
          <a:p>
            <a:pPr marL="457200" indent="-419100"/>
            <a:r>
              <a:rPr lang="ru-RU" dirty="0" smtClean="0">
                <a:latin typeface="Calibri Light" pitchFamily="34" charset="0"/>
              </a:rPr>
              <a:t>Готовый набор административных утилит</a:t>
            </a:r>
          </a:p>
          <a:p>
            <a:endParaRPr lang="ru-RU" b="1" dirty="0" smtClean="0">
              <a:latin typeface="Calibri Light" pitchFamily="34" charset="0"/>
            </a:endParaRPr>
          </a:p>
          <a:p>
            <a:endParaRPr lang="ru-RU" b="1" dirty="0" smtClean="0">
              <a:latin typeface="Calibri Light" pitchFamily="34" charset="0"/>
            </a:endParaRPr>
          </a:p>
          <a:p>
            <a:r>
              <a:rPr lang="ru-RU" b="1" dirty="0" err="1" smtClean="0"/>
              <a:t>xapi</a:t>
            </a:r>
            <a:r>
              <a:rPr lang="ru-RU" b="1" dirty="0" smtClean="0"/>
              <a:t> </a:t>
            </a:r>
            <a:r>
              <a:rPr lang="ru-RU" dirty="0" smtClean="0"/>
              <a:t>— мозг XCP. </a:t>
            </a:r>
          </a:p>
          <a:p>
            <a:r>
              <a:rPr lang="ru-RU" dirty="0" smtClean="0"/>
              <a:t>Основной сервис, командующий гипервизором, осуществляющий миграцию и обрабатывающий вызовы API. </a:t>
            </a:r>
            <a:r>
              <a:rPr lang="ru-RU" dirty="0" err="1" smtClean="0"/>
              <a:t>xapi</a:t>
            </a:r>
            <a:r>
              <a:rPr lang="ru-RU" dirty="0" smtClean="0"/>
              <a:t> в каком-то смысле является аналогом </a:t>
            </a:r>
            <a:r>
              <a:rPr lang="ru-RU" dirty="0" err="1" smtClean="0"/>
              <a:t>xend</a:t>
            </a:r>
            <a:r>
              <a:rPr lang="ru-RU" dirty="0" smtClean="0"/>
              <a:t> в «обычном» </a:t>
            </a:r>
            <a:r>
              <a:rPr lang="ru-RU" dirty="0" err="1" smtClean="0"/>
              <a:t>зене</a:t>
            </a:r>
            <a:r>
              <a:rPr lang="ru-RU" dirty="0" smtClean="0"/>
              <a:t> (в этом и кроется главное архитектурное различие </a:t>
            </a:r>
            <a:r>
              <a:rPr lang="ru-RU" dirty="0" err="1" smtClean="0"/>
              <a:t>xen'а</a:t>
            </a:r>
            <a:r>
              <a:rPr lang="ru-RU" dirty="0" smtClean="0"/>
              <a:t> и XCP).</a:t>
            </a:r>
          </a:p>
          <a:p>
            <a:r>
              <a:rPr lang="ru-RU" b="1" dirty="0" err="1" smtClean="0"/>
              <a:t>xsconsole</a:t>
            </a:r>
            <a:r>
              <a:rPr lang="ru-RU" b="1" dirty="0" smtClean="0"/>
              <a:t> </a:t>
            </a:r>
            <a:r>
              <a:rPr lang="ru-RU" dirty="0" smtClean="0"/>
              <a:t>— простенькая </a:t>
            </a:r>
            <a:r>
              <a:rPr lang="ru-RU" dirty="0" err="1" smtClean="0"/>
              <a:t>ncurses</a:t>
            </a:r>
            <a:r>
              <a:rPr lang="ru-RU" dirty="0" smtClean="0"/>
              <a:t> </a:t>
            </a:r>
            <a:r>
              <a:rPr lang="ru-RU" dirty="0" err="1" smtClean="0"/>
              <a:t>менюшка</a:t>
            </a:r>
            <a:r>
              <a:rPr lang="ru-RU" dirty="0" smtClean="0"/>
              <a:t> для управления хостом с помощью меню. </a:t>
            </a:r>
          </a:p>
          <a:p>
            <a:r>
              <a:rPr lang="en-US" b="1" dirty="0" err="1" smtClean="0"/>
              <a:t>Xe</a:t>
            </a:r>
            <a:r>
              <a:rPr lang="en-US" b="1" dirty="0" smtClean="0"/>
              <a:t> – </a:t>
            </a:r>
            <a:r>
              <a:rPr lang="ru-RU" b="0" dirty="0" smtClean="0"/>
              <a:t>и</a:t>
            </a:r>
            <a:r>
              <a:rPr lang="ru-RU" dirty="0" smtClean="0"/>
              <a:t>менно</a:t>
            </a:r>
            <a:r>
              <a:rPr lang="ru-RU" baseline="0" dirty="0" smtClean="0"/>
              <a:t> </a:t>
            </a:r>
            <a:r>
              <a:rPr lang="ru-RU" dirty="0" smtClean="0"/>
              <a:t>он запускается после загрузки хоста — довольно </a:t>
            </a:r>
            <a:r>
              <a:rPr lang="ru-RU" dirty="0" err="1" smtClean="0"/>
              <a:t>клёвая</a:t>
            </a:r>
            <a:r>
              <a:rPr lang="ru-RU" dirty="0" smtClean="0"/>
              <a:t> консольная утилита с мощным </a:t>
            </a:r>
            <a:r>
              <a:rPr lang="ru-RU" dirty="0" err="1" smtClean="0"/>
              <a:t>автокомплитом</a:t>
            </a:r>
            <a:r>
              <a:rPr lang="ru-RU" dirty="0" smtClean="0"/>
              <a:t> (когда я говорю мощный, я имею в виду действительно мощный), позволяющая сделать с пулом всё, что пул может сделать. Фактически, с небольшим синтаксическим сахаром для удобства работы, полностью покрывает всё </a:t>
            </a:r>
            <a:r>
              <a:rPr lang="ru-RU" dirty="0" err="1" smtClean="0"/>
              <a:t>XenAPI</a:t>
            </a:r>
            <a:r>
              <a:rPr lang="ru-RU" dirty="0" smtClean="0"/>
              <a:t>.</a:t>
            </a:r>
          </a:p>
          <a:p>
            <a:endParaRPr lang="ru-RU" dirty="0" smtClean="0"/>
          </a:p>
          <a:p>
            <a:r>
              <a:rPr lang="ru-RU" dirty="0" smtClean="0"/>
              <a:t>Варианты образов дисков ВМ: </a:t>
            </a:r>
            <a:r>
              <a:rPr lang="en-US" dirty="0" smtClean="0"/>
              <a:t>VDI,</a:t>
            </a:r>
            <a:r>
              <a:rPr lang="en-US" baseline="0" dirty="0" smtClean="0"/>
              <a:t> VMDK, VHD…</a:t>
            </a:r>
            <a:r>
              <a:rPr lang="ru-RU" dirty="0" smtClean="0"/>
              <a:t/>
            </a:r>
            <a:br>
              <a:rPr lang="ru-RU" dirty="0" smtClean="0"/>
            </a:br>
            <a:endParaRPr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Из</a:t>
            </a:r>
            <a:r>
              <a:rPr lang="ru-RU" baseline="0" dirty="0" smtClean="0"/>
              <a:t> существующих продуктов нашу задачу не решает </a:t>
            </a:r>
            <a:r>
              <a:rPr lang="ru-RU" b="1" baseline="0" dirty="0" smtClean="0"/>
              <a:t>точно</a:t>
            </a:r>
            <a:r>
              <a:rPr lang="ru-RU" baseline="0" dirty="0" smtClean="0"/>
              <a:t> никто. </a:t>
            </a:r>
          </a:p>
          <a:p>
            <a:r>
              <a:rPr lang="ru-RU" baseline="0" dirty="0" smtClean="0"/>
              <a:t>Самый близкий – </a:t>
            </a:r>
            <a:r>
              <a:rPr lang="en-US" baseline="0" dirty="0" smtClean="0"/>
              <a:t>Citrix </a:t>
            </a:r>
            <a:r>
              <a:rPr lang="en-US" baseline="0" dirty="0" err="1" smtClean="0"/>
              <a:t>XenApp</a:t>
            </a:r>
            <a:endParaRPr lang="ru-RU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sz="1100" b="0" i="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1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Два идентичных хоста соединены с помощью </a:t>
            </a:r>
            <a:r>
              <a:rPr lang="ru-RU" sz="11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Ethernet</a:t>
            </a:r>
            <a:r>
              <a:rPr lang="ru-RU" sz="11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</a:p>
          <a:p>
            <a:r>
              <a:rPr lang="ru-RU" sz="11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На каждом </a:t>
            </a:r>
            <a:r>
              <a:rPr lang="en-US" sz="11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XCP</a:t>
            </a:r>
            <a:r>
              <a:rPr lang="ru-RU" sz="11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1.6.</a:t>
            </a:r>
            <a:endParaRPr lang="en-US" sz="1100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1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Единый пул</a:t>
            </a:r>
          </a:p>
          <a:p>
            <a:r>
              <a:rPr lang="ru-RU" sz="11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локальный SR для каждого хоста  (специальная логическая абстракция для хранения ВМ, помогающая реализовать миграцию). </a:t>
            </a:r>
          </a:p>
          <a:p>
            <a:endParaRPr lang="ru-RU" dirty="0" smtClean="0"/>
          </a:p>
          <a:p>
            <a:r>
              <a:rPr lang="ru-RU" dirty="0" smtClean="0"/>
              <a:t>================</a:t>
            </a:r>
          </a:p>
          <a:p>
            <a:r>
              <a:rPr lang="ru-RU" sz="11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Хост — сервер, занимающийся виртуализацией.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11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Пул — объединение одинаковых хостов, позволяющее миграцию.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11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SR — </a:t>
            </a:r>
            <a:r>
              <a:rPr lang="ru-RU" sz="1100" b="0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storage</a:t>
            </a:r>
            <a:r>
              <a:rPr lang="ru-RU" sz="11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100" b="0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repository</a:t>
            </a:r>
            <a:r>
              <a:rPr lang="ru-RU" sz="11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— место, где хранятся виртуальные машины (либо локальный винт, либо NFS/ISCSI хранилище). Если быть точным, SR это информация о хранилище. Каждый хост имеет свой PBD (</a:t>
            </a:r>
            <a:r>
              <a:rPr lang="ru-RU" sz="1100" b="0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physical</a:t>
            </a:r>
            <a:r>
              <a:rPr lang="ru-RU" sz="11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100" b="0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block</a:t>
            </a:r>
            <a:r>
              <a:rPr lang="ru-RU" sz="11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100" b="0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device</a:t>
            </a:r>
            <a:r>
              <a:rPr lang="ru-RU" sz="11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 осуществляющий подключение хоста к SR. Наличие PBD у SR на каждом хосте — условие для возможности миграции машин.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11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VDI — </a:t>
            </a:r>
            <a:r>
              <a:rPr lang="ru-RU" sz="1100" b="0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virtual</a:t>
            </a:r>
            <a:r>
              <a:rPr lang="ru-RU" sz="11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100" b="0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disk</a:t>
            </a:r>
            <a:r>
              <a:rPr lang="ru-RU" sz="11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100" b="0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image</a:t>
            </a:r>
            <a:r>
              <a:rPr lang="ru-RU" sz="11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думаю, не требует расшифровки. Может быть либо файлом, либо логическим томом на LVM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11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VM — виртуальная машина.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11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VBD — </a:t>
            </a:r>
            <a:r>
              <a:rPr lang="ru-RU" sz="1100" b="0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virtual</a:t>
            </a:r>
            <a:r>
              <a:rPr lang="ru-RU" sz="11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100" b="0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block</a:t>
            </a:r>
            <a:r>
              <a:rPr lang="ru-RU" sz="11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100" b="0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device</a:t>
            </a:r>
            <a:r>
              <a:rPr lang="ru-RU" sz="11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— специфичная для XCP конструкция, логическая связь между VDI и блочным устройством внутри виртуальной машины.</a:t>
            </a:r>
            <a:endParaRPr lang="en-US" sz="1100" b="0" i="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en-US" sz="1100" b="0" i="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US" sz="1100" b="1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SR</a:t>
            </a:r>
          </a:p>
          <a:p>
            <a:r>
              <a:rPr lang="ru-RU" sz="11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SR — </a:t>
            </a:r>
            <a:r>
              <a:rPr lang="ru-RU" sz="1100" b="0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storage</a:t>
            </a:r>
            <a:r>
              <a:rPr lang="ru-RU" sz="11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100" b="0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repository</a:t>
            </a:r>
            <a:r>
              <a:rPr lang="ru-RU" sz="11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endParaRPr lang="en-US" sz="1100" b="0" i="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1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SR — это хранилище дисков виртуальных машин. </a:t>
            </a:r>
            <a:endParaRPr lang="en-US" sz="1100" b="0" i="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1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SR бывает двух типов: локальный и общий (</a:t>
            </a:r>
            <a:r>
              <a:rPr lang="ru-RU" sz="1100" b="0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shared</a:t>
            </a:r>
            <a:r>
              <a:rPr lang="ru-RU" sz="11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). Именно </a:t>
            </a:r>
            <a:r>
              <a:rPr lang="ru-RU" sz="1100" b="0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shared</a:t>
            </a:r>
            <a:r>
              <a:rPr lang="ru-RU" sz="11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SR и является главным инструментом XCP. Облако (точнее, менеджер облака) контролирует, чтобы все хосты имели доступ к SR. Если в облаке есть несколько хостов, однократное создание SR автоматически создаст все необходимые </a:t>
            </a:r>
            <a:r>
              <a:rPr lang="ru-RU" sz="1100" b="0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коннекторы</a:t>
            </a:r>
            <a:r>
              <a:rPr lang="ru-RU" sz="11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(PBD — </a:t>
            </a:r>
            <a:r>
              <a:rPr lang="ru-RU" sz="1100" b="0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physical</a:t>
            </a:r>
            <a:r>
              <a:rPr lang="ru-RU" sz="11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100" b="0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block</a:t>
            </a:r>
            <a:r>
              <a:rPr lang="ru-RU" sz="11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100" b="0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device</a:t>
            </a:r>
            <a:r>
              <a:rPr lang="ru-RU" sz="11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 для всех хостов и поменяет их конфигурацию так, чтобы хранилище подключалось после перезагрузки автоматически.</a:t>
            </a:r>
          </a:p>
          <a:p>
            <a:r>
              <a:rPr lang="ru-RU" sz="1100" dirty="0" smtClean="0"/>
              <a:t/>
            </a:r>
            <a:br>
              <a:rPr lang="ru-RU" sz="1100" dirty="0" smtClean="0"/>
            </a:br>
            <a:r>
              <a:rPr lang="ru-RU" sz="11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Общий SR позволяет осуществлять живую миграцию между машинами, запуск машины на любом (первом попавшемся) хосте, и вообще, является обязательным при эксплуатации в составе облака более одного хоста.</a:t>
            </a:r>
            <a:r>
              <a:rPr lang="ru-RU" sz="1100" dirty="0" smtClean="0"/>
              <a:t/>
            </a:r>
            <a:br>
              <a:rPr lang="ru-RU" sz="1100" dirty="0" smtClean="0"/>
            </a:br>
            <a:endParaRPr lang="ru-RU" sz="1100" dirty="0" smtClean="0"/>
          </a:p>
          <a:p>
            <a:r>
              <a:rPr lang="ru-RU" sz="1100" dirty="0" smtClean="0"/>
              <a:t>Например:</a:t>
            </a:r>
            <a:r>
              <a:rPr lang="ru-RU" sz="1100" baseline="0" dirty="0" smtClean="0"/>
              <a:t> </a:t>
            </a:r>
            <a:r>
              <a:rPr lang="ru-RU" sz="11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NFS и </a:t>
            </a:r>
            <a:r>
              <a:rPr lang="ru-RU" sz="1100" b="0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iSCSI</a:t>
            </a:r>
            <a:r>
              <a:rPr lang="ru-RU" sz="11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  <a:p>
            <a:endParaRPr lang="ru-RU" sz="1100" b="0" i="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100" b="1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PBD </a:t>
            </a:r>
            <a:r>
              <a:rPr lang="ru-RU" sz="11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— </a:t>
            </a:r>
            <a:r>
              <a:rPr lang="ru-RU" sz="1100" b="0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physical</a:t>
            </a:r>
            <a:r>
              <a:rPr lang="ru-RU" sz="11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100" b="0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Block</a:t>
            </a:r>
            <a:r>
              <a:rPr lang="ru-RU" sz="11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100" b="0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Device</a:t>
            </a:r>
            <a:r>
              <a:rPr lang="ru-RU" sz="11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  <a:p>
            <a:r>
              <a:rPr lang="ru-RU" sz="11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Метод доступа хоста к месту хранения дисков виртуальных машин</a:t>
            </a:r>
            <a:r>
              <a:rPr lang="ru-RU" sz="1100" b="0" i="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(</a:t>
            </a:r>
            <a:r>
              <a:rPr lang="en-US" sz="1100" b="0" i="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SR)</a:t>
            </a:r>
            <a:r>
              <a:rPr lang="ru-RU" sz="11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Это может быть либо NFS-шара, либо iSCSI-шара, либо FC, либо ещё какое-то решение от производителей полок.</a:t>
            </a:r>
          </a:p>
          <a:p>
            <a:r>
              <a:rPr lang="ru-RU" sz="11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Каждый хост имеет свой PBD для каждого SR, к которому он подключен.</a:t>
            </a:r>
          </a:p>
          <a:p>
            <a:endParaRPr lang="ru-RU" sz="1100" b="0" i="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US" sz="1100" b="1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VBD</a:t>
            </a:r>
          </a:p>
          <a:p>
            <a:r>
              <a:rPr lang="ru-RU" sz="11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Абстрактное устройство в виртуальной машине. Соединяет диск в виртуальной машине и VDI. С точки зрения внутреннего устройства XCP, VBD — это «драйвер доступа к VDI». Он может быть, его может не быть, на существовании VDI это особо не сказывается. (И, наоборот, VBD без VDI не может существовать). VBD бывает нескольких типов, в частности, он может эмулировать CD-диски (цепляя </a:t>
            </a:r>
            <a:r>
              <a:rPr lang="ru-RU" sz="1100" b="0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ISO'шки</a:t>
            </a:r>
            <a:r>
              <a:rPr lang="ru-RU" sz="11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). </a:t>
            </a:r>
            <a:endParaRPr lang="en-US" sz="1100" b="0" i="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en-US" sz="1100" b="0" i="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i="1" u="sng" dirty="0" smtClean="0">
                <a:latin typeface="Calibri" pitchFamily="34" charset="0"/>
              </a:rPr>
              <a:t>Нам</a:t>
            </a:r>
            <a:r>
              <a:rPr lang="ru-RU" i="1" u="sng" baseline="0" dirty="0" smtClean="0">
                <a:latin typeface="Calibri" pitchFamily="34" charset="0"/>
              </a:rPr>
              <a:t> необходимо иметь:</a:t>
            </a:r>
            <a:endParaRPr lang="ru-RU" i="1" u="sng" dirty="0" smtClean="0">
              <a:latin typeface="Calibri" pitchFamily="34" charset="0"/>
            </a:endParaRPr>
          </a:p>
          <a:p>
            <a:r>
              <a:rPr lang="ru-RU" dirty="0" smtClean="0">
                <a:latin typeface="Calibri" pitchFamily="34" charset="0"/>
              </a:rPr>
              <a:t>ВМ с ОС и предустановленным приложением</a:t>
            </a:r>
          </a:p>
          <a:p>
            <a:r>
              <a:rPr lang="ru-RU" dirty="0" smtClean="0">
                <a:latin typeface="Calibri" pitchFamily="34" charset="0"/>
              </a:rPr>
              <a:t>	хранение на </a:t>
            </a:r>
            <a:r>
              <a:rPr lang="en-US" dirty="0" smtClean="0">
                <a:latin typeface="Calibri" pitchFamily="34" charset="0"/>
              </a:rPr>
              <a:t>SR</a:t>
            </a:r>
            <a:r>
              <a:rPr lang="ru-RU" dirty="0" smtClean="0">
                <a:latin typeface="Calibri" pitchFamily="34" charset="0"/>
              </a:rPr>
              <a:t> образов </a:t>
            </a:r>
            <a:r>
              <a:rPr lang="ru-RU" dirty="0" err="1" smtClean="0">
                <a:latin typeface="Calibri" pitchFamily="34" charset="0"/>
              </a:rPr>
              <a:t>виртуалок</a:t>
            </a:r>
            <a:r>
              <a:rPr lang="ru-RU" dirty="0" smtClean="0">
                <a:latin typeface="Calibri" pitchFamily="34" charset="0"/>
              </a:rPr>
              <a:t> и инициализация ВМ с помощью </a:t>
            </a:r>
            <a:r>
              <a:rPr lang="en-US" b="1" dirty="0" err="1" smtClean="0">
                <a:latin typeface="Calibri" pitchFamily="34" charset="0"/>
              </a:rPr>
              <a:t>xe</a:t>
            </a:r>
            <a:endParaRPr lang="en-US" b="1" dirty="0" smtClean="0">
              <a:latin typeface="Calibri" pitchFamily="34" charset="0"/>
            </a:endParaRPr>
          </a:p>
          <a:p>
            <a:r>
              <a:rPr lang="ru-RU" dirty="0" smtClean="0">
                <a:latin typeface="Calibri" pitchFamily="34" charset="0"/>
              </a:rPr>
              <a:t>Автозапуск приложения при старте системы</a:t>
            </a:r>
          </a:p>
          <a:p>
            <a:r>
              <a:rPr lang="ru-RU" dirty="0" smtClean="0">
                <a:latin typeface="Calibri" pitchFamily="34" charset="0"/>
              </a:rPr>
              <a:t>Доставка окна пользователю (</a:t>
            </a:r>
            <a:r>
              <a:rPr lang="en-US" dirty="0" smtClean="0">
                <a:latin typeface="Calibri" pitchFamily="34" charset="0"/>
              </a:rPr>
              <a:t>X-Client)</a:t>
            </a:r>
          </a:p>
          <a:p>
            <a:r>
              <a:rPr lang="en-US" dirty="0" smtClean="0">
                <a:latin typeface="Calibri" pitchFamily="34" charset="0"/>
              </a:rPr>
              <a:t>	</a:t>
            </a:r>
            <a:r>
              <a:rPr lang="ru-RU" dirty="0" smtClean="0">
                <a:latin typeface="Calibri" pitchFamily="34" charset="0"/>
              </a:rPr>
              <a:t>Малыгин Леша</a:t>
            </a:r>
            <a:endParaRPr lang="en-US" dirty="0" smtClean="0">
              <a:latin typeface="Calibri" pitchFamily="34" charset="0"/>
            </a:endParaRPr>
          </a:p>
          <a:p>
            <a:endParaRPr lang="ru-RU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228600" lvl="0" indent="-228600">
              <a:lnSpc>
                <a:spcPct val="115000"/>
              </a:lnSpc>
              <a:spcAft>
                <a:spcPts val="0"/>
              </a:spcAft>
              <a:buFont typeface="+mj-lt"/>
              <a:buNone/>
            </a:pPr>
            <a:r>
              <a:rPr lang="ru-RU" sz="1100" b="1" i="0" u="sng" dirty="0" smtClean="0">
                <a:latin typeface="Calibri"/>
                <a:ea typeface="Calibri"/>
                <a:cs typeface="Times New Roman"/>
              </a:rPr>
              <a:t>Монтирование</a:t>
            </a:r>
          </a:p>
          <a:p>
            <a:pPr marL="228600" lvl="0" indent="-228600">
              <a:lnSpc>
                <a:spcPct val="115000"/>
              </a:lnSpc>
              <a:spcAft>
                <a:spcPts val="0"/>
              </a:spcAft>
              <a:buFont typeface="+mj-lt"/>
              <a:buNone/>
            </a:pPr>
            <a:r>
              <a:rPr lang="ru-RU" sz="1100" b="0" i="0" u="none" dirty="0" smtClean="0">
                <a:latin typeface="Calibri"/>
                <a:ea typeface="Calibri"/>
                <a:cs typeface="Times New Roman"/>
              </a:rPr>
              <a:t>Осуществляется</a:t>
            </a:r>
            <a:r>
              <a:rPr lang="ru-RU" sz="1100" b="0" i="0" u="none" baseline="0" dirty="0" smtClean="0">
                <a:latin typeface="Calibri"/>
                <a:ea typeface="Calibri"/>
                <a:cs typeface="Times New Roman"/>
              </a:rPr>
              <a:t> с помощью утилиты </a:t>
            </a:r>
            <a:r>
              <a:rPr lang="en-US" sz="1100" b="0" i="0" u="none" baseline="0" dirty="0" err="1" smtClean="0">
                <a:latin typeface="Calibri"/>
                <a:ea typeface="Calibri"/>
                <a:cs typeface="Times New Roman"/>
              </a:rPr>
              <a:t>VdFuse</a:t>
            </a:r>
            <a:r>
              <a:rPr lang="ru-RU" sz="1100" b="0" i="0" u="none" baseline="0" dirty="0" smtClean="0">
                <a:latin typeface="Calibri"/>
                <a:ea typeface="Calibri"/>
                <a:cs typeface="Times New Roman"/>
              </a:rPr>
              <a:t> (входит в пакет </a:t>
            </a:r>
            <a:r>
              <a:rPr lang="en-US" sz="1100" b="0" i="0" u="none" baseline="0" dirty="0" smtClean="0">
                <a:latin typeface="Calibri"/>
                <a:ea typeface="Calibri"/>
                <a:cs typeface="Times New Roman"/>
              </a:rPr>
              <a:t>Oracle </a:t>
            </a:r>
            <a:r>
              <a:rPr lang="en-US" sz="1100" b="0" i="0" u="none" baseline="0" dirty="0" err="1" smtClean="0">
                <a:latin typeface="Calibri"/>
                <a:ea typeface="Calibri"/>
                <a:cs typeface="Times New Roman"/>
              </a:rPr>
              <a:t>VirtualBox</a:t>
            </a:r>
            <a:r>
              <a:rPr lang="en-US" sz="1100" b="0" i="0" u="none" baseline="0" dirty="0" smtClean="0">
                <a:latin typeface="Calibri"/>
                <a:ea typeface="Calibri"/>
                <a:cs typeface="Times New Roman"/>
              </a:rPr>
              <a:t>)</a:t>
            </a:r>
            <a:endParaRPr lang="ru-RU" sz="1100" b="0" i="0" u="none" dirty="0" smtClean="0">
              <a:latin typeface="Calibri"/>
              <a:ea typeface="Calibri"/>
              <a:cs typeface="Times New Roman"/>
            </a:endParaRPr>
          </a:p>
          <a:p>
            <a:pPr marL="228600" lvl="0" indent="-228600">
              <a:lnSpc>
                <a:spcPct val="115000"/>
              </a:lnSpc>
              <a:spcAft>
                <a:spcPts val="0"/>
              </a:spcAft>
              <a:buFont typeface="+mj-lt"/>
              <a:buNone/>
            </a:pPr>
            <a:r>
              <a:rPr lang="ru-RU" sz="1100" b="1" i="0" u="sng" dirty="0" smtClean="0">
                <a:latin typeface="Calibri"/>
                <a:ea typeface="Calibri"/>
                <a:cs typeface="Times New Roman"/>
              </a:rPr>
              <a:t>Внедрение</a:t>
            </a:r>
            <a:r>
              <a:rPr lang="ru-RU" sz="1100" b="1" i="0" u="sng" baseline="0" dirty="0" smtClean="0">
                <a:latin typeface="Calibri"/>
                <a:ea typeface="Calibri"/>
                <a:cs typeface="Times New Roman"/>
              </a:rPr>
              <a:t> автозапуска</a:t>
            </a:r>
          </a:p>
          <a:p>
            <a:pPr marL="228600" lvl="0" indent="-228600">
              <a:lnSpc>
                <a:spcPct val="115000"/>
              </a:lnSpc>
              <a:spcAft>
                <a:spcPts val="0"/>
              </a:spcAft>
              <a:buFont typeface="+mj-lt"/>
              <a:buNone/>
            </a:pPr>
            <a:r>
              <a:rPr lang="ru-RU" sz="1100" b="0" i="0" u="none" baseline="0" dirty="0" smtClean="0">
                <a:latin typeface="Calibri"/>
                <a:ea typeface="Calibri"/>
                <a:cs typeface="Times New Roman"/>
              </a:rPr>
              <a:t>Внедрение ярлыка в директорию автозапуска (в </a:t>
            </a:r>
            <a:r>
              <a:rPr lang="ru-RU" sz="1100" b="0" i="0" u="none" baseline="0" dirty="0" err="1" smtClean="0">
                <a:latin typeface="Calibri"/>
                <a:ea typeface="Calibri"/>
                <a:cs typeface="Times New Roman"/>
              </a:rPr>
              <a:t>виндоус</a:t>
            </a:r>
            <a:r>
              <a:rPr lang="ru-RU" sz="1100" b="0" i="0" u="none" baseline="0" dirty="0" smtClean="0">
                <a:latin typeface="Calibri"/>
                <a:ea typeface="Calibri"/>
                <a:cs typeface="Times New Roman"/>
              </a:rPr>
              <a:t>)</a:t>
            </a:r>
          </a:p>
          <a:p>
            <a:pPr marL="228600" lvl="0" indent="-228600">
              <a:lnSpc>
                <a:spcPct val="115000"/>
              </a:lnSpc>
              <a:spcAft>
                <a:spcPts val="0"/>
              </a:spcAft>
              <a:buFont typeface="+mj-lt"/>
              <a:buNone/>
            </a:pPr>
            <a:r>
              <a:rPr lang="ru-RU" sz="1100" b="0" i="0" u="none" baseline="0" dirty="0" smtClean="0">
                <a:latin typeface="Calibri"/>
                <a:ea typeface="Calibri"/>
                <a:cs typeface="Times New Roman"/>
              </a:rPr>
              <a:t>	Исследован формат ярлыков</a:t>
            </a:r>
          </a:p>
          <a:p>
            <a:pPr marL="228600" lvl="0" indent="-228600">
              <a:lnSpc>
                <a:spcPct val="115000"/>
              </a:lnSpc>
              <a:spcAft>
                <a:spcPts val="0"/>
              </a:spcAft>
              <a:buFont typeface="+mj-lt"/>
              <a:buNone/>
            </a:pPr>
            <a:r>
              <a:rPr lang="ru-RU" sz="1100" b="0" i="0" u="none" baseline="0" dirty="0" smtClean="0">
                <a:latin typeface="Calibri"/>
                <a:ea typeface="Calibri"/>
                <a:cs typeface="Times New Roman"/>
              </a:rPr>
              <a:t>	Написана утилита, генерирующая ярлык по полному имени файла (на Питоне)</a:t>
            </a:r>
          </a:p>
          <a:p>
            <a:pPr marL="228600" lvl="0" indent="-228600">
              <a:lnSpc>
                <a:spcPct val="115000"/>
              </a:lnSpc>
              <a:spcAft>
                <a:spcPts val="0"/>
              </a:spcAft>
              <a:buFont typeface="+mj-lt"/>
              <a:buNone/>
            </a:pPr>
            <a:r>
              <a:rPr lang="ru-RU" sz="1100" b="0" i="0" u="none" baseline="0" dirty="0" smtClean="0">
                <a:latin typeface="Calibri"/>
                <a:ea typeface="Calibri"/>
                <a:cs typeface="Times New Roman"/>
              </a:rPr>
              <a:t>	</a:t>
            </a:r>
          </a:p>
          <a:p>
            <a:pPr marL="228600" lvl="0" indent="-228600">
              <a:lnSpc>
                <a:spcPct val="115000"/>
              </a:lnSpc>
              <a:spcAft>
                <a:spcPts val="0"/>
              </a:spcAft>
              <a:buFont typeface="+mj-lt"/>
              <a:buNone/>
            </a:pPr>
            <a:r>
              <a:rPr lang="ru-RU" sz="1100" b="0" i="0" u="none" baseline="0" dirty="0" smtClean="0">
                <a:latin typeface="Calibri"/>
                <a:ea typeface="Calibri"/>
                <a:cs typeface="Times New Roman"/>
              </a:rPr>
              <a:t>Внедрение </a:t>
            </a:r>
            <a:r>
              <a:rPr lang="ru-RU" sz="1100" b="0" i="0" u="none" baseline="0" dirty="0" err="1" smtClean="0">
                <a:latin typeface="Calibri"/>
                <a:ea typeface="Calibri"/>
                <a:cs typeface="Times New Roman"/>
              </a:rPr>
              <a:t>скриптов</a:t>
            </a:r>
            <a:r>
              <a:rPr lang="ru-RU" sz="1100" b="0" i="0" u="none" baseline="0" dirty="0" smtClean="0">
                <a:latin typeface="Calibri"/>
                <a:ea typeface="Calibri"/>
                <a:cs typeface="Times New Roman"/>
              </a:rPr>
              <a:t> (в </a:t>
            </a:r>
            <a:r>
              <a:rPr lang="ru-RU" sz="1100" b="0" i="0" u="none" baseline="0" dirty="0" err="1" smtClean="0">
                <a:latin typeface="Calibri"/>
                <a:ea typeface="Calibri"/>
                <a:cs typeface="Times New Roman"/>
              </a:rPr>
              <a:t>Линукс</a:t>
            </a:r>
            <a:r>
              <a:rPr lang="ru-RU" sz="1100" b="0" i="0" u="none" baseline="0" dirty="0" smtClean="0">
                <a:latin typeface="Calibri"/>
                <a:ea typeface="Calibri"/>
                <a:cs typeface="Times New Roman"/>
              </a:rPr>
              <a:t>)</a:t>
            </a:r>
          </a:p>
          <a:p>
            <a:pPr marL="228600" lvl="0" indent="-228600">
              <a:lnSpc>
                <a:spcPct val="115000"/>
              </a:lnSpc>
              <a:spcAft>
                <a:spcPts val="0"/>
              </a:spcAft>
              <a:buFont typeface="+mj-lt"/>
              <a:buNone/>
            </a:pPr>
            <a:endParaRPr lang="ru-RU" sz="1100" b="0" i="0" u="none" baseline="0" dirty="0" smtClean="0">
              <a:latin typeface="Calibri"/>
              <a:ea typeface="Calibri"/>
              <a:cs typeface="Times New Roman"/>
            </a:endParaRPr>
          </a:p>
          <a:p>
            <a:pPr marL="228600" lvl="0" indent="-228600">
              <a:lnSpc>
                <a:spcPct val="115000"/>
              </a:lnSpc>
              <a:spcAft>
                <a:spcPts val="0"/>
              </a:spcAft>
              <a:buFont typeface="+mj-lt"/>
              <a:buNone/>
            </a:pPr>
            <a:r>
              <a:rPr lang="ru-RU" sz="1100" b="1" i="0" u="sng" baseline="0" dirty="0" smtClean="0">
                <a:latin typeface="Calibri"/>
                <a:ea typeface="Calibri"/>
                <a:cs typeface="Times New Roman"/>
              </a:rPr>
              <a:t>Выполнение в </a:t>
            </a:r>
            <a:r>
              <a:rPr lang="en-US" sz="1100" b="1" i="0" u="sng" baseline="0" dirty="0" smtClean="0">
                <a:latin typeface="Calibri"/>
                <a:ea typeface="Calibri"/>
                <a:cs typeface="Times New Roman"/>
              </a:rPr>
              <a:t>XCP</a:t>
            </a:r>
            <a:endParaRPr lang="en-US" sz="1100" b="1" i="0" u="sng" dirty="0" smtClean="0">
              <a:latin typeface="Calibri"/>
              <a:ea typeface="Calibri"/>
              <a:cs typeface="Times New Roman"/>
            </a:endParaRPr>
          </a:p>
          <a:p>
            <a:pPr marL="228600" lvl="0" indent="-228600">
              <a:lnSpc>
                <a:spcPct val="115000"/>
              </a:lnSpc>
              <a:spcAft>
                <a:spcPts val="0"/>
              </a:spcAft>
              <a:buFont typeface="+mj-lt"/>
              <a:buNone/>
            </a:pPr>
            <a:r>
              <a:rPr lang="ru-RU" sz="1100" b="0" i="0" u="none" dirty="0" smtClean="0">
                <a:latin typeface="Calibri"/>
                <a:ea typeface="Calibri"/>
                <a:cs typeface="Times New Roman"/>
              </a:rPr>
              <a:t>Преобразование</a:t>
            </a:r>
            <a:r>
              <a:rPr lang="ru-RU" sz="1100" b="0" i="0" u="none" baseline="0" dirty="0" smtClean="0">
                <a:latin typeface="Calibri"/>
                <a:ea typeface="Calibri"/>
                <a:cs typeface="Times New Roman"/>
              </a:rPr>
              <a:t> в </a:t>
            </a:r>
            <a:r>
              <a:rPr lang="en-US" sz="1100" b="0" i="0" u="none" baseline="0" dirty="0" smtClean="0">
                <a:latin typeface="Calibri"/>
                <a:ea typeface="Calibri"/>
                <a:cs typeface="Times New Roman"/>
              </a:rPr>
              <a:t>.raw</a:t>
            </a:r>
            <a:r>
              <a:rPr lang="ru-RU" sz="1100" b="0" i="0" u="none" baseline="0" dirty="0" smtClean="0">
                <a:latin typeface="Calibri"/>
                <a:ea typeface="Calibri"/>
                <a:cs typeface="Times New Roman"/>
              </a:rPr>
              <a:t> (</a:t>
            </a:r>
            <a:r>
              <a:rPr lang="en-US" sz="1100" b="0" i="0" u="none" baseline="0" dirty="0" smtClean="0">
                <a:latin typeface="Calibri"/>
                <a:ea typeface="Calibri"/>
                <a:cs typeface="Times New Roman"/>
              </a:rPr>
              <a:t>QEMU </a:t>
            </a:r>
            <a:r>
              <a:rPr lang="en-US" sz="1100" b="0" i="0" u="none" baseline="0" dirty="0" err="1" smtClean="0">
                <a:latin typeface="Calibri"/>
                <a:ea typeface="Calibri"/>
                <a:cs typeface="Times New Roman"/>
              </a:rPr>
              <a:t>qemu-img</a:t>
            </a:r>
            <a:r>
              <a:rPr lang="en-US" sz="1100" b="0" i="0" u="none" baseline="0" dirty="0" smtClean="0">
                <a:latin typeface="Calibri"/>
                <a:ea typeface="Calibri"/>
                <a:cs typeface="Times New Roman"/>
              </a:rPr>
              <a:t> </a:t>
            </a:r>
            <a:r>
              <a:rPr lang="ru-RU" sz="1100" b="0" i="0" u="none" baseline="0" dirty="0" smtClean="0">
                <a:latin typeface="Calibri"/>
                <a:ea typeface="Calibri"/>
                <a:cs typeface="Times New Roman"/>
              </a:rPr>
              <a:t>или </a:t>
            </a:r>
            <a:r>
              <a:rPr lang="en-US" sz="1100" b="0" i="0" u="none" baseline="0" dirty="0" err="1" smtClean="0">
                <a:latin typeface="Calibri"/>
                <a:ea typeface="Calibri"/>
                <a:cs typeface="Times New Roman"/>
              </a:rPr>
              <a:t>VBoxManage</a:t>
            </a:r>
            <a:r>
              <a:rPr lang="ru-RU" sz="1100" b="0" i="0" u="none" baseline="0" dirty="0" smtClean="0">
                <a:latin typeface="Calibri"/>
                <a:ea typeface="Calibri"/>
                <a:cs typeface="Times New Roman"/>
              </a:rPr>
              <a:t>(входит в пакет </a:t>
            </a:r>
            <a:r>
              <a:rPr lang="en-US" sz="1100" b="0" i="0" u="none" baseline="0" dirty="0" smtClean="0">
                <a:latin typeface="Calibri"/>
                <a:ea typeface="Calibri"/>
                <a:cs typeface="Times New Roman"/>
              </a:rPr>
              <a:t>Oracle </a:t>
            </a:r>
            <a:r>
              <a:rPr lang="en-US" sz="1100" b="0" i="0" u="none" baseline="0" dirty="0" err="1" smtClean="0">
                <a:latin typeface="Calibri"/>
                <a:ea typeface="Calibri"/>
                <a:cs typeface="Times New Roman"/>
              </a:rPr>
              <a:t>VirtualBox</a:t>
            </a:r>
            <a:r>
              <a:rPr lang="en-US" sz="1100" b="0" i="0" u="none" baseline="0" dirty="0" smtClean="0">
                <a:latin typeface="Calibri"/>
                <a:ea typeface="Calibri"/>
                <a:cs typeface="Times New Roman"/>
              </a:rPr>
              <a:t>)</a:t>
            </a:r>
            <a:r>
              <a:rPr lang="ru-RU" sz="1100" b="0" i="0" u="none" baseline="0" dirty="0" smtClean="0">
                <a:latin typeface="Calibri"/>
                <a:ea typeface="Calibri"/>
                <a:cs typeface="Times New Roman"/>
              </a:rPr>
              <a:t> </a:t>
            </a:r>
            <a:r>
              <a:rPr lang="en-US" sz="1100" b="0" i="0" u="none" baseline="0" dirty="0" smtClean="0">
                <a:latin typeface="Calibri"/>
                <a:ea typeface="Calibri"/>
                <a:cs typeface="Times New Roman"/>
              </a:rPr>
              <a:t>)</a:t>
            </a:r>
          </a:p>
          <a:p>
            <a:pPr marL="228600" lvl="0" indent="-228600">
              <a:lnSpc>
                <a:spcPct val="115000"/>
              </a:lnSpc>
              <a:spcAft>
                <a:spcPts val="0"/>
              </a:spcAft>
              <a:buFont typeface="+mj-lt"/>
              <a:buNone/>
            </a:pPr>
            <a:r>
              <a:rPr lang="ru-RU" sz="1100" b="0" i="0" u="none" baseline="0" dirty="0" smtClean="0">
                <a:latin typeface="Calibri"/>
                <a:ea typeface="Calibri"/>
                <a:cs typeface="Times New Roman"/>
              </a:rPr>
              <a:t>Создание шаблона ВМ с помощью средств </a:t>
            </a:r>
            <a:r>
              <a:rPr lang="en-US" sz="1100" b="0" i="0" u="none" baseline="0" dirty="0" smtClean="0">
                <a:latin typeface="Calibri"/>
                <a:ea typeface="Calibri"/>
                <a:cs typeface="Times New Roman"/>
              </a:rPr>
              <a:t>XCP</a:t>
            </a:r>
            <a:r>
              <a:rPr lang="ru-RU" sz="1100" b="0" i="0" u="none" baseline="0" dirty="0" smtClean="0">
                <a:latin typeface="Calibri"/>
                <a:ea typeface="Calibri"/>
                <a:cs typeface="Times New Roman"/>
              </a:rPr>
              <a:t> (создание логической сущности «ВМ» и описание выделенных ресурсов)</a:t>
            </a:r>
          </a:p>
          <a:p>
            <a:pPr marL="228600" lvl="0" indent="-228600">
              <a:lnSpc>
                <a:spcPct val="115000"/>
              </a:lnSpc>
              <a:spcAft>
                <a:spcPts val="0"/>
              </a:spcAft>
              <a:buFont typeface="+mj-lt"/>
              <a:buNone/>
            </a:pPr>
            <a:r>
              <a:rPr lang="ru-RU" sz="1100" b="0" i="0" u="none" baseline="0" dirty="0" smtClean="0">
                <a:latin typeface="Calibri"/>
                <a:ea typeface="Calibri"/>
                <a:cs typeface="Times New Roman"/>
              </a:rPr>
              <a:t>Делаем загрузочным жесткий диск ВМ</a:t>
            </a:r>
          </a:p>
          <a:p>
            <a:pPr marL="228600" lvl="0" indent="-228600">
              <a:lnSpc>
                <a:spcPct val="115000"/>
              </a:lnSpc>
              <a:spcAft>
                <a:spcPts val="0"/>
              </a:spcAft>
              <a:buFont typeface="+mj-lt"/>
              <a:buNone/>
            </a:pPr>
            <a:r>
              <a:rPr lang="ru-RU" sz="1100" b="0" i="0" u="none" baseline="0" dirty="0" smtClean="0">
                <a:latin typeface="Calibri"/>
                <a:ea typeface="Calibri"/>
                <a:cs typeface="Times New Roman"/>
              </a:rPr>
              <a:t>Приписываем наш созданный </a:t>
            </a:r>
            <a:r>
              <a:rPr lang="en-US" sz="1100" b="0" i="0" u="none" baseline="0" dirty="0" smtClean="0">
                <a:latin typeface="Calibri"/>
                <a:ea typeface="Calibri"/>
                <a:cs typeface="Times New Roman"/>
              </a:rPr>
              <a:t>.raw </a:t>
            </a:r>
            <a:r>
              <a:rPr lang="ru-RU" sz="1100" b="0" i="0" u="none" baseline="0" dirty="0" smtClean="0">
                <a:latin typeface="Calibri"/>
                <a:ea typeface="Calibri"/>
                <a:cs typeface="Times New Roman"/>
              </a:rPr>
              <a:t>в соответствующий </a:t>
            </a:r>
            <a:r>
              <a:rPr lang="en-US" sz="1100" b="0" i="0" u="none" baseline="0" dirty="0" smtClean="0">
                <a:latin typeface="Calibri"/>
                <a:ea typeface="Calibri"/>
                <a:cs typeface="Times New Roman"/>
              </a:rPr>
              <a:t>VDI</a:t>
            </a:r>
            <a:r>
              <a:rPr lang="ru-RU" sz="1100" b="0" i="0" u="none" baseline="0" dirty="0" smtClean="0">
                <a:latin typeface="Calibri"/>
                <a:ea typeface="Calibri"/>
                <a:cs typeface="Times New Roman"/>
              </a:rPr>
              <a:t> для </a:t>
            </a:r>
            <a:r>
              <a:rPr lang="ru-RU" sz="1100" b="0" i="0" u="none" baseline="0" dirty="0" err="1" smtClean="0">
                <a:latin typeface="Calibri"/>
                <a:ea typeface="Calibri"/>
                <a:cs typeface="Times New Roman"/>
              </a:rPr>
              <a:t>виртуалки</a:t>
            </a:r>
            <a:r>
              <a:rPr lang="ru-RU" sz="1100" b="0" i="0" u="none" baseline="0" dirty="0" smtClean="0">
                <a:latin typeface="Calibri"/>
                <a:ea typeface="Calibri"/>
                <a:cs typeface="Times New Roman"/>
              </a:rPr>
              <a:t>.</a:t>
            </a:r>
          </a:p>
          <a:p>
            <a:pPr marL="228600" lvl="0" indent="-228600">
              <a:lnSpc>
                <a:spcPct val="115000"/>
              </a:lnSpc>
              <a:spcAft>
                <a:spcPts val="0"/>
              </a:spcAft>
              <a:buFont typeface="+mj-lt"/>
              <a:buNone/>
            </a:pPr>
            <a:r>
              <a:rPr lang="ru-RU" sz="1100" b="0" i="1" u="none" baseline="0" dirty="0" smtClean="0">
                <a:latin typeface="Calibri"/>
                <a:ea typeface="Calibri"/>
                <a:cs typeface="Times New Roman"/>
              </a:rPr>
              <a:t>Профит </a:t>
            </a:r>
            <a:r>
              <a:rPr lang="ru-RU" sz="1100" b="0" i="0" u="none" baseline="0" dirty="0" smtClean="0">
                <a:latin typeface="Calibri"/>
                <a:ea typeface="Calibri"/>
                <a:cs typeface="Times New Roman"/>
                <a:sym typeface="Wingdings" pitchFamily="2" charset="2"/>
              </a:rPr>
              <a:t>.</a:t>
            </a:r>
            <a:endParaRPr lang="ru-RU" sz="1100" b="0" i="0" u="none" baseline="0" dirty="0" smtClean="0">
              <a:latin typeface="Calibri"/>
              <a:ea typeface="Calibri"/>
              <a:cs typeface="Times New Roman"/>
            </a:endParaRPr>
          </a:p>
          <a:p>
            <a:pPr marL="228600" lvl="0" indent="-228600">
              <a:lnSpc>
                <a:spcPct val="115000"/>
              </a:lnSpc>
              <a:spcAft>
                <a:spcPts val="0"/>
              </a:spcAft>
              <a:buFont typeface="+mj-lt"/>
              <a:buNone/>
            </a:pPr>
            <a:endParaRPr lang="en-US" sz="1100" b="0" i="0" u="none" baseline="0" dirty="0" smtClean="0">
              <a:latin typeface="Calibri"/>
              <a:ea typeface="Calibri"/>
              <a:cs typeface="Times New Roman"/>
            </a:endParaRPr>
          </a:p>
          <a:p>
            <a:pPr marL="228600" lvl="0" indent="-228600">
              <a:lnSpc>
                <a:spcPct val="115000"/>
              </a:lnSpc>
              <a:spcAft>
                <a:spcPts val="0"/>
              </a:spcAft>
              <a:buFont typeface="+mj-lt"/>
              <a:buNone/>
            </a:pPr>
            <a:endParaRPr lang="en-US" sz="1100" b="0" i="0" u="none" dirty="0" smtClean="0">
              <a:latin typeface="Calibri"/>
              <a:ea typeface="Calibri"/>
              <a:cs typeface="Times New Roman"/>
            </a:endParaRPr>
          </a:p>
          <a:p>
            <a:pPr marL="228600" lvl="0" indent="-228600">
              <a:lnSpc>
                <a:spcPct val="115000"/>
              </a:lnSpc>
              <a:spcAft>
                <a:spcPts val="0"/>
              </a:spcAft>
              <a:buFont typeface="+mj-lt"/>
              <a:buNone/>
            </a:pPr>
            <a:endParaRPr lang="en-US" sz="1100" b="1" i="0" u="sng" dirty="0" smtClean="0">
              <a:latin typeface="Calibri"/>
              <a:ea typeface="Calibri"/>
              <a:cs typeface="Times New Roman"/>
            </a:endParaRPr>
          </a:p>
          <a:p>
            <a:pPr marL="228600" lvl="0" indent="-228600">
              <a:lnSpc>
                <a:spcPct val="115000"/>
              </a:lnSpc>
              <a:spcAft>
                <a:spcPts val="0"/>
              </a:spcAft>
              <a:buFont typeface="+mj-lt"/>
              <a:buNone/>
            </a:pPr>
            <a:r>
              <a:rPr lang="en-US" sz="1100" b="1" i="0" u="sng" dirty="0" smtClean="0">
                <a:latin typeface="Calibri"/>
                <a:ea typeface="Calibri"/>
                <a:cs typeface="Times New Roman"/>
              </a:rPr>
              <a:t>Windows</a:t>
            </a:r>
            <a:endParaRPr lang="ru-RU" sz="1100" b="1" i="0" u="sng" dirty="0" smtClean="0">
              <a:latin typeface="Calibri"/>
              <a:ea typeface="Calibri"/>
              <a:cs typeface="Times New Roman"/>
            </a:endParaRPr>
          </a:p>
          <a:p>
            <a:pPr marL="228600" lvl="0" indent="-228600">
              <a:lnSpc>
                <a:spcPct val="115000"/>
              </a:lnSpc>
              <a:spcAft>
                <a:spcPts val="0"/>
              </a:spcAft>
              <a:buFont typeface="+mj-lt"/>
              <a:buNone/>
            </a:pPr>
            <a:r>
              <a:rPr lang="en-US" sz="1100" b="0" i="1" u="sng" dirty="0" smtClean="0">
                <a:latin typeface="Calibri"/>
                <a:ea typeface="Calibri"/>
                <a:cs typeface="Times New Roman"/>
              </a:rPr>
              <a:t>1.</a:t>
            </a:r>
            <a:r>
              <a:rPr lang="en-US" sz="1100" b="0" i="1" u="sng" baseline="0" dirty="0" smtClean="0">
                <a:latin typeface="Calibri"/>
                <a:ea typeface="Calibri"/>
                <a:cs typeface="Times New Roman"/>
              </a:rPr>
              <a:t> </a:t>
            </a:r>
            <a:r>
              <a:rPr lang="ru-RU" sz="1100" b="0" i="1" u="sng" dirty="0" err="1" smtClean="0">
                <a:latin typeface="Calibri"/>
                <a:ea typeface="Calibri"/>
                <a:cs typeface="Times New Roman"/>
              </a:rPr>
              <a:t>СтартАп</a:t>
            </a:r>
            <a:r>
              <a:rPr lang="ru-RU" sz="1100" b="0" i="1" u="sng" dirty="0" smtClean="0">
                <a:latin typeface="Calibri"/>
                <a:ea typeface="Calibri"/>
                <a:cs typeface="Times New Roman"/>
              </a:rPr>
              <a:t>:</a:t>
            </a:r>
            <a:endParaRPr lang="ru-RU" sz="1100" b="0" i="1" dirty="0" smtClean="0">
              <a:latin typeface="Calibri"/>
              <a:ea typeface="Calibri"/>
              <a:cs typeface="Times New Roman"/>
            </a:endParaRPr>
          </a:p>
          <a:p>
            <a:pPr marL="228600" lvl="0" indent="-228600">
              <a:lnSpc>
                <a:spcPct val="115000"/>
              </a:lnSpc>
              <a:spcAft>
                <a:spcPts val="0"/>
              </a:spcAft>
              <a:buFont typeface="+mj-lt"/>
              <a:buNone/>
            </a:pPr>
            <a:r>
              <a:rPr lang="en-US" sz="1100" dirty="0" smtClean="0">
                <a:latin typeface="Calibri"/>
                <a:ea typeface="Calibri"/>
                <a:cs typeface="Times New Roman"/>
              </a:rPr>
              <a:t>XP "c:\Docs&amp;Sets\AllUsers\StartMenu\Programs\Startup”</a:t>
            </a:r>
            <a:endParaRPr lang="ru-RU" sz="1100" dirty="0" smtClean="0">
              <a:latin typeface="Calibri"/>
              <a:ea typeface="Calibri"/>
              <a:cs typeface="Times New Roman"/>
            </a:endParaRPr>
          </a:p>
          <a:p>
            <a:pPr marL="228600" lvl="0" indent="-228600">
              <a:lnSpc>
                <a:spcPct val="115000"/>
              </a:lnSpc>
              <a:spcAft>
                <a:spcPts val="0"/>
              </a:spcAft>
              <a:buFont typeface="+mj-lt"/>
              <a:buNone/>
            </a:pPr>
            <a:r>
              <a:rPr lang="en-US" sz="1100" dirty="0" smtClean="0">
                <a:latin typeface="Calibri"/>
                <a:ea typeface="Calibri"/>
                <a:cs typeface="Times New Roman"/>
              </a:rPr>
              <a:t>Windows 7</a:t>
            </a:r>
            <a:endParaRPr lang="ru-RU" sz="1100" dirty="0" smtClean="0">
              <a:latin typeface="Calibri"/>
              <a:ea typeface="Calibri"/>
              <a:cs typeface="Times New Roman"/>
            </a:endParaRPr>
          </a:p>
          <a:p>
            <a:pPr marL="685800" lvl="1" indent="-228600">
              <a:lnSpc>
                <a:spcPct val="115000"/>
              </a:lnSpc>
              <a:spcAft>
                <a:spcPts val="0"/>
              </a:spcAft>
              <a:buFont typeface="+mj-lt"/>
              <a:buNone/>
            </a:pPr>
            <a:r>
              <a:rPr lang="en-US" sz="1100" b="0" dirty="0" smtClean="0">
                <a:latin typeface="Calibri"/>
                <a:ea typeface="Calibri"/>
                <a:cs typeface="Times New Roman"/>
              </a:rPr>
              <a:t>All users</a:t>
            </a:r>
            <a:r>
              <a:rPr lang="en-US" sz="1100" dirty="0" smtClean="0">
                <a:latin typeface="Calibri"/>
                <a:ea typeface="Calibri"/>
                <a:cs typeface="Times New Roman"/>
              </a:rPr>
              <a:t>: "C:\ProgramData\Microsoft\Windows\Start Menu\Programs\Startup"</a:t>
            </a:r>
            <a:endParaRPr lang="ru-RU" sz="1100" dirty="0" smtClean="0">
              <a:latin typeface="Calibri"/>
              <a:ea typeface="Calibri"/>
              <a:cs typeface="Times New Roman"/>
            </a:endParaRPr>
          </a:p>
          <a:p>
            <a:pPr marL="685800" lvl="1" indent="-228600">
              <a:lnSpc>
                <a:spcPct val="115000"/>
              </a:lnSpc>
              <a:spcAft>
                <a:spcPts val="1000"/>
              </a:spcAft>
              <a:buFont typeface="+mj-lt"/>
              <a:buNone/>
            </a:pPr>
            <a:r>
              <a:rPr lang="en-US" sz="1100" b="0" dirty="0" smtClean="0">
                <a:latin typeface="Calibri"/>
                <a:ea typeface="Calibri"/>
                <a:cs typeface="Times New Roman"/>
              </a:rPr>
              <a:t>Concrete user</a:t>
            </a:r>
            <a:r>
              <a:rPr lang="en-US" sz="1100" dirty="0" smtClean="0">
                <a:latin typeface="Calibri"/>
                <a:ea typeface="Calibri"/>
                <a:cs typeface="Times New Roman"/>
              </a:rPr>
              <a:t>: "C:\Users\The User Name\</a:t>
            </a:r>
            <a:r>
              <a:rPr lang="en-US" sz="1100" dirty="0" err="1" smtClean="0">
                <a:latin typeface="Calibri"/>
                <a:ea typeface="Calibri"/>
                <a:cs typeface="Times New Roman"/>
              </a:rPr>
              <a:t>AppData</a:t>
            </a:r>
            <a:r>
              <a:rPr lang="en-US" sz="1100" dirty="0" smtClean="0">
                <a:latin typeface="Calibri"/>
                <a:ea typeface="Calibri"/>
                <a:cs typeface="Times New Roman"/>
              </a:rPr>
              <a:t>\Roaming\Microsoft\Windows\Start Menu\Programs\Startup«</a:t>
            </a:r>
            <a:endParaRPr lang="en-US" i="1" u="sng" dirty="0" smtClean="0"/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u="sng" dirty="0" smtClean="0"/>
              <a:t>2. </a:t>
            </a:r>
            <a:r>
              <a:rPr lang="ru-RU" i="1" u="sng" dirty="0" smtClean="0"/>
              <a:t>Реестр</a:t>
            </a:r>
            <a:r>
              <a:rPr lang="ru-RU" i="1" dirty="0" smtClean="0"/>
              <a:t>:</a:t>
            </a:r>
            <a:r>
              <a:rPr lang="ru-RU" baseline="0" dirty="0" smtClean="0"/>
              <a:t> </a:t>
            </a:r>
            <a:r>
              <a:rPr lang="en-US" baseline="0" dirty="0" smtClean="0"/>
              <a:t>Run &amp; </a:t>
            </a:r>
            <a:r>
              <a:rPr lang="en-US" baseline="0" dirty="0" err="1" smtClean="0"/>
              <a:t>RunOnce</a:t>
            </a:r>
            <a:endParaRPr lang="ru-RU" dirty="0" smtClean="0"/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b="1" u="sng" dirty="0" smtClean="0"/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b="1" u="sng" dirty="0" err="1" smtClean="0"/>
              <a:t>Линукс</a:t>
            </a:r>
            <a:r>
              <a:rPr lang="ru-RU" b="1" u="sng" dirty="0" smtClean="0"/>
              <a:t>:</a:t>
            </a:r>
            <a:endParaRPr lang="ru-RU" dirty="0" smtClean="0"/>
          </a:p>
          <a:p>
            <a:pPr marL="2286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US" dirty="0" smtClean="0"/>
              <a:t>Shell Scripts (/etc/</a:t>
            </a:r>
            <a:r>
              <a:rPr lang="en-US" dirty="0" err="1" smtClean="0"/>
              <a:t>rc.local</a:t>
            </a:r>
            <a:r>
              <a:rPr lang="en-US" dirty="0" smtClean="0"/>
              <a:t>)</a:t>
            </a:r>
          </a:p>
          <a:p>
            <a:pPr marL="2286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endParaRPr lang="en-US" dirty="0" smtClean="0"/>
          </a:p>
          <a:p>
            <a:pPr marL="2286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endParaRPr lang="en-US" dirty="0" smtClean="0"/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100" i="1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100" i="1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100" i="1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100" i="1" u="sng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Еще варианты:</a:t>
            </a:r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100" i="0" u="non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Линукс</a:t>
            </a:r>
            <a:r>
              <a:rPr lang="ru-RU" sz="1100" i="0" u="non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 </a:t>
            </a:r>
            <a:r>
              <a:rPr lang="en-US" sz="1100" i="0" u="non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/home/</a:t>
            </a:r>
            <a:r>
              <a:rPr lang="en-US" sz="1100" i="0" u="non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user_name</a:t>
            </a:r>
            <a:r>
              <a:rPr lang="en-US" sz="1100" i="0" u="non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/.</a:t>
            </a:r>
            <a:r>
              <a:rPr lang="en-US" sz="1100" i="0" u="non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config</a:t>
            </a:r>
            <a:r>
              <a:rPr lang="en-US" sz="1100" i="0" u="non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/</a:t>
            </a:r>
            <a:r>
              <a:rPr lang="en-US" sz="1100" i="0" u="non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autostart</a:t>
            </a:r>
            <a:r>
              <a:rPr lang="en-US" sz="1100" i="0" u="non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/ - </a:t>
            </a:r>
            <a:r>
              <a:rPr lang="ru-RU" sz="1100" i="0" u="non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файл расширения </a:t>
            </a:r>
            <a:r>
              <a:rPr lang="en-US" sz="1100" i="0" u="non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.desktop</a:t>
            </a:r>
            <a:r>
              <a:rPr lang="ru-RU" sz="1100" i="0" u="non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с характеристиками приложения.</a:t>
            </a:r>
            <a:endParaRPr lang="ru-RU" i="0" u="none" dirty="0" smtClean="0"/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i="0" u="none" dirty="0" err="1" smtClean="0">
                <a:solidFill>
                  <a:schemeClr val="bg1">
                    <a:lumMod val="65000"/>
                  </a:schemeClr>
                </a:solidFill>
              </a:rPr>
              <a:t>Виндоус</a:t>
            </a:r>
            <a:r>
              <a:rPr lang="ru-RU" i="0" u="none" dirty="0" smtClean="0">
                <a:solidFill>
                  <a:schemeClr val="bg1">
                    <a:lumMod val="65000"/>
                  </a:schemeClr>
                </a:solidFill>
              </a:rPr>
              <a:t>: Можно </a:t>
            </a:r>
            <a:r>
              <a:rPr lang="en-US" i="0" u="none" dirty="0" smtClean="0">
                <a:solidFill>
                  <a:schemeClr val="bg1">
                    <a:lumMod val="65000"/>
                  </a:schemeClr>
                </a:solidFill>
              </a:rPr>
              <a:t>bat-</a:t>
            </a:r>
            <a:r>
              <a:rPr lang="ru-RU" i="0" u="none" dirty="0" smtClean="0">
                <a:solidFill>
                  <a:schemeClr val="bg1">
                    <a:lumMod val="65000"/>
                  </a:schemeClr>
                </a:solidFill>
              </a:rPr>
              <a:t>файл,</a:t>
            </a:r>
            <a:r>
              <a:rPr lang="ru-RU" i="0" u="none" baseline="0" dirty="0" smtClean="0">
                <a:solidFill>
                  <a:schemeClr val="bg1">
                    <a:lumMod val="65000"/>
                  </a:schemeClr>
                </a:solidFill>
              </a:rPr>
              <a:t> но только в </a:t>
            </a:r>
            <a:r>
              <a:rPr lang="en-US" i="0" u="none" baseline="0" dirty="0" smtClean="0">
                <a:solidFill>
                  <a:schemeClr val="bg1">
                    <a:lumMod val="65000"/>
                  </a:schemeClr>
                </a:solidFill>
              </a:rPr>
              <a:t>XP</a:t>
            </a:r>
            <a:r>
              <a:rPr lang="ru-RU" i="0" u="none" baseline="0" dirty="0" smtClean="0">
                <a:solidFill>
                  <a:schemeClr val="bg1">
                    <a:lumMod val="65000"/>
                  </a:schemeClr>
                </a:solidFill>
              </a:rPr>
              <a:t>. В новых уже не работает</a:t>
            </a:r>
            <a:r>
              <a:rPr lang="en-US" i="0" u="none" baseline="0" dirty="0" smtClean="0">
                <a:solidFill>
                  <a:schemeClr val="bg1">
                    <a:lumMod val="65000"/>
                  </a:schemeClr>
                </a:solidFill>
              </a:rPr>
              <a:t> (</a:t>
            </a:r>
            <a:r>
              <a:rPr lang="ru-RU" i="0" u="none" baseline="0" dirty="0" smtClean="0">
                <a:solidFill>
                  <a:schemeClr val="bg1">
                    <a:lumMod val="65000"/>
                  </a:schemeClr>
                </a:solidFill>
              </a:rPr>
              <a:t>не всегда работает: зависит от политик </a:t>
            </a:r>
            <a:r>
              <a:rPr lang="en-US" i="0" u="none" baseline="0" dirty="0" smtClean="0">
                <a:solidFill>
                  <a:schemeClr val="bg1">
                    <a:lumMod val="65000"/>
                  </a:schemeClr>
                </a:solidFill>
              </a:rPr>
              <a:t>UAC)</a:t>
            </a:r>
            <a:endParaRPr lang="ru-RU" i="0" u="none" dirty="0" smtClean="0">
              <a:solidFill>
                <a:schemeClr val="bg1">
                  <a:lumMod val="65000"/>
                </a:schemeClr>
              </a:solidFill>
            </a:endParaRPr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b="1" u="sng" dirty="0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228600" indent="-228600">
              <a:buAutoNum type="arabicPeriod"/>
            </a:pPr>
            <a:r>
              <a:rPr lang="ru-RU" sz="11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Для хранения идентификационных данных пользователей, данных о приложениях и прочей служебной информации используется специальный сервер (</a:t>
            </a:r>
            <a:r>
              <a:rPr lang="ru-RU" sz="11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Auth</a:t>
            </a:r>
            <a:r>
              <a:rPr lang="ru-RU" sz="11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/</a:t>
            </a:r>
            <a:r>
              <a:rPr lang="ru-RU" sz="11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App</a:t>
            </a:r>
            <a:r>
              <a:rPr lang="ru-RU" sz="11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1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Server</a:t>
            </a:r>
            <a:r>
              <a:rPr lang="ru-RU" sz="11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). Он контролирует процедуру авторизации пользователей и выдает доступные им идентификаторы приложений </a:t>
            </a:r>
          </a:p>
          <a:p>
            <a:pPr marL="228600" indent="-228600">
              <a:buAutoNum type="arabicPeriod"/>
            </a:pPr>
            <a:r>
              <a:rPr lang="ru-RU" sz="11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Из-за повышенных требований к безопасности использованные виртуальные машины, например, удаляются каждый раз по окончании сеанса работы пользователя с приложением.</a:t>
            </a:r>
          </a:p>
          <a:p>
            <a:pPr marL="228600" indent="-228600">
              <a:buAutoNum type="arabicPeriod"/>
            </a:pPr>
            <a:r>
              <a:rPr lang="ru-RU" sz="11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Все взаимодействие реализуется с помощью механизмов шифрования, например протоколов TLS (SSL). </a:t>
            </a:r>
          </a:p>
          <a:p>
            <a:pPr marL="228600" indent="-228600">
              <a:buNone/>
            </a:pPr>
            <a:endParaRPr lang="ru-RU" sz="1100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228600" indent="-228600">
              <a:buNone/>
            </a:pPr>
            <a:r>
              <a:rPr lang="ru-RU" sz="1100" i="1" u="sng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Абстрактный протокол:</a:t>
            </a:r>
          </a:p>
          <a:p>
            <a:pPr marL="228600" indent="-228600">
              <a:buFont typeface="Arial" pitchFamily="34" charset="0"/>
              <a:buChar char="•"/>
            </a:pPr>
            <a:r>
              <a:rPr lang="ru-RU" sz="1100" b="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Авторизация и получение списка доступных приложений</a:t>
            </a:r>
            <a:br>
              <a:rPr lang="ru-RU" sz="1100" b="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ru-RU" sz="11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Авторизация осуществляется, например, с помощью логина и пароля. Данные отправляются на сервер и проверяются.</a:t>
            </a:r>
          </a:p>
          <a:p>
            <a:pPr marL="228600" indent="-228600">
              <a:buFont typeface="Arial" pitchFamily="34" charset="0"/>
              <a:buChar char="•"/>
            </a:pPr>
            <a:r>
              <a:rPr lang="ru-RU" sz="11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Успешная авторизация =</a:t>
            </a:r>
            <a:r>
              <a:rPr lang="en-US" sz="11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&gt;</a:t>
            </a:r>
            <a:r>
              <a:rPr lang="ru-RU" sz="11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пользователю возвращается список доступных ему приложений с сопутствующей служебной информацией: </a:t>
            </a:r>
            <a:r>
              <a:rPr lang="ru-RU" sz="1100" i="1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имя приложения</a:t>
            </a:r>
            <a:r>
              <a:rPr lang="ru-RU" sz="11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ru-RU" sz="1100" i="1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идентификатор приложения</a:t>
            </a:r>
            <a:r>
              <a:rPr lang="ru-RU" sz="11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ru-RU" sz="1100" i="1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уровень доступа </a:t>
            </a:r>
            <a:r>
              <a:rPr lang="ru-RU" sz="11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(для работы с документами разного уровня секретности); </a:t>
            </a:r>
            <a:r>
              <a:rPr lang="ru-RU" sz="1100" i="1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информация для запуска приложения в облаке </a:t>
            </a:r>
            <a:r>
              <a:rPr lang="ru-RU" sz="11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</a:t>
            </a:r>
            <a:r>
              <a:rPr lang="ru-RU" sz="1100" i="1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полный путь к приложению</a:t>
            </a:r>
            <a:r>
              <a:rPr lang="ru-RU" sz="11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; ОС, в которой оно будет запущено; </a:t>
            </a:r>
            <a:r>
              <a:rPr lang="ru-RU" sz="1100" i="1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список IP-адресов мастеров пулов</a:t>
            </a:r>
            <a:r>
              <a:rPr lang="ru-RU" sz="11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в которых приложение может быть запущено).</a:t>
            </a:r>
          </a:p>
          <a:p>
            <a:pPr marL="228600" indent="-228600">
              <a:buFont typeface="Arial" pitchFamily="34" charset="0"/>
              <a:buChar char="•"/>
            </a:pPr>
            <a:r>
              <a:rPr lang="ru-RU" sz="11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Минимум </a:t>
            </a:r>
            <a:r>
              <a:rPr lang="ru-RU" sz="11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инфы</a:t>
            </a:r>
            <a:r>
              <a:rPr lang="ru-RU" sz="11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для пользователя  - имя приложения + уровень доступа. (Секретный </a:t>
            </a:r>
            <a:r>
              <a:rPr lang="ru-RU" sz="11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Ворд</a:t>
            </a:r>
            <a:r>
              <a:rPr lang="ru-RU" sz="11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Несекретный </a:t>
            </a:r>
            <a:r>
              <a:rPr lang="ru-RU" sz="11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Ворд</a:t>
            </a:r>
            <a:r>
              <a:rPr lang="ru-RU" sz="11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</a:t>
            </a:r>
          </a:p>
          <a:p>
            <a:pPr marL="228600" indent="-228600">
              <a:buFont typeface="Arial" pitchFamily="34" charset="0"/>
              <a:buChar char="•"/>
            </a:pPr>
            <a:r>
              <a:rPr lang="ru-RU" sz="1100" b="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Работа с приложением </a:t>
            </a:r>
          </a:p>
          <a:p>
            <a:endParaRPr lang="ru-RU" sz="1100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228600" indent="-228600">
              <a:buAutoNum type="arabicPeriod"/>
            </a:pPr>
            <a:r>
              <a:rPr lang="ru-RU" sz="11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Выбор пула для запуска приложения</a:t>
            </a:r>
            <a:br>
              <a:rPr lang="ru-RU" sz="11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ru-RU" sz="11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Сбор </a:t>
            </a:r>
            <a:r>
              <a:rPr lang="ru-RU" sz="11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инфы</a:t>
            </a:r>
            <a:r>
              <a:rPr lang="ru-RU" sz="11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от мастеров пулов (коэффициентов загруженности). Определение минимально загруженного пула.</a:t>
            </a:r>
          </a:p>
          <a:p>
            <a:pPr marL="228600" indent="-228600">
              <a:buAutoNum type="arabicPeriod"/>
            </a:pPr>
            <a:r>
              <a:rPr lang="ru-RU" sz="11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Запрос приложения</a:t>
            </a:r>
          </a:p>
          <a:p>
            <a:pPr marL="685800" lvl="1" indent="-228600">
              <a:buAutoNum type="arabicPeriod"/>
            </a:pPr>
            <a:r>
              <a:rPr lang="ru-RU" sz="11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Отправка </a:t>
            </a:r>
            <a:r>
              <a:rPr lang="ru-RU" sz="11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инфы</a:t>
            </a:r>
            <a:r>
              <a:rPr lang="ru-RU" sz="11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о требуемом приложении.</a:t>
            </a:r>
            <a:br>
              <a:rPr lang="ru-RU" sz="11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ru-RU" sz="11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Клонирование эталонной укомплектованной машины параллельно с запуском на другой.</a:t>
            </a:r>
          </a:p>
          <a:p>
            <a:pPr marL="685800" lvl="1" indent="-228600">
              <a:buAutoNum type="arabicPeriod"/>
            </a:pPr>
            <a:r>
              <a:rPr lang="ru-RU" sz="11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Подготовка приложения на одном из хостов пула</a:t>
            </a:r>
            <a:br>
              <a:rPr lang="ru-RU" sz="11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ru-RU" sz="11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Реализация рассказанной ранее процедуры модификации образов ВМ</a:t>
            </a:r>
          </a:p>
          <a:p>
            <a:pPr marL="228600" indent="-228600">
              <a:buAutoNum type="arabicPeriod"/>
            </a:pPr>
            <a:r>
              <a:rPr lang="ru-RU" sz="11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Работа с приложением по протоколу X11</a:t>
            </a:r>
            <a:br>
              <a:rPr lang="ru-RU" sz="11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ru-RU" sz="11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Установление соединения по протоколу </a:t>
            </a:r>
            <a:r>
              <a:rPr lang="en-US" sz="11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X11</a:t>
            </a:r>
            <a:r>
              <a:rPr lang="ru-RU" sz="11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между приложением и пользователем</a:t>
            </a:r>
          </a:p>
          <a:p>
            <a:pPr marL="228600" indent="-228600">
              <a:buAutoNum type="arabicPeriod"/>
            </a:pPr>
            <a:r>
              <a:rPr lang="ru-RU" sz="11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Завершение работы с приложением</a:t>
            </a:r>
            <a:br>
              <a:rPr lang="ru-RU" sz="11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ru-RU" sz="11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Разрыв соединения.</a:t>
            </a:r>
            <a:endParaRPr lang="ru-RU" sz="1100" b="0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228600" indent="-228600">
              <a:buAutoNum type="arabicPeriod"/>
            </a:pPr>
            <a:endParaRPr lang="ru-RU" sz="1100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ru-RU" sz="1100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ru-RU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100" dirty="0" smtClean="0">
                <a:latin typeface="Calibri Light" pitchFamily="34" charset="0"/>
              </a:rPr>
              <a:t>Еще хотелось бы</a:t>
            </a:r>
            <a:r>
              <a:rPr lang="ru-RU" sz="1100" baseline="0" dirty="0" smtClean="0">
                <a:latin typeface="Calibri Light" pitchFamily="34" charset="0"/>
              </a:rPr>
              <a:t> упомянуть о нашем </a:t>
            </a:r>
            <a:r>
              <a:rPr lang="ru-RU" sz="1100" dirty="0" smtClean="0">
                <a:latin typeface="Calibri Light" pitchFamily="34" charset="0"/>
              </a:rPr>
              <a:t>участии в финале конкурса У.М.Н.И.К.-2013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100" dirty="0" smtClean="0">
                <a:latin typeface="Calibri Light" pitchFamily="34" charset="0"/>
              </a:rPr>
              <a:t>Также</a:t>
            </a:r>
            <a:r>
              <a:rPr lang="ru-RU" sz="1100" baseline="0" dirty="0" smtClean="0">
                <a:latin typeface="Calibri Light" pitchFamily="34" charset="0"/>
              </a:rPr>
              <a:t> мы получили приглашение на молодежный форум Селигер по теме «Инновации и техническое творчество»</a:t>
            </a:r>
            <a:endParaRPr lang="ru-RU" sz="1100" dirty="0" smtClean="0">
              <a:latin typeface="Calibri Light" pitchFamily="34" charset="0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100" dirty="0" smtClean="0">
              <a:latin typeface="Calibri Light" pitchFamily="34" charset="0"/>
            </a:endParaRPr>
          </a:p>
          <a:p>
            <a:endParaRPr lang="ru-RU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en-US" sz="1100" b="1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SR</a:t>
            </a:r>
          </a:p>
          <a:p>
            <a:r>
              <a:rPr lang="ru-RU" sz="11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SR — </a:t>
            </a:r>
            <a:r>
              <a:rPr lang="ru-RU" sz="1100" b="0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storage</a:t>
            </a:r>
            <a:r>
              <a:rPr lang="ru-RU" sz="11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100" b="0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repository</a:t>
            </a:r>
            <a:r>
              <a:rPr lang="ru-RU" sz="11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endParaRPr lang="en-US" sz="1100" b="0" i="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1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SR — это хранилище дисков виртуальных машин. </a:t>
            </a:r>
            <a:endParaRPr lang="en-US" sz="1100" b="0" i="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1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SR бывает двух типов: локальный и общий (</a:t>
            </a:r>
            <a:r>
              <a:rPr lang="ru-RU" sz="1100" b="0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shared</a:t>
            </a:r>
            <a:r>
              <a:rPr lang="ru-RU" sz="11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). Именно </a:t>
            </a:r>
            <a:r>
              <a:rPr lang="ru-RU" sz="1100" b="0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shared</a:t>
            </a:r>
            <a:r>
              <a:rPr lang="ru-RU" sz="11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SR и является главным инструментом XCP. Облако (точнее, менеджер облака) контролирует, чтобы все хосты имели доступ к SR. Если в облаке есть несколько хостов, однократное создание SR автоматически создаст все необходимые </a:t>
            </a:r>
            <a:r>
              <a:rPr lang="ru-RU" sz="1100" b="0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коннекторы</a:t>
            </a:r>
            <a:r>
              <a:rPr lang="ru-RU" sz="11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(PBD — </a:t>
            </a:r>
            <a:r>
              <a:rPr lang="ru-RU" sz="1100" b="0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physical</a:t>
            </a:r>
            <a:r>
              <a:rPr lang="ru-RU" sz="11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100" b="0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block</a:t>
            </a:r>
            <a:r>
              <a:rPr lang="ru-RU" sz="11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100" b="0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device</a:t>
            </a:r>
            <a:r>
              <a:rPr lang="ru-RU" sz="11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 для всех хостов и поменяет их конфигурацию так, чтобы хранилище подключалось после перезагрузки автоматически.</a:t>
            </a:r>
          </a:p>
          <a:p>
            <a:r>
              <a:rPr lang="ru-RU" sz="1100" dirty="0" smtClean="0"/>
              <a:t/>
            </a:r>
            <a:br>
              <a:rPr lang="ru-RU" sz="1100" dirty="0" smtClean="0"/>
            </a:br>
            <a:r>
              <a:rPr lang="ru-RU" sz="11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Общий SR позволяет осуществлять живую миграцию между машинами, запуск машины на любом (первом попавшемся) хосте, и вообще, является обязательным при эксплуатации в составе облака более одного хоста.</a:t>
            </a:r>
            <a:r>
              <a:rPr lang="ru-RU" sz="1100" dirty="0" smtClean="0"/>
              <a:t/>
            </a:r>
            <a:br>
              <a:rPr lang="ru-RU" sz="1100" dirty="0" smtClean="0"/>
            </a:br>
            <a:endParaRPr lang="ru-RU" sz="1100" dirty="0" smtClean="0"/>
          </a:p>
          <a:p>
            <a:r>
              <a:rPr lang="ru-RU" sz="1100" dirty="0" smtClean="0"/>
              <a:t>Например:</a:t>
            </a:r>
            <a:r>
              <a:rPr lang="ru-RU" sz="1100" baseline="0" dirty="0" smtClean="0"/>
              <a:t> </a:t>
            </a:r>
            <a:r>
              <a:rPr lang="ru-RU" sz="11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NFS и </a:t>
            </a:r>
            <a:r>
              <a:rPr lang="ru-RU" sz="1100" b="0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iSCSI</a:t>
            </a:r>
            <a:r>
              <a:rPr lang="ru-RU" sz="11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  <a:p>
            <a:endParaRPr lang="ru-RU" sz="1100" b="0" i="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100" b="1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PBD </a:t>
            </a:r>
            <a:r>
              <a:rPr lang="ru-RU" sz="11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— </a:t>
            </a:r>
            <a:r>
              <a:rPr lang="ru-RU" sz="1100" b="0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physical</a:t>
            </a:r>
            <a:r>
              <a:rPr lang="ru-RU" sz="11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100" b="0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Block</a:t>
            </a:r>
            <a:r>
              <a:rPr lang="ru-RU" sz="11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100" b="0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Device</a:t>
            </a:r>
            <a:r>
              <a:rPr lang="ru-RU" sz="11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  <a:p>
            <a:r>
              <a:rPr lang="ru-RU" sz="11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Метод доступа хоста к месту хранения дисков виртуальных машин</a:t>
            </a:r>
            <a:r>
              <a:rPr lang="ru-RU" sz="1100" b="0" i="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(</a:t>
            </a:r>
            <a:r>
              <a:rPr lang="en-US" sz="1100" b="0" i="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SR)</a:t>
            </a:r>
            <a:r>
              <a:rPr lang="ru-RU" sz="11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Это может быть либо NFS-шара, либо iSCSI-шара, либо FC, либо ещё какое-то решение от производителей полок.</a:t>
            </a:r>
          </a:p>
          <a:p>
            <a:r>
              <a:rPr lang="ru-RU" sz="11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Каждый хост имеет свой PBD для каждого SR, к которому он подключен.</a:t>
            </a:r>
          </a:p>
          <a:p>
            <a:endParaRPr lang="ru-RU" sz="1100" b="0" i="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US" sz="1100" b="1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VBD</a:t>
            </a:r>
          </a:p>
          <a:p>
            <a:r>
              <a:rPr lang="ru-RU" sz="11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Абстрактное устройство в виртуальной машине. Соединяет диск в виртуальной машине и VDI. С точки зрения внутреннего устройства XCP, VBD — это «драйвер доступа к VDI». Он может быть, его может не быть, на существовании VDI это особо не сказывается. (И, наоборот, VBD без VDI не может существовать). VBD бывает нескольких типов, в частности, он может эмулировать CD-диски (цепляя </a:t>
            </a:r>
            <a:r>
              <a:rPr lang="ru-RU" sz="1100" b="0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ISO'шки</a:t>
            </a:r>
            <a:r>
              <a:rPr lang="ru-RU" sz="11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). </a:t>
            </a:r>
            <a:endParaRPr lang="en-US" sz="1100" b="0" i="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en-US" sz="1100" b="0" i="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ru-RU" sz="1100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Существующие:</a:t>
            </a:r>
          </a:p>
          <a:p>
            <a:r>
              <a:rPr lang="en-US" dirty="0" err="1" smtClean="0"/>
              <a:t>OpenXenManager</a:t>
            </a:r>
            <a:r>
              <a:rPr lang="en-US" baseline="0" dirty="0" smtClean="0"/>
              <a:t> – </a:t>
            </a:r>
            <a:r>
              <a:rPr lang="ru-RU" baseline="0" dirty="0" smtClean="0"/>
              <a:t>не стабильно работает</a:t>
            </a:r>
          </a:p>
          <a:p>
            <a:r>
              <a:rPr lang="en-US" baseline="0" dirty="0" smtClean="0"/>
              <a:t>Citrix XenCenter </a:t>
            </a:r>
            <a:r>
              <a:rPr lang="ru-RU" baseline="0" dirty="0" smtClean="0"/>
              <a:t>– закрытый код</a:t>
            </a:r>
            <a:endParaRPr lang="ru-RU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Shape 12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3" name="Shape 12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hape 8"/>
          <p:cNvSpPr/>
          <p:nvPr/>
        </p:nvSpPr>
        <p:spPr>
          <a:xfrm rot="10800000" flipH="1">
            <a:off x="0" y="3979800"/>
            <a:ext cx="9144000" cy="287819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endParaRPr/>
          </a:p>
        </p:txBody>
      </p:sp>
      <p:sp>
        <p:nvSpPr>
          <p:cNvPr id="9" name="Shape 9"/>
          <p:cNvSpPr/>
          <p:nvPr/>
        </p:nvSpPr>
        <p:spPr>
          <a:xfrm>
            <a:off x="0" y="3190900"/>
            <a:ext cx="4617372" cy="790108"/>
          </a:xfrm>
          <a:custGeom>
            <a:avLst/>
            <a:gdLst/>
            <a:ahLst/>
            <a:cxnLst/>
            <a:rect l="0" t="0" r="0" b="0"/>
            <a:pathLst>
              <a:path w="4617373" h="1108924" extrusionOk="0">
                <a:moveTo>
                  <a:pt x="1199" y="1108924"/>
                </a:moveTo>
                <a:lnTo>
                  <a:pt x="4617373" y="1108924"/>
                </a:lnTo>
                <a:lnTo>
                  <a:pt x="0" y="0"/>
                </a:lnTo>
                <a:cubicBezTo>
                  <a:pt x="400" y="369641"/>
                  <a:pt x="799" y="739283"/>
                  <a:pt x="1199" y="1108924"/>
                </a:cubicBezTo>
                <a:close/>
              </a:path>
            </a:pathLst>
          </a:custGeom>
          <a:solidFill>
            <a:srgbClr val="FFFFFF">
              <a:alpha val="6666"/>
            </a:srgbClr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endParaRPr/>
          </a:p>
        </p:txBody>
      </p:sp>
      <p:sp>
        <p:nvSpPr>
          <p:cNvPr id="10" name="Shape 10"/>
          <p:cNvSpPr/>
          <p:nvPr/>
        </p:nvSpPr>
        <p:spPr>
          <a:xfrm rot="10800000" flipH="1">
            <a:off x="0" y="3980458"/>
            <a:ext cx="4617372" cy="759612"/>
          </a:xfrm>
          <a:custGeom>
            <a:avLst/>
            <a:gdLst/>
            <a:ahLst/>
            <a:cxnLst/>
            <a:rect l="0" t="0" r="0" b="0"/>
            <a:pathLst>
              <a:path w="4617373" h="1108924" extrusionOk="0">
                <a:moveTo>
                  <a:pt x="1199" y="1108924"/>
                </a:moveTo>
                <a:lnTo>
                  <a:pt x="4617373" y="1108924"/>
                </a:lnTo>
                <a:lnTo>
                  <a:pt x="0" y="0"/>
                </a:lnTo>
                <a:cubicBezTo>
                  <a:pt x="400" y="369641"/>
                  <a:pt x="799" y="739283"/>
                  <a:pt x="1199" y="1108924"/>
                </a:cubicBezTo>
                <a:close/>
              </a:path>
            </a:pathLst>
          </a:custGeom>
          <a:solidFill>
            <a:schemeClr val="dk1">
              <a:alpha val="7843"/>
            </a:schemeClr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endParaRPr/>
          </a:p>
        </p:txBody>
      </p:sp>
      <p:sp>
        <p:nvSpPr>
          <p:cNvPr id="11" name="Shape 11"/>
          <p:cNvSpPr txBox="1">
            <a:spLocks noGrp="1"/>
          </p:cNvSpPr>
          <p:nvPr>
            <p:ph type="ctrTitle"/>
          </p:nvPr>
        </p:nvSpPr>
        <p:spPr>
          <a:xfrm>
            <a:off x="685800" y="2329190"/>
            <a:ext cx="7772400" cy="16505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indent="304800" algn="ctr" rtl="0">
              <a:spcBef>
                <a:spcPts val="0"/>
              </a:spcBef>
              <a:buClr>
                <a:schemeClr val="lt1"/>
              </a:buClr>
              <a:buSzPct val="100000"/>
              <a:buFont typeface="Georgia"/>
              <a:buNone/>
              <a:defRPr sz="4800" b="0" i="0" u="none" strike="noStrike" cap="none" baseline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marL="0" indent="304800" algn="ctr" rtl="0">
              <a:spcBef>
                <a:spcPts val="0"/>
              </a:spcBef>
              <a:buClr>
                <a:schemeClr val="lt1"/>
              </a:buClr>
              <a:buSzPct val="100000"/>
              <a:buFont typeface="Georgia"/>
              <a:buNone/>
              <a:defRPr sz="4800" b="0" i="0" u="none" strike="noStrike" cap="none" baseline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marL="0" indent="304800" algn="ctr" rtl="0">
              <a:spcBef>
                <a:spcPts val="0"/>
              </a:spcBef>
              <a:buClr>
                <a:schemeClr val="lt1"/>
              </a:buClr>
              <a:buSzPct val="100000"/>
              <a:buFont typeface="Georgia"/>
              <a:buNone/>
              <a:defRPr sz="4800" b="0" i="0" u="none" strike="noStrike" cap="none" baseline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marL="0" indent="304800" algn="ctr" rtl="0">
              <a:spcBef>
                <a:spcPts val="0"/>
              </a:spcBef>
              <a:buClr>
                <a:schemeClr val="lt1"/>
              </a:buClr>
              <a:buSzPct val="100000"/>
              <a:buFont typeface="Georgia"/>
              <a:buNone/>
              <a:defRPr sz="4800" b="0" i="0" u="none" strike="noStrike" cap="none" baseline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marL="0" indent="304800" algn="ctr" rtl="0">
              <a:spcBef>
                <a:spcPts val="0"/>
              </a:spcBef>
              <a:buClr>
                <a:schemeClr val="lt1"/>
              </a:buClr>
              <a:buSzPct val="100000"/>
              <a:buFont typeface="Georgia"/>
              <a:buNone/>
              <a:defRPr sz="4800" b="0" i="0" u="none" strike="noStrike" cap="none" baseline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marL="0" indent="304800" algn="ctr" rtl="0">
              <a:spcBef>
                <a:spcPts val="0"/>
              </a:spcBef>
              <a:buClr>
                <a:schemeClr val="lt1"/>
              </a:buClr>
              <a:buSzPct val="100000"/>
              <a:buFont typeface="Georgia"/>
              <a:buNone/>
              <a:defRPr sz="4800" b="0" i="0" u="none" strike="noStrike" cap="none" baseline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marL="0" indent="304800" algn="ctr" rtl="0">
              <a:spcBef>
                <a:spcPts val="0"/>
              </a:spcBef>
              <a:buClr>
                <a:schemeClr val="lt1"/>
              </a:buClr>
              <a:buSzPct val="100000"/>
              <a:buFont typeface="Georgia"/>
              <a:buNone/>
              <a:defRPr sz="4800" b="0" i="0" u="none" strike="noStrike" cap="none" baseline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marL="0" indent="304800" algn="ctr" rtl="0">
              <a:spcBef>
                <a:spcPts val="0"/>
              </a:spcBef>
              <a:buClr>
                <a:schemeClr val="lt1"/>
              </a:buClr>
              <a:buSzPct val="100000"/>
              <a:buFont typeface="Georgia"/>
              <a:buNone/>
              <a:defRPr sz="4800" b="0" i="0" u="none" strike="noStrike" cap="none" baseline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marL="0" indent="304800" algn="ctr" rtl="0">
              <a:spcBef>
                <a:spcPts val="0"/>
              </a:spcBef>
              <a:buClr>
                <a:schemeClr val="lt1"/>
              </a:buClr>
              <a:buSzPct val="100000"/>
              <a:buFont typeface="Georgia"/>
              <a:buNone/>
              <a:defRPr sz="4800" b="0" i="0" u="none" strike="noStrike" cap="none" baseline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12" name="Shape 12"/>
          <p:cNvSpPr txBox="1">
            <a:spLocks noGrp="1"/>
          </p:cNvSpPr>
          <p:nvPr>
            <p:ph type="subTitle" idx="1"/>
          </p:nvPr>
        </p:nvSpPr>
        <p:spPr>
          <a:xfrm>
            <a:off x="685800" y="4124476"/>
            <a:ext cx="7772400" cy="8888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indent="152400" algn="ctr" rtl="0">
              <a:spcBef>
                <a:spcPts val="0"/>
              </a:spcBef>
              <a:buClr>
                <a:schemeClr val="dk2"/>
              </a:buClr>
              <a:buSzPct val="100000"/>
              <a:buFont typeface="Georgia"/>
              <a:buNone/>
              <a:defRPr sz="2400" b="0" i="1" u="none" strike="noStrike" cap="none" baseline="0">
                <a:solidFill>
                  <a:schemeClr val="dk2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marL="0" indent="152400" algn="ctr" rtl="0">
              <a:spcBef>
                <a:spcPts val="0"/>
              </a:spcBef>
              <a:buClr>
                <a:schemeClr val="dk2"/>
              </a:buClr>
              <a:buSzPct val="100000"/>
              <a:buFont typeface="Georgia"/>
              <a:buNone/>
              <a:defRPr sz="2400" b="0" i="1" u="none" strike="noStrike" cap="none" baseline="0">
                <a:solidFill>
                  <a:schemeClr val="dk2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marL="0" indent="152400" algn="ctr" rtl="0">
              <a:spcBef>
                <a:spcPts val="0"/>
              </a:spcBef>
              <a:buClr>
                <a:schemeClr val="dk2"/>
              </a:buClr>
              <a:buSzPct val="100000"/>
              <a:buFont typeface="Georgia"/>
              <a:buNone/>
              <a:defRPr sz="2400" b="0" i="1" u="none" strike="noStrike" cap="none" baseline="0">
                <a:solidFill>
                  <a:schemeClr val="dk2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marL="0" indent="152400" algn="ctr" rtl="0">
              <a:spcBef>
                <a:spcPts val="0"/>
              </a:spcBef>
              <a:buClr>
                <a:schemeClr val="dk2"/>
              </a:buClr>
              <a:buSzPct val="100000"/>
              <a:buFont typeface="Georgia"/>
              <a:buNone/>
              <a:defRPr sz="2400" b="0" i="1" u="none" strike="noStrike" cap="none" baseline="0">
                <a:solidFill>
                  <a:schemeClr val="dk2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marL="0" indent="152400" algn="ctr" rtl="0">
              <a:spcBef>
                <a:spcPts val="0"/>
              </a:spcBef>
              <a:buClr>
                <a:schemeClr val="dk2"/>
              </a:buClr>
              <a:buSzPct val="100000"/>
              <a:buFont typeface="Georgia"/>
              <a:buNone/>
              <a:defRPr sz="2400" b="0" i="1" u="none" strike="noStrike" cap="none" baseline="0">
                <a:solidFill>
                  <a:schemeClr val="dk2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marL="0" indent="152400" algn="ctr" rtl="0">
              <a:spcBef>
                <a:spcPts val="0"/>
              </a:spcBef>
              <a:buClr>
                <a:schemeClr val="dk2"/>
              </a:buClr>
              <a:buSzPct val="100000"/>
              <a:buFont typeface="Georgia"/>
              <a:buNone/>
              <a:defRPr sz="2400" b="0" i="1" u="none" strike="noStrike" cap="none" baseline="0">
                <a:solidFill>
                  <a:schemeClr val="dk2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marL="0" indent="152400" algn="ctr" rtl="0">
              <a:spcBef>
                <a:spcPts val="0"/>
              </a:spcBef>
              <a:buClr>
                <a:schemeClr val="dk2"/>
              </a:buClr>
              <a:buSzPct val="100000"/>
              <a:buFont typeface="Georgia"/>
              <a:buNone/>
              <a:defRPr sz="2400" b="0" i="1" u="none" strike="noStrike" cap="none" baseline="0">
                <a:solidFill>
                  <a:schemeClr val="dk2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marL="0" indent="152400" algn="ctr" rtl="0">
              <a:spcBef>
                <a:spcPts val="0"/>
              </a:spcBef>
              <a:buClr>
                <a:schemeClr val="dk2"/>
              </a:buClr>
              <a:buSzPct val="100000"/>
              <a:buFont typeface="Georgia"/>
              <a:buNone/>
              <a:defRPr sz="2400" b="0" i="1" u="none" strike="noStrike" cap="none" baseline="0">
                <a:solidFill>
                  <a:schemeClr val="dk2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marL="0" indent="152400" algn="ctr" rtl="0">
              <a:spcBef>
                <a:spcPts val="0"/>
              </a:spcBef>
              <a:buClr>
                <a:schemeClr val="dk2"/>
              </a:buClr>
              <a:buSzPct val="100000"/>
              <a:buFont typeface="Georgia"/>
              <a:buNone/>
              <a:defRPr sz="2400" b="0" i="1" u="none" strike="noStrike" cap="none" baseline="0">
                <a:solidFill>
                  <a:schemeClr val="dk2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>
            <a:r>
              <a:rPr lang="ru-RU" smtClean="0"/>
              <a:t>Образец подзаголовка</a:t>
            </a:r>
            <a:endParaRPr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x" type="tx">
  <p:cSld name="tx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14"/>
          <p:cNvSpPr/>
          <p:nvPr/>
        </p:nvSpPr>
        <p:spPr>
          <a:xfrm rot="10800000" flipH="1">
            <a:off x="0" y="1550999"/>
            <a:ext cx="9144000" cy="5307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endParaRPr/>
          </a:p>
        </p:txBody>
      </p:sp>
      <p:sp>
        <p:nvSpPr>
          <p:cNvPr id="15" name="Shape 15"/>
          <p:cNvSpPr/>
          <p:nvPr/>
        </p:nvSpPr>
        <p:spPr>
          <a:xfrm flipH="1">
            <a:off x="4526627" y="761799"/>
            <a:ext cx="4617372" cy="790108"/>
          </a:xfrm>
          <a:custGeom>
            <a:avLst/>
            <a:gdLst/>
            <a:ahLst/>
            <a:cxnLst/>
            <a:rect l="0" t="0" r="0" b="0"/>
            <a:pathLst>
              <a:path w="4617373" h="1108924" extrusionOk="0">
                <a:moveTo>
                  <a:pt x="1199" y="1108924"/>
                </a:moveTo>
                <a:lnTo>
                  <a:pt x="4617373" y="1108924"/>
                </a:lnTo>
                <a:lnTo>
                  <a:pt x="0" y="0"/>
                </a:lnTo>
                <a:cubicBezTo>
                  <a:pt x="400" y="369641"/>
                  <a:pt x="799" y="739283"/>
                  <a:pt x="1199" y="1108924"/>
                </a:cubicBezTo>
                <a:close/>
              </a:path>
            </a:pathLst>
          </a:custGeom>
          <a:solidFill>
            <a:srgbClr val="FFFFFF">
              <a:alpha val="6666"/>
            </a:srgbClr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endParaRPr/>
          </a:p>
        </p:txBody>
      </p:sp>
      <p:sp>
        <p:nvSpPr>
          <p:cNvPr id="16" name="Shape 16"/>
          <p:cNvSpPr/>
          <p:nvPr/>
        </p:nvSpPr>
        <p:spPr>
          <a:xfrm rot="10800000">
            <a:off x="4526627" y="1551358"/>
            <a:ext cx="4617372" cy="759612"/>
          </a:xfrm>
          <a:custGeom>
            <a:avLst/>
            <a:gdLst/>
            <a:ahLst/>
            <a:cxnLst/>
            <a:rect l="0" t="0" r="0" b="0"/>
            <a:pathLst>
              <a:path w="4617373" h="1108924" extrusionOk="0">
                <a:moveTo>
                  <a:pt x="1199" y="1108924"/>
                </a:moveTo>
                <a:lnTo>
                  <a:pt x="4617373" y="1108924"/>
                </a:lnTo>
                <a:lnTo>
                  <a:pt x="0" y="0"/>
                </a:lnTo>
                <a:cubicBezTo>
                  <a:pt x="400" y="369641"/>
                  <a:pt x="799" y="739283"/>
                  <a:pt x="1199" y="1108924"/>
                </a:cubicBezTo>
                <a:close/>
              </a:path>
            </a:pathLst>
          </a:custGeom>
          <a:solidFill>
            <a:schemeClr val="dk1">
              <a:alpha val="7843"/>
            </a:schemeClr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endParaRPr/>
          </a:p>
        </p:txBody>
      </p:sp>
      <p:sp>
        <p:nvSpPr>
          <p:cNvPr id="17" name="Shape 17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algn="l" rtl="0">
              <a:spcBef>
                <a:spcPts val="0"/>
              </a:spcBef>
              <a:buSzPct val="100000"/>
              <a:buFont typeface="Georgia"/>
              <a:buNone/>
              <a:defRPr sz="4800" b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algn="l" rtl="0">
              <a:spcBef>
                <a:spcPts val="0"/>
              </a:spcBef>
              <a:buSzPct val="100000"/>
              <a:buFont typeface="Georgia"/>
              <a:buNone/>
              <a:defRPr sz="4800" b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algn="l" rtl="0">
              <a:spcBef>
                <a:spcPts val="0"/>
              </a:spcBef>
              <a:buSzPct val="100000"/>
              <a:buFont typeface="Georgia"/>
              <a:buNone/>
              <a:defRPr sz="4800" b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algn="l" rtl="0">
              <a:spcBef>
                <a:spcPts val="0"/>
              </a:spcBef>
              <a:buSzPct val="100000"/>
              <a:buFont typeface="Georgia"/>
              <a:buNone/>
              <a:defRPr sz="4800" b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algn="l" rtl="0">
              <a:spcBef>
                <a:spcPts val="0"/>
              </a:spcBef>
              <a:buSzPct val="100000"/>
              <a:buFont typeface="Georgia"/>
              <a:buNone/>
              <a:defRPr sz="4800" b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algn="l" rtl="0">
              <a:spcBef>
                <a:spcPts val="0"/>
              </a:spcBef>
              <a:buSzPct val="100000"/>
              <a:buFont typeface="Georgia"/>
              <a:buNone/>
              <a:defRPr sz="4800" b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algn="l" rtl="0">
              <a:spcBef>
                <a:spcPts val="0"/>
              </a:spcBef>
              <a:buSzPct val="100000"/>
              <a:buFont typeface="Georgia"/>
              <a:buNone/>
              <a:defRPr sz="4800" b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algn="l" rtl="0">
              <a:spcBef>
                <a:spcPts val="0"/>
              </a:spcBef>
              <a:buSzPct val="100000"/>
              <a:buFont typeface="Georgia"/>
              <a:buNone/>
              <a:defRPr sz="4800" b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algn="l" rtl="0">
              <a:spcBef>
                <a:spcPts val="0"/>
              </a:spcBef>
              <a:buSzPct val="100000"/>
              <a:buFont typeface="Georgia"/>
              <a:buNone/>
              <a:defRPr sz="4800" b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18" name="Shape 18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9677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defRPr/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 sz="1800"/>
            </a:lvl5pPr>
            <a:lvl6pPr rtl="0">
              <a:defRPr sz="1800"/>
            </a:lvl6pPr>
            <a:lvl7pPr rtl="0">
              <a:defRPr sz="1800"/>
            </a:lvl7pPr>
            <a:lvl8pPr rtl="0">
              <a:defRPr sz="1800"/>
            </a:lvl8pPr>
            <a:lvl9pPr rtl="0"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Only" type="titleOnly">
  <p:cSld name="titleOnly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Shape 27"/>
          <p:cNvSpPr/>
          <p:nvPr/>
        </p:nvSpPr>
        <p:spPr>
          <a:xfrm rot="10800000" flipH="1">
            <a:off x="0" y="1550999"/>
            <a:ext cx="9144000" cy="5307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endParaRPr/>
          </a:p>
        </p:txBody>
      </p:sp>
      <p:sp>
        <p:nvSpPr>
          <p:cNvPr id="28" name="Shape 28"/>
          <p:cNvSpPr/>
          <p:nvPr/>
        </p:nvSpPr>
        <p:spPr>
          <a:xfrm flipH="1">
            <a:off x="4526627" y="761799"/>
            <a:ext cx="4617372" cy="790108"/>
          </a:xfrm>
          <a:custGeom>
            <a:avLst/>
            <a:gdLst/>
            <a:ahLst/>
            <a:cxnLst/>
            <a:rect l="0" t="0" r="0" b="0"/>
            <a:pathLst>
              <a:path w="4617373" h="1108924" extrusionOk="0">
                <a:moveTo>
                  <a:pt x="1199" y="1108924"/>
                </a:moveTo>
                <a:lnTo>
                  <a:pt x="4617373" y="1108924"/>
                </a:lnTo>
                <a:lnTo>
                  <a:pt x="0" y="0"/>
                </a:lnTo>
                <a:cubicBezTo>
                  <a:pt x="400" y="369641"/>
                  <a:pt x="799" y="739283"/>
                  <a:pt x="1199" y="1108924"/>
                </a:cubicBezTo>
                <a:close/>
              </a:path>
            </a:pathLst>
          </a:custGeom>
          <a:solidFill>
            <a:srgbClr val="FFFFFF">
              <a:alpha val="6666"/>
            </a:srgbClr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endParaRPr/>
          </a:p>
        </p:txBody>
      </p:sp>
      <p:sp>
        <p:nvSpPr>
          <p:cNvPr id="29" name="Shape 29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algn="l" rtl="0">
              <a:spcBef>
                <a:spcPts val="0"/>
              </a:spcBef>
              <a:buSzPct val="100000"/>
              <a:buFont typeface="Georgia"/>
              <a:buNone/>
              <a:defRPr sz="4800" b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algn="l" rtl="0">
              <a:spcBef>
                <a:spcPts val="0"/>
              </a:spcBef>
              <a:buSzPct val="100000"/>
              <a:buFont typeface="Georgia"/>
              <a:buNone/>
              <a:defRPr sz="4800" b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algn="l" rtl="0">
              <a:spcBef>
                <a:spcPts val="0"/>
              </a:spcBef>
              <a:buSzPct val="100000"/>
              <a:buFont typeface="Georgia"/>
              <a:buNone/>
              <a:defRPr sz="4800" b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algn="l" rtl="0">
              <a:spcBef>
                <a:spcPts val="0"/>
              </a:spcBef>
              <a:buSzPct val="100000"/>
              <a:buFont typeface="Georgia"/>
              <a:buNone/>
              <a:defRPr sz="4800" b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algn="l" rtl="0">
              <a:spcBef>
                <a:spcPts val="0"/>
              </a:spcBef>
              <a:buSzPct val="100000"/>
              <a:buFont typeface="Georgia"/>
              <a:buNone/>
              <a:defRPr sz="4800" b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algn="l" rtl="0">
              <a:spcBef>
                <a:spcPts val="0"/>
              </a:spcBef>
              <a:buSzPct val="100000"/>
              <a:buFont typeface="Georgia"/>
              <a:buNone/>
              <a:defRPr sz="4800" b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algn="l" rtl="0">
              <a:spcBef>
                <a:spcPts val="0"/>
              </a:spcBef>
              <a:buSzPct val="100000"/>
              <a:buFont typeface="Georgia"/>
              <a:buNone/>
              <a:defRPr sz="4800" b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algn="l" rtl="0">
              <a:spcBef>
                <a:spcPts val="0"/>
              </a:spcBef>
              <a:buSzPct val="100000"/>
              <a:buFont typeface="Georgia"/>
              <a:buNone/>
              <a:defRPr sz="4800" b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algn="l" rtl="0">
              <a:spcBef>
                <a:spcPts val="0"/>
              </a:spcBef>
              <a:buSzPct val="100000"/>
              <a:buFont typeface="Georgia"/>
              <a:buNone/>
              <a:defRPr sz="4800" b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0" name="Shape 30"/>
          <p:cNvSpPr/>
          <p:nvPr/>
        </p:nvSpPr>
        <p:spPr>
          <a:xfrm rot="10800000">
            <a:off x="4526627" y="1551358"/>
            <a:ext cx="4617372" cy="759612"/>
          </a:xfrm>
          <a:custGeom>
            <a:avLst/>
            <a:gdLst/>
            <a:ahLst/>
            <a:cxnLst/>
            <a:rect l="0" t="0" r="0" b="0"/>
            <a:pathLst>
              <a:path w="4617373" h="1108924" extrusionOk="0">
                <a:moveTo>
                  <a:pt x="1199" y="1108924"/>
                </a:moveTo>
                <a:lnTo>
                  <a:pt x="4617373" y="1108924"/>
                </a:lnTo>
                <a:lnTo>
                  <a:pt x="0" y="0"/>
                </a:lnTo>
                <a:cubicBezTo>
                  <a:pt x="400" y="369641"/>
                  <a:pt x="799" y="739283"/>
                  <a:pt x="1199" y="1108924"/>
                </a:cubicBezTo>
                <a:close/>
              </a:path>
            </a:pathLst>
          </a:custGeom>
          <a:solidFill>
            <a:schemeClr val="dk1">
              <a:alpha val="7843"/>
            </a:schemeClr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endParaRPr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_ONLY">
  <p:cSld name="CAPTION_ONLY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Shape 32"/>
          <p:cNvSpPr/>
          <p:nvPr/>
        </p:nvSpPr>
        <p:spPr>
          <a:xfrm rot="10800000" flipH="1">
            <a:off x="0" y="5883599"/>
            <a:ext cx="9144000" cy="9744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endParaRPr/>
          </a:p>
        </p:txBody>
      </p:sp>
      <p:sp>
        <p:nvSpPr>
          <p:cNvPr id="33" name="Shape 33"/>
          <p:cNvSpPr/>
          <p:nvPr/>
        </p:nvSpPr>
        <p:spPr>
          <a:xfrm flipH="1">
            <a:off x="4526627" y="5094446"/>
            <a:ext cx="4617372" cy="790108"/>
          </a:xfrm>
          <a:custGeom>
            <a:avLst/>
            <a:gdLst/>
            <a:ahLst/>
            <a:cxnLst/>
            <a:rect l="0" t="0" r="0" b="0"/>
            <a:pathLst>
              <a:path w="4617373" h="1108924" extrusionOk="0">
                <a:moveTo>
                  <a:pt x="1199" y="1108924"/>
                </a:moveTo>
                <a:lnTo>
                  <a:pt x="4617373" y="1108924"/>
                </a:lnTo>
                <a:lnTo>
                  <a:pt x="0" y="0"/>
                </a:lnTo>
                <a:cubicBezTo>
                  <a:pt x="400" y="369641"/>
                  <a:pt x="799" y="739283"/>
                  <a:pt x="1199" y="1108924"/>
                </a:cubicBezTo>
                <a:close/>
              </a:path>
            </a:pathLst>
          </a:custGeom>
          <a:solidFill>
            <a:srgbClr val="FFFFFF">
              <a:alpha val="6666"/>
            </a:srgbClr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endParaRPr/>
          </a:p>
        </p:txBody>
      </p:sp>
      <p:sp>
        <p:nvSpPr>
          <p:cNvPr id="34" name="Shape 34"/>
          <p:cNvSpPr/>
          <p:nvPr/>
        </p:nvSpPr>
        <p:spPr>
          <a:xfrm rot="10800000">
            <a:off x="4526627" y="5884005"/>
            <a:ext cx="4617372" cy="759612"/>
          </a:xfrm>
          <a:custGeom>
            <a:avLst/>
            <a:gdLst/>
            <a:ahLst/>
            <a:cxnLst/>
            <a:rect l="0" t="0" r="0" b="0"/>
            <a:pathLst>
              <a:path w="4617373" h="1108924" extrusionOk="0">
                <a:moveTo>
                  <a:pt x="1199" y="1108924"/>
                </a:moveTo>
                <a:lnTo>
                  <a:pt x="4617373" y="1108924"/>
                </a:lnTo>
                <a:lnTo>
                  <a:pt x="0" y="0"/>
                </a:lnTo>
                <a:cubicBezTo>
                  <a:pt x="400" y="369641"/>
                  <a:pt x="799" y="739283"/>
                  <a:pt x="1199" y="1108924"/>
                </a:cubicBezTo>
                <a:close/>
              </a:path>
            </a:pathLst>
          </a:custGeom>
          <a:solidFill>
            <a:schemeClr val="dk1">
              <a:alpha val="7843"/>
            </a:schemeClr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endParaRPr/>
          </a:p>
        </p:txBody>
      </p:sp>
      <p:sp>
        <p:nvSpPr>
          <p:cNvPr id="35" name="Shape 35"/>
          <p:cNvSpPr txBox="1">
            <a:spLocks noGrp="1"/>
          </p:cNvSpPr>
          <p:nvPr>
            <p:ph type="body" idx="1"/>
          </p:nvPr>
        </p:nvSpPr>
        <p:spPr>
          <a:xfrm>
            <a:off x="457200" y="5895635"/>
            <a:ext cx="8229600" cy="673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34290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66666"/>
              <a:buFont typeface="Arial"/>
              <a:buChar char="•"/>
              <a:defRPr sz="2400" i="1">
                <a:solidFill>
                  <a:schemeClr val="dk2"/>
                </a:solidFill>
              </a:defRPr>
            </a:lvl1pPr>
            <a:lvl2pPr marL="34290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Courier New"/>
              <a:buChar char="o"/>
              <a:defRPr sz="2400" i="1">
                <a:solidFill>
                  <a:schemeClr val="dk2"/>
                </a:solidFill>
              </a:defRPr>
            </a:lvl2pPr>
            <a:lvl3pPr marL="34290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Wingdings"/>
              <a:buChar char="§"/>
              <a:defRPr sz="2400" i="1">
                <a:solidFill>
                  <a:schemeClr val="dk2"/>
                </a:solidFill>
              </a:defRPr>
            </a:lvl3pPr>
            <a:lvl4pPr marL="34290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66666"/>
              <a:buFont typeface="Arial"/>
              <a:buChar char="•"/>
              <a:defRPr sz="2400" i="1">
                <a:solidFill>
                  <a:schemeClr val="dk2"/>
                </a:solidFill>
              </a:defRPr>
            </a:lvl4pPr>
            <a:lvl5pPr marL="34290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Courier New"/>
              <a:buChar char="o"/>
              <a:defRPr sz="2400" i="1">
                <a:solidFill>
                  <a:schemeClr val="dk2"/>
                </a:solidFill>
              </a:defRPr>
            </a:lvl5pPr>
            <a:lvl6pPr marL="34290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Wingdings"/>
              <a:buChar char="§"/>
              <a:defRPr sz="2400" i="1">
                <a:solidFill>
                  <a:schemeClr val="dk2"/>
                </a:solidFill>
              </a:defRPr>
            </a:lvl6pPr>
            <a:lvl7pPr marL="34290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66666"/>
              <a:buFont typeface="Arial"/>
              <a:buChar char="•"/>
              <a:defRPr sz="2400" i="1">
                <a:solidFill>
                  <a:schemeClr val="dk2"/>
                </a:solidFill>
              </a:defRPr>
            </a:lvl7pPr>
            <a:lvl8pPr marL="34290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Courier New"/>
              <a:buChar char="o"/>
              <a:defRPr sz="2400" i="1">
                <a:solidFill>
                  <a:schemeClr val="dk2"/>
                </a:solidFill>
              </a:defRPr>
            </a:lvl8pPr>
            <a:lvl9pPr marL="34290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Wingdings"/>
              <a:buChar char="§"/>
              <a:defRPr sz="2400" i="1">
                <a:solidFill>
                  <a:schemeClr val="dk2"/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Shape 37"/>
          <p:cNvSpPr/>
          <p:nvPr/>
        </p:nvSpPr>
        <p:spPr>
          <a:xfrm>
            <a:off x="6676" y="101675"/>
            <a:ext cx="9134130" cy="6739722"/>
          </a:xfrm>
          <a:custGeom>
            <a:avLst/>
            <a:gdLst/>
            <a:ahLst/>
            <a:cxnLst/>
            <a:rect l="0" t="0" r="0" b="0"/>
            <a:pathLst>
              <a:path w="9157023" h="6739723" extrusionOk="0">
                <a:moveTo>
                  <a:pt x="1629" y="0"/>
                </a:moveTo>
                <a:lnTo>
                  <a:pt x="9157023" y="4340980"/>
                </a:lnTo>
                <a:lnTo>
                  <a:pt x="1593" y="6739723"/>
                </a:lnTo>
                <a:cubicBezTo>
                  <a:pt x="-3941" y="5123960"/>
                  <a:pt x="7163" y="1615763"/>
                  <a:pt x="1629" y="0"/>
                </a:cubicBezTo>
                <a:close/>
              </a:path>
            </a:pathLst>
          </a:custGeom>
          <a:solidFill>
            <a:srgbClr val="FFFFFF">
              <a:alpha val="6666"/>
            </a:srgbClr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endParaRPr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6D4C14A-F9FB-4DA7-A983-9BD2A36E6D9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73763"/>
        </a:solidFill>
        <a:effectLst/>
      </p:bgPr>
    </p:bg>
    <p:spTree>
      <p:nvGrpSpPr>
        <p:cNvPr id="1" name="Shape 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5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indent="304800" algn="l" rtl="0">
              <a:spcBef>
                <a:spcPts val="0"/>
              </a:spcBef>
              <a:buClr>
                <a:schemeClr val="lt1"/>
              </a:buClr>
              <a:buSzPct val="100000"/>
              <a:buFont typeface="Georgia"/>
              <a:buNone/>
              <a:defRPr sz="4800" b="0" i="0" u="none" strike="noStrike" cap="none" baseline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marL="0" indent="304800" algn="l" rtl="0">
              <a:spcBef>
                <a:spcPts val="0"/>
              </a:spcBef>
              <a:buClr>
                <a:schemeClr val="lt1"/>
              </a:buClr>
              <a:buSzPct val="100000"/>
              <a:buFont typeface="Georgia"/>
              <a:buNone/>
              <a:defRPr sz="4800" b="0" i="0" u="none" strike="noStrike" cap="none" baseline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marL="0" indent="304800" algn="l" rtl="0">
              <a:spcBef>
                <a:spcPts val="0"/>
              </a:spcBef>
              <a:buClr>
                <a:schemeClr val="lt1"/>
              </a:buClr>
              <a:buSzPct val="100000"/>
              <a:buFont typeface="Georgia"/>
              <a:buNone/>
              <a:defRPr sz="4800" b="0" i="0" u="none" strike="noStrike" cap="none" baseline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marL="0" indent="304800" algn="l" rtl="0">
              <a:spcBef>
                <a:spcPts val="0"/>
              </a:spcBef>
              <a:buClr>
                <a:schemeClr val="lt1"/>
              </a:buClr>
              <a:buSzPct val="100000"/>
              <a:buFont typeface="Georgia"/>
              <a:buNone/>
              <a:defRPr sz="4800" b="0" i="0" u="none" strike="noStrike" cap="none" baseline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marL="0" indent="304800" algn="l" rtl="0">
              <a:spcBef>
                <a:spcPts val="0"/>
              </a:spcBef>
              <a:buClr>
                <a:schemeClr val="lt1"/>
              </a:buClr>
              <a:buSzPct val="100000"/>
              <a:buFont typeface="Georgia"/>
              <a:buNone/>
              <a:defRPr sz="4800" b="0" i="0" u="none" strike="noStrike" cap="none" baseline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marL="0" indent="304800" algn="l" rtl="0">
              <a:spcBef>
                <a:spcPts val="0"/>
              </a:spcBef>
              <a:buClr>
                <a:schemeClr val="lt1"/>
              </a:buClr>
              <a:buSzPct val="100000"/>
              <a:buFont typeface="Georgia"/>
              <a:buNone/>
              <a:defRPr sz="4800" b="0" i="0" u="none" strike="noStrike" cap="none" baseline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marL="0" indent="304800" algn="l" rtl="0">
              <a:spcBef>
                <a:spcPts val="0"/>
              </a:spcBef>
              <a:buClr>
                <a:schemeClr val="lt1"/>
              </a:buClr>
              <a:buSzPct val="100000"/>
              <a:buFont typeface="Georgia"/>
              <a:buNone/>
              <a:defRPr sz="4800" b="0" i="0" u="none" strike="noStrike" cap="none" baseline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marL="0" indent="304800" algn="l" rtl="0">
              <a:spcBef>
                <a:spcPts val="0"/>
              </a:spcBef>
              <a:buClr>
                <a:schemeClr val="lt1"/>
              </a:buClr>
              <a:buSzPct val="100000"/>
              <a:buFont typeface="Georgia"/>
              <a:buNone/>
              <a:defRPr sz="4800" b="0" i="0" u="none" strike="noStrike" cap="none" baseline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marL="0" indent="304800" algn="l" rtl="0">
              <a:spcBef>
                <a:spcPts val="0"/>
              </a:spcBef>
              <a:buClr>
                <a:schemeClr val="lt1"/>
              </a:buClr>
              <a:buSzPct val="100000"/>
              <a:buFont typeface="Georgia"/>
              <a:buNone/>
              <a:defRPr sz="4800" b="0" i="0" u="none" strike="noStrike" cap="none" baseline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>
            <a:endParaRPr/>
          </a:p>
        </p:txBody>
      </p:sp>
      <p:sp>
        <p:nvSpPr>
          <p:cNvPr id="6" name="Shape 6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9677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indent="-342900" algn="l" rtl="0">
              <a:spcBef>
                <a:spcPts val="600"/>
              </a:spcBef>
              <a:buClr>
                <a:schemeClr val="dk1"/>
              </a:buClr>
              <a:buSzPct val="166666"/>
              <a:buFont typeface="Arial"/>
              <a:buChar char="•"/>
              <a:defRPr sz="3000" b="0" i="0" u="none" strike="noStrike" cap="none" baseline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marL="742950" indent="-285750" algn="l" rtl="0">
              <a:spcBef>
                <a:spcPts val="480"/>
              </a:spcBef>
              <a:buClr>
                <a:schemeClr val="dk1"/>
              </a:buClr>
              <a:buSzPct val="100000"/>
              <a:buFont typeface="Courier New"/>
              <a:buChar char="o"/>
              <a:defRPr sz="2400" b="0" i="0" u="none" strike="noStrike" cap="none" baseline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marL="1143000" indent="-228600" algn="l" rtl="0">
              <a:spcBef>
                <a:spcPts val="480"/>
              </a:spcBef>
              <a:buClr>
                <a:schemeClr val="dk1"/>
              </a:buClr>
              <a:buSzPct val="100000"/>
              <a:buFont typeface="Wingdings"/>
              <a:buChar char="§"/>
              <a:defRPr sz="2400" b="0" i="0" u="none" strike="noStrike" cap="none" baseline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marL="1600200" indent="-228600" algn="l" rtl="0">
              <a:spcBef>
                <a:spcPts val="360"/>
              </a:spcBef>
              <a:buClr>
                <a:schemeClr val="dk1"/>
              </a:buClr>
              <a:buSzPct val="166666"/>
              <a:buFont typeface="Arial"/>
              <a:buChar char="•"/>
              <a:defRPr sz="1800" b="0" i="0" u="none" strike="noStrike" cap="none" baseline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marL="2057400" indent="-228600" algn="l" rtl="0">
              <a:spcBef>
                <a:spcPts val="360"/>
              </a:spcBef>
              <a:buClr>
                <a:schemeClr val="dk1"/>
              </a:buClr>
              <a:buSzPct val="100000"/>
              <a:buFont typeface="Courier New"/>
              <a:buChar char="o"/>
              <a:defRPr sz="1800" b="0" i="0" u="none" strike="noStrike" cap="none" baseline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marL="2514600" indent="-228600" algn="l" rtl="0">
              <a:spcBef>
                <a:spcPts val="360"/>
              </a:spcBef>
              <a:buClr>
                <a:schemeClr val="dk1"/>
              </a:buClr>
              <a:buSzPct val="100000"/>
              <a:buFont typeface="Wingdings"/>
              <a:buChar char="§"/>
              <a:defRPr sz="1800" b="0" i="0" u="none" strike="noStrike" cap="none" baseline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marL="2971800" indent="-228600" algn="l" rtl="0">
              <a:spcBef>
                <a:spcPts val="360"/>
              </a:spcBef>
              <a:buClr>
                <a:schemeClr val="dk1"/>
              </a:buClr>
              <a:buSzPct val="166666"/>
              <a:buFont typeface="Arial"/>
              <a:buChar char="•"/>
              <a:defRPr sz="1800" b="0" i="0" u="none" strike="noStrike" cap="none" baseline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marL="3429000" indent="-228600" algn="l" rtl="0">
              <a:spcBef>
                <a:spcPts val="360"/>
              </a:spcBef>
              <a:buClr>
                <a:schemeClr val="dk1"/>
              </a:buClr>
              <a:buSzPct val="100000"/>
              <a:buFont typeface="Courier New"/>
              <a:buChar char="o"/>
              <a:defRPr sz="1800" b="0" i="0" u="none" strike="noStrike" cap="none" baseline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marL="3886200" indent="-228600" algn="l" rtl="0">
              <a:spcBef>
                <a:spcPts val="360"/>
              </a:spcBef>
              <a:buClr>
                <a:schemeClr val="dk1"/>
              </a:buClr>
              <a:buSzPct val="100000"/>
              <a:buFont typeface="Wingdings"/>
              <a:buChar char="§"/>
              <a:defRPr sz="1800" b="0" i="0" u="none" strike="noStrike" cap="none" baseline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  <p:sldLayoutId id="2147483660" r:id="rId4"/>
    <p:sldLayoutId id="2147483661" r:id="rId5"/>
    <p:sldLayoutId id="2147483662" r:id="rId6"/>
  </p:sldLayoutIdLst>
  <p:transition spd="slow">
    <p:fade/>
  </p:transition>
  <p:hf hdr="0" ftr="0" dt="0"/>
  <p:txStyles>
    <p:title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</p:titleStyle>
    <p:body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Shape 39"/>
          <p:cNvSpPr txBox="1">
            <a:spLocks noGrp="1"/>
          </p:cNvSpPr>
          <p:nvPr>
            <p:ph type="ctrTitle"/>
          </p:nvPr>
        </p:nvSpPr>
        <p:spPr>
          <a:xfrm>
            <a:off x="395536" y="1035347"/>
            <a:ext cx="8352928" cy="2393653"/>
          </a:xfrm>
          <a:prstGeom prst="rect">
            <a:avLst/>
          </a:prstGeom>
          <a:effectLst/>
        </p:spPr>
        <p:txBody>
          <a:bodyPr lIns="91425" tIns="91425" rIns="91425" bIns="91425" anchor="b" anchorCtr="0">
            <a:noAutofit/>
          </a:bodyPr>
          <a:lstStyle/>
          <a:p>
            <a:r>
              <a:rPr lang="ru-RU" sz="4000" dirty="0" smtClean="0">
                <a:latin typeface="Calibri" pitchFamily="34" charset="0"/>
                <a:ea typeface="Trebuchet MS"/>
                <a:cs typeface="Trebuchet MS"/>
                <a:sym typeface="Trebuchet MS"/>
              </a:rPr>
              <a:t/>
            </a:r>
            <a:br>
              <a:rPr lang="ru-RU" sz="4000" dirty="0" smtClean="0">
                <a:latin typeface="Calibri" pitchFamily="34" charset="0"/>
                <a:ea typeface="Trebuchet MS"/>
                <a:cs typeface="Trebuchet MS"/>
                <a:sym typeface="Trebuchet MS"/>
              </a:rPr>
            </a:br>
            <a:r>
              <a:rPr lang="ru-RU" sz="4000" dirty="0" smtClean="0">
                <a:latin typeface="Calibri" pitchFamily="34" charset="0"/>
                <a:ea typeface="Trebuchet MS"/>
                <a:cs typeface="Trebuchet MS"/>
                <a:sym typeface="Trebuchet MS"/>
              </a:rPr>
              <a:t> Безопасное рабочее пространство</a:t>
            </a:r>
            <a:r>
              <a:rPr lang="en-US" sz="4000" dirty="0" smtClean="0">
                <a:latin typeface="Calibri" pitchFamily="34" charset="0"/>
                <a:ea typeface="Trebuchet MS"/>
                <a:cs typeface="Trebuchet MS"/>
                <a:sym typeface="Trebuchet MS"/>
              </a:rPr>
              <a:t/>
            </a:r>
            <a:br>
              <a:rPr lang="en-US" sz="4000" dirty="0" smtClean="0">
                <a:latin typeface="Calibri" pitchFamily="34" charset="0"/>
                <a:ea typeface="Trebuchet MS"/>
                <a:cs typeface="Trebuchet MS"/>
                <a:sym typeface="Trebuchet MS"/>
              </a:rPr>
            </a:br>
            <a:r>
              <a:rPr lang="en-US" b="1" dirty="0" smtClean="0">
                <a:latin typeface="Calibri" pitchFamily="34" charset="0"/>
              </a:rPr>
              <a:t>Multi-Cloud Desktop</a:t>
            </a:r>
            <a:endParaRPr lang="ru" b="1" dirty="0">
              <a:latin typeface="Calibri" pitchFamily="34" charset="0"/>
              <a:ea typeface="Trebuchet MS"/>
              <a:cs typeface="Trebuchet MS"/>
              <a:sym typeface="Trebuchet MS"/>
            </a:endParaRPr>
          </a:p>
        </p:txBody>
      </p:sp>
      <p:sp>
        <p:nvSpPr>
          <p:cNvPr id="40" name="Shape 40"/>
          <p:cNvSpPr txBox="1">
            <a:spLocks noGrp="1"/>
          </p:cNvSpPr>
          <p:nvPr>
            <p:ph type="subTitle" idx="1"/>
          </p:nvPr>
        </p:nvSpPr>
        <p:spPr>
          <a:xfrm>
            <a:off x="685800" y="4124476"/>
            <a:ext cx="7772400" cy="17031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algn="r" rtl="0">
              <a:buNone/>
            </a:pPr>
            <a:r>
              <a:rPr lang="ru" sz="2000" i="0" dirty="0">
                <a:latin typeface="Calibri" pitchFamily="34" charset="0"/>
                <a:ea typeface="Trebuchet MS"/>
                <a:cs typeface="Trebuchet MS"/>
                <a:sym typeface="Trebuchet MS"/>
              </a:rPr>
              <a:t>Одеров Роман</a:t>
            </a:r>
          </a:p>
          <a:p>
            <a:pPr lvl="0" algn="r" rtl="0">
              <a:buNone/>
            </a:pPr>
            <a:r>
              <a:rPr lang="ru" sz="2000" i="0" dirty="0">
                <a:latin typeface="Calibri" pitchFamily="34" charset="0"/>
                <a:ea typeface="Trebuchet MS"/>
                <a:cs typeface="Trebuchet MS"/>
                <a:sym typeface="Trebuchet MS"/>
              </a:rPr>
              <a:t>Серко Сергей</a:t>
            </a:r>
          </a:p>
          <a:p>
            <a:pPr algn="r">
              <a:buNone/>
            </a:pPr>
            <a:r>
              <a:rPr lang="ru" sz="2000" i="0" dirty="0" smtClean="0">
                <a:latin typeface="Calibri" pitchFamily="34" charset="0"/>
                <a:ea typeface="Trebuchet MS"/>
                <a:cs typeface="Trebuchet MS"/>
                <a:sym typeface="Trebuchet MS"/>
              </a:rPr>
              <a:t>445 </a:t>
            </a:r>
            <a:r>
              <a:rPr lang="ru" sz="2000" i="0" dirty="0">
                <a:latin typeface="Calibri" pitchFamily="34" charset="0"/>
                <a:ea typeface="Trebuchet MS"/>
                <a:cs typeface="Trebuchet MS"/>
                <a:sym typeface="Trebuchet MS"/>
              </a:rPr>
              <a:t>гр</a:t>
            </a:r>
            <a:r>
              <a:rPr lang="ru" sz="2000" i="0" dirty="0" smtClean="0">
                <a:latin typeface="Calibri" pitchFamily="34" charset="0"/>
                <a:ea typeface="Trebuchet MS"/>
                <a:cs typeface="Trebuchet MS"/>
                <a:sym typeface="Trebuchet MS"/>
              </a:rPr>
              <a:t>.</a:t>
            </a:r>
          </a:p>
          <a:p>
            <a:pPr algn="r">
              <a:buNone/>
            </a:pPr>
            <a:endParaRPr lang="en-US" sz="2000" i="0" dirty="0" smtClean="0">
              <a:latin typeface="Calibri" pitchFamily="34" charset="0"/>
              <a:ea typeface="Trebuchet MS"/>
              <a:cs typeface="Trebuchet MS"/>
              <a:sym typeface="Trebuchet MS"/>
            </a:endParaRPr>
          </a:p>
          <a:p>
            <a:pPr algn="r">
              <a:buNone/>
            </a:pPr>
            <a:r>
              <a:rPr lang="ru-RU" sz="2000" i="0" dirty="0" smtClean="0">
                <a:latin typeface="Calibri" pitchFamily="34" charset="0"/>
                <a:ea typeface="Trebuchet MS"/>
                <a:cs typeface="Trebuchet MS"/>
                <a:sym typeface="Trebuchet MS"/>
              </a:rPr>
              <a:t>Научный руководитель:</a:t>
            </a:r>
          </a:p>
          <a:p>
            <a:pPr algn="r">
              <a:buNone/>
            </a:pPr>
            <a:r>
              <a:rPr lang="ru-RU" sz="2000" i="0" dirty="0" err="1" smtClean="0">
                <a:latin typeface="Calibri" pitchFamily="34" charset="0"/>
                <a:ea typeface="Trebuchet MS"/>
                <a:cs typeface="Trebuchet MS"/>
                <a:sym typeface="Trebuchet MS"/>
              </a:rPr>
              <a:t>Баклановский</a:t>
            </a:r>
            <a:r>
              <a:rPr lang="ru-RU" sz="2000" i="0" dirty="0" smtClean="0">
                <a:latin typeface="Calibri" pitchFamily="34" charset="0"/>
                <a:ea typeface="Trebuchet MS"/>
                <a:cs typeface="Trebuchet MS"/>
                <a:sym typeface="Trebuchet MS"/>
              </a:rPr>
              <a:t> М.В.</a:t>
            </a:r>
          </a:p>
        </p:txBody>
      </p:sp>
      <p:sp>
        <p:nvSpPr>
          <p:cNvPr id="41" name="Shape 41"/>
          <p:cNvSpPr txBox="1"/>
          <p:nvPr/>
        </p:nvSpPr>
        <p:spPr>
          <a:xfrm>
            <a:off x="3496712" y="6381328"/>
            <a:ext cx="2150576" cy="444900"/>
          </a:xfrm>
          <a:prstGeom prst="rect">
            <a:avLst/>
          </a:prstGeom>
          <a:noFill/>
        </p:spPr>
        <p:txBody>
          <a:bodyPr lIns="91425" tIns="91425" rIns="91425" bIns="91425" anchor="ctr" anchorCtr="0">
            <a:noAutofit/>
          </a:bodyPr>
          <a:lstStyle/>
          <a:p>
            <a:pPr algn="ctr">
              <a:buNone/>
            </a:pPr>
            <a:r>
              <a:rPr lang="ru-RU" dirty="0" smtClean="0">
                <a:latin typeface="Calibri" pitchFamily="34" charset="0"/>
                <a:ea typeface="Trebuchet MS"/>
                <a:cs typeface="Trebuchet MS"/>
                <a:sym typeface="Trebuchet MS"/>
              </a:rPr>
              <a:t>Санкт-Петербург</a:t>
            </a:r>
          </a:p>
          <a:p>
            <a:pPr algn="ctr">
              <a:buNone/>
            </a:pPr>
            <a:r>
              <a:rPr lang="ru" dirty="0" smtClean="0">
                <a:latin typeface="Calibri" pitchFamily="34" charset="0"/>
                <a:ea typeface="Trebuchet MS"/>
                <a:cs typeface="Trebuchet MS"/>
                <a:sym typeface="Trebuchet MS"/>
              </a:rPr>
              <a:t>2013</a:t>
            </a:r>
            <a:endParaRPr lang="ru" dirty="0">
              <a:latin typeface="Calibri" pitchFamily="34" charset="0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alibri" pitchFamily="34" charset="0"/>
              </a:rPr>
              <a:t>Timeline</a:t>
            </a:r>
            <a:endParaRPr lang="ru-RU" sz="4000" dirty="0">
              <a:latin typeface="Calibri" pitchFamily="34" charset="0"/>
            </a:endParaRPr>
          </a:p>
        </p:txBody>
      </p:sp>
      <p:sp>
        <p:nvSpPr>
          <p:cNvPr id="5" name="Стрелка вправо 4"/>
          <p:cNvSpPr/>
          <p:nvPr/>
        </p:nvSpPr>
        <p:spPr>
          <a:xfrm>
            <a:off x="-1" y="2132856"/>
            <a:ext cx="9144001" cy="3600400"/>
          </a:xfrm>
          <a:prstGeom prst="rightArrow">
            <a:avLst>
              <a:gd name="adj1" fmla="val 59856"/>
              <a:gd name="adj2" fmla="val 43556"/>
            </a:avLst>
          </a:prstGeom>
          <a:gradFill flip="none" rotWithShape="1">
            <a:gsLst>
              <a:gs pos="6000">
                <a:srgbClr val="005A9E"/>
              </a:gs>
              <a:gs pos="42000">
                <a:srgbClr val="92A6FC">
                  <a:tint val="66000"/>
                  <a:satMod val="160000"/>
                </a:srgbClr>
              </a:gs>
              <a:gs pos="61000">
                <a:srgbClr val="92A6FC">
                  <a:tint val="44500"/>
                  <a:satMod val="160000"/>
                </a:srgbClr>
              </a:gs>
              <a:gs pos="69000">
                <a:srgbClr val="92A6FC">
                  <a:tint val="23500"/>
                  <a:satMod val="160000"/>
                </a:srgbClr>
              </a:gs>
            </a:gsLst>
            <a:path path="circle">
              <a:fillToRect t="100000" r="100000"/>
            </a:path>
            <a:tileRect l="-100000" b="-100000"/>
          </a:gradFill>
          <a:effectLst>
            <a:outerShdw blurRad="40000" dist="20000" dir="5400000" rotWithShape="0">
              <a:srgbClr val="000000">
                <a:alpha val="38000"/>
              </a:srgbClr>
            </a:outerShdw>
            <a:softEdge rad="63500"/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26460" y="3501008"/>
            <a:ext cx="2389356" cy="936104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atin typeface="Calibri" pitchFamily="34" charset="0"/>
              </a:rPr>
              <a:t>Отказоустойчивая виртуализация</a:t>
            </a:r>
            <a:endParaRPr lang="ru-RU" sz="2000" b="1" dirty="0">
              <a:latin typeface="Calibri" pitchFamily="34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478788" y="3501008"/>
            <a:ext cx="1957308" cy="936104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atin typeface="Calibri" pitchFamily="34" charset="0"/>
              </a:rPr>
              <a:t>Безопасность</a:t>
            </a:r>
            <a:endParaRPr lang="ru-RU" sz="2000" b="1" dirty="0">
              <a:latin typeface="Calibri" pitchFamily="34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478788" y="2204864"/>
            <a:ext cx="1957308" cy="936104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atin typeface="Calibri" pitchFamily="34" charset="0"/>
              </a:rPr>
              <a:t>Кластер</a:t>
            </a:r>
            <a:endParaRPr lang="ru-RU" sz="2000" b="1" dirty="0">
              <a:latin typeface="Calibri" pitchFamily="34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6143084" y="3501008"/>
            <a:ext cx="2317348" cy="936104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latin typeface="Calibri" pitchFamily="34" charset="0"/>
              </a:rPr>
              <a:t>Multi-Cloud</a:t>
            </a:r>
          </a:p>
          <a:p>
            <a:pPr algn="ctr"/>
            <a:r>
              <a:rPr lang="en-US" sz="2000" b="1" dirty="0" smtClean="0">
                <a:latin typeface="Calibri" pitchFamily="34" charset="0"/>
              </a:rPr>
              <a:t>Desktop</a:t>
            </a:r>
            <a:endParaRPr lang="ru-RU" sz="2000" b="1" dirty="0">
              <a:latin typeface="Calibri" pitchFamily="34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491880" y="4725144"/>
            <a:ext cx="1957308" cy="936104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 smtClean="0">
                <a:latin typeface="Calibri" pitchFamily="34" charset="0"/>
              </a:rPr>
              <a:t>Remus</a:t>
            </a:r>
            <a:endParaRPr lang="ru-RU" sz="2000" b="1" dirty="0">
              <a:latin typeface="Calibri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532440" y="6525344"/>
            <a:ext cx="52450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Calibri Light" pitchFamily="34" charset="0"/>
              </a:rPr>
              <a:t>2</a:t>
            </a:r>
            <a:r>
              <a:rPr lang="en-US" dirty="0" smtClean="0">
                <a:latin typeface="Calibri Light" pitchFamily="34" charset="0"/>
              </a:rPr>
              <a:t>/17</a:t>
            </a:r>
            <a:endParaRPr lang="ru-RU" dirty="0">
              <a:latin typeface="Calibri Light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4" name="Picture 8" descr="http://efsol.ru/pics/Image/Business%20server/serve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2016224"/>
            <a:ext cx="1080120" cy="1080120"/>
          </a:xfrm>
          <a:prstGeom prst="rect">
            <a:avLst/>
          </a:prstGeom>
          <a:noFill/>
        </p:spPr>
      </p:pic>
      <p:pic>
        <p:nvPicPr>
          <p:cNvPr id="10" name="Picture 8" descr="http://efsol.ru/pics/Image/Business%20server/serve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2304256"/>
            <a:ext cx="1080120" cy="1080120"/>
          </a:xfrm>
          <a:prstGeom prst="rect">
            <a:avLst/>
          </a:prstGeom>
          <a:noFill/>
        </p:spPr>
      </p:pic>
      <p:pic>
        <p:nvPicPr>
          <p:cNvPr id="11" name="Picture 8" descr="http://efsol.ru/pics/Image/Business%20server/serve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2592288"/>
            <a:ext cx="1080120" cy="1080120"/>
          </a:xfrm>
          <a:prstGeom prst="rect">
            <a:avLst/>
          </a:prstGeom>
          <a:noFill/>
        </p:spPr>
      </p:pic>
      <p:pic>
        <p:nvPicPr>
          <p:cNvPr id="15" name="Picture 8" descr="http://efsol.ru/pics/Image/Business%20server/serve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4208" y="2016224"/>
            <a:ext cx="1080120" cy="1080120"/>
          </a:xfrm>
          <a:prstGeom prst="rect">
            <a:avLst/>
          </a:prstGeom>
          <a:noFill/>
        </p:spPr>
      </p:pic>
      <p:pic>
        <p:nvPicPr>
          <p:cNvPr id="16" name="Picture 8" descr="http://efsol.ru/pics/Image/Business%20server/serve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8264" y="2304256"/>
            <a:ext cx="1080120" cy="1080120"/>
          </a:xfrm>
          <a:prstGeom prst="rect">
            <a:avLst/>
          </a:prstGeom>
          <a:noFill/>
        </p:spPr>
      </p:pic>
      <p:pic>
        <p:nvPicPr>
          <p:cNvPr id="17" name="Picture 8" descr="http://efsol.ru/pics/Image/Business%20server/serve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52320" y="2592288"/>
            <a:ext cx="1080120" cy="108012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686800" cy="1143000"/>
          </a:xfrm>
        </p:spPr>
        <p:txBody>
          <a:bodyPr/>
          <a:lstStyle/>
          <a:p>
            <a:r>
              <a:rPr lang="ru-RU" sz="4400" dirty="0" smtClean="0">
                <a:latin typeface="Calibri" pitchFamily="34" charset="0"/>
              </a:rPr>
              <a:t>Отказоустойчивая виртуализация</a:t>
            </a:r>
            <a:endParaRPr lang="ru-RU" sz="4400" dirty="0">
              <a:latin typeface="Calibri" pitchFamily="34" charset="0"/>
            </a:endParaRPr>
          </a:p>
        </p:txBody>
      </p:sp>
      <p:pic>
        <p:nvPicPr>
          <p:cNvPr id="39940" name="Picture 4" descr="http://files.softicons.com/download/game-icons/bomb-icon-by-angel-corral-arias/png/512x512/bomb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8" y="2880320"/>
            <a:ext cx="980728" cy="980728"/>
          </a:xfrm>
          <a:prstGeom prst="rect">
            <a:avLst/>
          </a:prstGeom>
          <a:noFill/>
        </p:spPr>
      </p:pic>
      <p:pic>
        <p:nvPicPr>
          <p:cNvPr id="8" name="Picture 6" descr="компьютер, ноутбук, мультфильм, бесплатно, портативный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63888" y="5256584"/>
            <a:ext cx="1953621" cy="1556792"/>
          </a:xfrm>
          <a:prstGeom prst="rect">
            <a:avLst/>
          </a:prstGeom>
          <a:noFill/>
        </p:spPr>
      </p:pic>
      <p:sp>
        <p:nvSpPr>
          <p:cNvPr id="18" name="Скругленный прямоугольник 17"/>
          <p:cNvSpPr/>
          <p:nvPr/>
        </p:nvSpPr>
        <p:spPr>
          <a:xfrm>
            <a:off x="1619672" y="1728192"/>
            <a:ext cx="1368152" cy="792088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0399993" rev="600000"/>
            </a:camera>
            <a:lightRig rig="flood" dir="t">
              <a:rot lat="0" lon="0" rev="13800000"/>
            </a:lightRig>
          </a:scene3d>
          <a:sp3d extrusionH="107950" prstMaterial="dkEdge">
            <a:bevelT w="82550" h="82550" prst="divot"/>
            <a:bevelB h="82550"/>
            <a:extrusionClr>
              <a:schemeClr val="tx2">
                <a:lumMod val="75000"/>
              </a:schemeClr>
            </a:extrusionClr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70C0"/>
                </a:solidFill>
              </a:rPr>
              <a:t>VM</a:t>
            </a:r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70C0"/>
              </a:solidFill>
            </a:endParaRPr>
          </a:p>
        </p:txBody>
      </p:sp>
      <p:sp>
        <p:nvSpPr>
          <p:cNvPr id="20" name="Пятно 2 19"/>
          <p:cNvSpPr/>
          <p:nvPr/>
        </p:nvSpPr>
        <p:spPr>
          <a:xfrm rot="4500000">
            <a:off x="520886" y="2289212"/>
            <a:ext cx="2052736" cy="2132856"/>
          </a:xfrm>
          <a:prstGeom prst="irregularSeal2">
            <a:avLst/>
          </a:prstGeom>
          <a:gradFill flip="none" rotWithShape="1">
            <a:gsLst>
              <a:gs pos="0">
                <a:srgbClr val="C00000"/>
              </a:gs>
              <a:gs pos="0">
                <a:srgbClr val="FFFF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C00000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matte"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Стрелка вправо 20"/>
          <p:cNvSpPr/>
          <p:nvPr/>
        </p:nvSpPr>
        <p:spPr>
          <a:xfrm rot="13732942">
            <a:off x="2467790" y="4249436"/>
            <a:ext cx="2056656" cy="301935"/>
          </a:xfrm>
          <a:prstGeom prst="rightArrow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трелка вправо 21"/>
          <p:cNvSpPr/>
          <p:nvPr/>
        </p:nvSpPr>
        <p:spPr>
          <a:xfrm rot="18637768">
            <a:off x="4973613" y="4211662"/>
            <a:ext cx="2515589" cy="317016"/>
          </a:xfrm>
          <a:prstGeom prst="righ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TextBox 22"/>
          <p:cNvSpPr txBox="1"/>
          <p:nvPr/>
        </p:nvSpPr>
        <p:spPr>
          <a:xfrm>
            <a:off x="8532440" y="6525344"/>
            <a:ext cx="52450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mtClean="0">
                <a:latin typeface="Calibri Light" pitchFamily="34" charset="0"/>
              </a:rPr>
              <a:t>3/17</a:t>
            </a:r>
            <a:endParaRPr lang="ru-RU" dirty="0">
              <a:latin typeface="Calibri Light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55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07407E-6 L 0.60643 -4.07407E-6 " pathEditMode="fixed" rAng="0" ptsTypes="AA">
                                      <p:cBhvr>
                                        <p:cTn id="2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3" y="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0" grpId="0" animBg="1"/>
      <p:bldP spid="21" grpId="0" animBg="1"/>
      <p:bldP spid="2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Текст 2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>
                <a:latin typeface="Calibri Light" pitchFamily="34" charset="0"/>
              </a:rPr>
              <a:t>Xen</a:t>
            </a:r>
            <a:endParaRPr lang="ru-RU" dirty="0" smtClean="0">
              <a:latin typeface="Calibri Light" pitchFamily="34" charset="0"/>
            </a:endParaRPr>
          </a:p>
          <a:p>
            <a:pPr lvl="1"/>
            <a:r>
              <a:rPr lang="en-US" dirty="0" err="1" smtClean="0">
                <a:latin typeface="Calibri Light" pitchFamily="34" charset="0"/>
              </a:rPr>
              <a:t>Opensource</a:t>
            </a:r>
            <a:endParaRPr lang="en-US" dirty="0" smtClean="0">
              <a:latin typeface="Calibri Light" pitchFamily="34" charset="0"/>
            </a:endParaRPr>
          </a:p>
          <a:p>
            <a:pPr lvl="1"/>
            <a:r>
              <a:rPr lang="en-US" dirty="0" smtClean="0">
                <a:latin typeface="Calibri Light" pitchFamily="34" charset="0"/>
              </a:rPr>
              <a:t>Native-</a:t>
            </a:r>
            <a:r>
              <a:rPr lang="ru-RU" dirty="0" smtClean="0">
                <a:latin typeface="Calibri Light" pitchFamily="34" charset="0"/>
              </a:rPr>
              <a:t>гипервизор</a:t>
            </a:r>
          </a:p>
          <a:p>
            <a:pPr lvl="1"/>
            <a:r>
              <a:rPr lang="ru-RU" dirty="0" smtClean="0">
                <a:latin typeface="Calibri Light" pitchFamily="34" charset="0"/>
              </a:rPr>
              <a:t>Сервисная ОС (</a:t>
            </a:r>
            <a:r>
              <a:rPr lang="en-US" dirty="0" smtClean="0">
                <a:latin typeface="Calibri Light" pitchFamily="34" charset="0"/>
              </a:rPr>
              <a:t>Domain 0)</a:t>
            </a:r>
          </a:p>
          <a:p>
            <a:pPr lvl="1"/>
            <a:r>
              <a:rPr lang="ru-RU" dirty="0" smtClean="0">
                <a:latin typeface="Calibri Light" pitchFamily="34" charset="0"/>
              </a:rPr>
              <a:t>Любые гостевые системы</a:t>
            </a:r>
            <a:r>
              <a:rPr lang="en-US" dirty="0" smtClean="0">
                <a:latin typeface="Calibri Light" pitchFamily="34" charset="0"/>
              </a:rPr>
              <a:t> (Domain U)</a:t>
            </a:r>
            <a:endParaRPr lang="ru-RU" dirty="0" smtClean="0">
              <a:latin typeface="Calibri Light" pitchFamily="34" charset="0"/>
            </a:endParaRPr>
          </a:p>
          <a:p>
            <a:pPr lvl="1"/>
            <a:r>
              <a:rPr lang="ru-RU" dirty="0" smtClean="0">
                <a:latin typeface="Calibri Light" pitchFamily="34" charset="0"/>
              </a:rPr>
              <a:t>Миграция ВМ</a:t>
            </a:r>
            <a:endParaRPr lang="en-US" dirty="0" smtClean="0">
              <a:latin typeface="Calibri Light" pitchFamily="34" charset="0"/>
            </a:endParaRPr>
          </a:p>
          <a:p>
            <a:r>
              <a:rPr lang="en-US" dirty="0" err="1" smtClean="0">
                <a:latin typeface="Calibri Light" pitchFamily="34" charset="0"/>
              </a:rPr>
              <a:t>Remus</a:t>
            </a:r>
            <a:endParaRPr lang="en-US" dirty="0" smtClean="0">
              <a:latin typeface="Calibri Light" pitchFamily="34" charset="0"/>
            </a:endParaRPr>
          </a:p>
          <a:p>
            <a:pPr lvl="1"/>
            <a:r>
              <a:rPr lang="ru-RU" dirty="0" smtClean="0">
                <a:latin typeface="Calibri Light" pitchFamily="34" charset="0"/>
              </a:rPr>
              <a:t>Расстановка контрольных точек</a:t>
            </a:r>
          </a:p>
          <a:p>
            <a:r>
              <a:rPr lang="en-US" dirty="0" smtClean="0">
                <a:latin typeface="Calibri Light" pitchFamily="34" charset="0"/>
              </a:rPr>
              <a:t>DRBD</a:t>
            </a:r>
            <a:endParaRPr lang="ru-RU" dirty="0" smtClean="0">
              <a:latin typeface="Calibri Light" pitchFamily="34" charset="0"/>
            </a:endParaRPr>
          </a:p>
          <a:p>
            <a:pPr lvl="1"/>
            <a:r>
              <a:rPr lang="ru-RU" dirty="0" smtClean="0">
                <a:latin typeface="Calibri Light" pitchFamily="34" charset="0"/>
              </a:rPr>
              <a:t>Репликация диска</a:t>
            </a:r>
            <a:endParaRPr lang="en-US" dirty="0" smtClean="0">
              <a:latin typeface="Calibri Light" pitchFamily="34" charset="0"/>
            </a:endParaRPr>
          </a:p>
          <a:p>
            <a:endParaRPr lang="ru-RU" dirty="0">
              <a:latin typeface="Calibri Light" pitchFamily="34" charset="0"/>
            </a:endParaRPr>
          </a:p>
        </p:txBody>
      </p:sp>
      <p:sp>
        <p:nvSpPr>
          <p:cNvPr id="26" name="Заголовок 1"/>
          <p:cNvSpPr txBox="1">
            <a:spLocks/>
          </p:cNvSpPr>
          <p:nvPr/>
        </p:nvSpPr>
        <p:spPr>
          <a:xfrm>
            <a:off x="457200" y="274637"/>
            <a:ext cx="86868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/>
          <a:p>
            <a:pPr marL="0" marR="0" lvl="0" indent="3048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Georgia"/>
              <a:buNone/>
              <a:tabLst/>
              <a:defRPr/>
            </a:pPr>
            <a:r>
              <a:rPr kumimoji="0" lang="ru-RU" sz="4400" b="0" i="0" u="none" strike="noStrike" kern="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Calibri" pitchFamily="34" charset="0"/>
                <a:ea typeface="Georgia"/>
                <a:cs typeface="Georgia"/>
                <a:sym typeface="Georgia"/>
              </a:rPr>
              <a:t>Отказоустойчивая виртуализация</a:t>
            </a:r>
            <a:endParaRPr kumimoji="0" lang="ru-RU" sz="4400" b="0" i="0" u="none" strike="noStrike" kern="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Calibri" pitchFamily="34" charset="0"/>
              <a:ea typeface="Georgia"/>
              <a:cs typeface="Georgia"/>
              <a:sym typeface="Georgia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8532440" y="6525344"/>
            <a:ext cx="52450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mtClean="0">
                <a:latin typeface="Calibri Light" pitchFamily="34" charset="0"/>
              </a:rPr>
              <a:t>4/17</a:t>
            </a:r>
            <a:endParaRPr lang="ru-RU" dirty="0">
              <a:latin typeface="Calibri Light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Calibri" pitchFamily="34" charset="0"/>
              </a:rPr>
              <a:t>Результаты</a:t>
            </a:r>
            <a:endParaRPr lang="ru-RU" dirty="0">
              <a:latin typeface="Calibri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>
                <a:latin typeface="Calibri Light" pitchFamily="34" charset="0"/>
              </a:rPr>
              <a:t>Собрана о/у система</a:t>
            </a:r>
          </a:p>
          <a:p>
            <a:r>
              <a:rPr lang="ru-RU" dirty="0" smtClean="0">
                <a:latin typeface="Calibri Light" pitchFamily="34" charset="0"/>
              </a:rPr>
              <a:t>Тестирование</a:t>
            </a:r>
          </a:p>
          <a:p>
            <a:pPr lvl="1"/>
            <a:r>
              <a:rPr lang="en-US" dirty="0" smtClean="0">
                <a:latin typeface="Calibri Light" pitchFamily="34" charset="0"/>
              </a:rPr>
              <a:t>Live Migration</a:t>
            </a:r>
            <a:endParaRPr lang="ru-RU" dirty="0" smtClean="0">
              <a:latin typeface="Calibri Light" pitchFamily="34" charset="0"/>
            </a:endParaRPr>
          </a:p>
          <a:p>
            <a:pPr lvl="1"/>
            <a:r>
              <a:rPr lang="ru-RU" dirty="0" smtClean="0">
                <a:latin typeface="Calibri Light" pitchFamily="34" charset="0"/>
              </a:rPr>
              <a:t>Производительность</a:t>
            </a:r>
          </a:p>
          <a:p>
            <a:endParaRPr lang="ru-RU" dirty="0" smtClean="0">
              <a:latin typeface="Calibri Light" pitchFamily="34" charset="0"/>
            </a:endParaRPr>
          </a:p>
          <a:p>
            <a:r>
              <a:rPr lang="ru-RU" dirty="0" smtClean="0">
                <a:latin typeface="Calibri Light" pitchFamily="34" charset="0"/>
              </a:rPr>
              <a:t>Конференции</a:t>
            </a:r>
          </a:p>
          <a:p>
            <a:pPr lvl="1"/>
            <a:r>
              <a:rPr lang="ru-RU" dirty="0" smtClean="0">
                <a:latin typeface="Calibri Light" pitchFamily="34" charset="0"/>
              </a:rPr>
              <a:t>Актуальные проблемы организации и технологии защиты информации – ИТМО, 2012</a:t>
            </a:r>
          </a:p>
          <a:p>
            <a:pPr lvl="1"/>
            <a:r>
              <a:rPr lang="ru-RU" dirty="0" smtClean="0">
                <a:latin typeface="Calibri Light" pitchFamily="34" charset="0"/>
              </a:rPr>
              <a:t>Научная сессия МИФИ-2013</a:t>
            </a:r>
          </a:p>
          <a:p>
            <a:pPr lvl="1"/>
            <a:endParaRPr lang="ru-RU" dirty="0" smtClean="0">
              <a:latin typeface="Calibri Light" pitchFamily="34" charset="0"/>
            </a:endParaRPr>
          </a:p>
          <a:p>
            <a:pPr lvl="1"/>
            <a:endParaRPr lang="ru-RU" dirty="0" smtClean="0">
              <a:latin typeface="Calibri Light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532440" y="6525344"/>
            <a:ext cx="52450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Calibri Light" pitchFamily="34" charset="0"/>
              </a:rPr>
              <a:t>5/17</a:t>
            </a:r>
            <a:endParaRPr lang="ru-RU" dirty="0">
              <a:latin typeface="Calibri Light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Calibri" pitchFamily="34" charset="0"/>
              </a:rPr>
              <a:t>Развитие тематики</a:t>
            </a:r>
            <a:endParaRPr lang="ru-RU" dirty="0">
              <a:latin typeface="Calibri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>
                <a:latin typeface="Calibri Light" pitchFamily="34" charset="0"/>
              </a:rPr>
              <a:t>Тестирование о/у системы под различными нагрузками</a:t>
            </a:r>
          </a:p>
          <a:p>
            <a:r>
              <a:rPr lang="ru-RU" dirty="0" err="1" smtClean="0">
                <a:latin typeface="Calibri Light" pitchFamily="34" charset="0"/>
              </a:rPr>
              <a:t>Профайлинг</a:t>
            </a:r>
            <a:r>
              <a:rPr lang="ru-RU" dirty="0" smtClean="0">
                <a:latin typeface="Calibri Light" pitchFamily="34" charset="0"/>
              </a:rPr>
              <a:t> </a:t>
            </a:r>
            <a:r>
              <a:rPr lang="en-US" dirty="0" err="1" smtClean="0">
                <a:latin typeface="Calibri Light" pitchFamily="34" charset="0"/>
              </a:rPr>
              <a:t>Remus</a:t>
            </a:r>
            <a:endParaRPr lang="ru-RU" dirty="0" smtClean="0">
              <a:latin typeface="Calibri Light" pitchFamily="34" charset="0"/>
            </a:endParaRPr>
          </a:p>
          <a:p>
            <a:r>
              <a:rPr lang="ru-RU" dirty="0" smtClean="0">
                <a:latin typeface="Calibri Light" pitchFamily="34" charset="0"/>
              </a:rPr>
              <a:t>«Кластер» из о/у системы</a:t>
            </a:r>
          </a:p>
          <a:p>
            <a:r>
              <a:rPr lang="ru-RU" dirty="0" smtClean="0">
                <a:latin typeface="Calibri Light" pitchFamily="34" charset="0"/>
              </a:rPr>
              <a:t>Безопасность в </a:t>
            </a:r>
            <a:r>
              <a:rPr lang="en-US" dirty="0" err="1" smtClean="0">
                <a:latin typeface="Calibri Light" pitchFamily="34" charset="0"/>
              </a:rPr>
              <a:t>Qubes</a:t>
            </a:r>
            <a:r>
              <a:rPr lang="en-US" dirty="0" smtClean="0">
                <a:latin typeface="Calibri Light" pitchFamily="34" charset="0"/>
              </a:rPr>
              <a:t>-OS</a:t>
            </a:r>
            <a:endParaRPr lang="ru-RU" dirty="0" smtClean="0">
              <a:latin typeface="Calibri Light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532440" y="6525344"/>
            <a:ext cx="52450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Calibri Light" pitchFamily="34" charset="0"/>
              </a:rPr>
              <a:t>6/17</a:t>
            </a:r>
            <a:endParaRPr lang="ru-RU" dirty="0">
              <a:latin typeface="Calibri Light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Calibri" pitchFamily="34" charset="0"/>
              </a:rPr>
              <a:t>Безопасность</a:t>
            </a:r>
            <a:endParaRPr lang="ru-RU" dirty="0">
              <a:latin typeface="Calibri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None/>
            </a:pPr>
            <a:r>
              <a:rPr lang="en-US" sz="3600" dirty="0" err="1" smtClean="0">
                <a:latin typeface="Calibri Light" pitchFamily="34" charset="0"/>
              </a:rPr>
              <a:t>Qubes</a:t>
            </a:r>
            <a:r>
              <a:rPr lang="en-US" sz="3600" dirty="0" smtClean="0">
                <a:latin typeface="Calibri Light" pitchFamily="34" charset="0"/>
              </a:rPr>
              <a:t>-OS</a:t>
            </a:r>
          </a:p>
          <a:p>
            <a:pPr>
              <a:buNone/>
            </a:pPr>
            <a:endParaRPr lang="en-US" sz="3200" dirty="0" smtClean="0">
              <a:latin typeface="Calibri Light" pitchFamily="34" charset="0"/>
            </a:endParaRPr>
          </a:p>
          <a:p>
            <a:r>
              <a:rPr lang="en-US" dirty="0" err="1" smtClean="0">
                <a:latin typeface="Calibri Light" pitchFamily="34" charset="0"/>
              </a:rPr>
              <a:t>Xen</a:t>
            </a:r>
            <a:r>
              <a:rPr lang="en-US" dirty="0" smtClean="0">
                <a:latin typeface="Calibri Light" pitchFamily="34" charset="0"/>
              </a:rPr>
              <a:t>-based</a:t>
            </a:r>
          </a:p>
          <a:p>
            <a:r>
              <a:rPr lang="en-US" dirty="0" smtClean="0">
                <a:latin typeface="Calibri Light" pitchFamily="34" charset="0"/>
              </a:rPr>
              <a:t>Application VM</a:t>
            </a:r>
            <a:r>
              <a:rPr lang="ru-RU" dirty="0" smtClean="0">
                <a:latin typeface="Calibri Light" pitchFamily="34" charset="0"/>
              </a:rPr>
              <a:t>. Изоляция приложений</a:t>
            </a:r>
          </a:p>
          <a:p>
            <a:r>
              <a:rPr lang="ru-RU" dirty="0" smtClean="0">
                <a:latin typeface="Calibri Light" pitchFamily="34" charset="0"/>
              </a:rPr>
              <a:t>Единый рабочий стол</a:t>
            </a:r>
          </a:p>
        </p:txBody>
      </p:sp>
      <p:pic>
        <p:nvPicPr>
          <p:cNvPr id="4" name="Picture 2" descr="r2b2-kde-three-domains-at-work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9552" y="2276872"/>
            <a:ext cx="7848872" cy="4414990"/>
          </a:xfrm>
          <a:prstGeom prst="rect">
            <a:avLst/>
          </a:prstGeom>
          <a:ln>
            <a:noFill/>
          </a:ln>
          <a:effectLst>
            <a:outerShdw blurRad="279400" sx="103000" sy="103000" algn="ctr" rotWithShape="0">
              <a:prstClr val="black">
                <a:alpha val="40000"/>
              </a:prst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8532440" y="6525344"/>
            <a:ext cx="52450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mtClean="0">
                <a:latin typeface="Calibri Light" pitchFamily="34" charset="0"/>
              </a:rPr>
              <a:t>7/17</a:t>
            </a:r>
            <a:endParaRPr lang="ru-RU" dirty="0">
              <a:latin typeface="Calibri Light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0" name="Picture 8" descr="minimalist monitor and computer Clipar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7584" y="2782447"/>
            <a:ext cx="7488832" cy="4030929"/>
          </a:xfrm>
          <a:prstGeom prst="rect">
            <a:avLst/>
          </a:prstGeom>
          <a:noFill/>
        </p:spPr>
      </p:pic>
      <p:sp>
        <p:nvSpPr>
          <p:cNvPr id="5" name="Плюс 4"/>
          <p:cNvSpPr/>
          <p:nvPr/>
        </p:nvSpPr>
        <p:spPr>
          <a:xfrm>
            <a:off x="2843808" y="3984029"/>
            <a:ext cx="576064" cy="576064"/>
          </a:xfrm>
          <a:prstGeom prst="mathPlus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76" name="Picture 4" descr="http://novosti116.ru/wp-content/uploads/2012/09/i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635896" y="3768005"/>
            <a:ext cx="1032474" cy="1008112"/>
          </a:xfrm>
          <a:prstGeom prst="rect">
            <a:avLst/>
          </a:prstGeom>
          <a:noFill/>
        </p:spPr>
      </p:pic>
      <p:pic>
        <p:nvPicPr>
          <p:cNvPr id="3088" name="Picture 16" descr="http://fakty.ictv.ua/public/images/gallery/2012/10/31/thumbnail-20121031180943n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87624" y="1728192"/>
            <a:ext cx="2256916" cy="1805534"/>
          </a:xfrm>
          <a:prstGeom prst="rect">
            <a:avLst/>
          </a:prstGeom>
          <a:noFill/>
        </p:spPr>
      </p:pic>
      <p:grpSp>
        <p:nvGrpSpPr>
          <p:cNvPr id="3" name="Группа 11"/>
          <p:cNvGrpSpPr/>
          <p:nvPr/>
        </p:nvGrpSpPr>
        <p:grpSpPr>
          <a:xfrm>
            <a:off x="1187624" y="3573016"/>
            <a:ext cx="1626534" cy="1275109"/>
            <a:chOff x="1187624" y="3573016"/>
            <a:chExt cx="1626534" cy="1275109"/>
          </a:xfrm>
        </p:grpSpPr>
        <p:sp>
          <p:nvSpPr>
            <p:cNvPr id="10" name="Загнутый угол 9"/>
            <p:cNvSpPr/>
            <p:nvPr/>
          </p:nvSpPr>
          <p:spPr>
            <a:xfrm>
              <a:off x="1547664" y="3623989"/>
              <a:ext cx="1008112" cy="1224136"/>
            </a:xfrm>
            <a:prstGeom prst="foldedCorner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3074" name="Picture 2" descr="http://www.bkpgroup.com/wp-content/uploads/2012/06/Confidential-Waste-logo-services.png"/>
            <p:cNvPicPr>
              <a:picLocks noChangeAspect="1" noChangeArrowheads="1"/>
            </p:cNvPicPr>
            <p:nvPr/>
          </p:nvPicPr>
          <p:blipFill>
            <a:blip r:embed="rId6">
              <a:lum bright="-40000"/>
            </a:blip>
            <a:srcRect l="10112" t="8989" r="8989" b="14607"/>
            <a:stretch>
              <a:fillRect/>
            </a:stretch>
          </p:blipFill>
          <p:spPr bwMode="auto">
            <a:xfrm>
              <a:off x="1187624" y="3573016"/>
              <a:ext cx="1626534" cy="1152128"/>
            </a:xfrm>
            <a:prstGeom prst="rect">
              <a:avLst/>
            </a:prstGeom>
            <a:noFill/>
          </p:spPr>
        </p:pic>
      </p:grpSp>
      <p:sp>
        <p:nvSpPr>
          <p:cNvPr id="14" name="Заголовок 1"/>
          <p:cNvSpPr>
            <a:spLocks noGrp="1"/>
          </p:cNvSpPr>
          <p:nvPr>
            <p:ph type="title"/>
          </p:nvPr>
        </p:nvSpPr>
        <p:spPr>
          <a:xfrm>
            <a:off x="395536" y="274637"/>
            <a:ext cx="8229600" cy="1143000"/>
          </a:xfrm>
        </p:spPr>
        <p:txBody>
          <a:bodyPr/>
          <a:lstStyle/>
          <a:p>
            <a:r>
              <a:rPr lang="ru-RU" dirty="0" smtClean="0">
                <a:latin typeface="Calibri" pitchFamily="34" charset="0"/>
              </a:rPr>
              <a:t>Проблема</a:t>
            </a:r>
            <a:endParaRPr lang="ru-RU" dirty="0">
              <a:latin typeface="Calibri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532440" y="6525344"/>
            <a:ext cx="52450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Calibri Light" pitchFamily="34" charset="0"/>
              </a:rPr>
              <a:t>8/17</a:t>
            </a:r>
            <a:endParaRPr lang="ru-RU" dirty="0">
              <a:latin typeface="Calibri Light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2000"/>
                                        <p:tgtEl>
                                          <p:spTgt spid="3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2569 0.25741 L -0.00521 -0.01597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5" y="-1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4" dur="500"/>
                                        <p:tgtEl>
                                          <p:spTgt spid="30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Shape 11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>
              <a:buNone/>
            </a:pPr>
            <a:r>
              <a:rPr lang="en-US" dirty="0" smtClean="0">
                <a:solidFill>
                  <a:srgbClr val="FFFFFF"/>
                </a:solidFill>
                <a:latin typeface="Calibri" pitchFamily="34" charset="0"/>
              </a:rPr>
              <a:t>Multi-Cloud Desktop</a:t>
            </a:r>
            <a:endParaRPr lang="ru" dirty="0">
              <a:solidFill>
                <a:srgbClr val="FFFFFF"/>
              </a:solidFill>
              <a:latin typeface="Calibri" pitchFamily="34" charset="0"/>
            </a:endParaRPr>
          </a:p>
        </p:txBody>
      </p:sp>
      <p:pic>
        <p:nvPicPr>
          <p:cNvPr id="4" name="Рисунок 3" descr="type_4картинки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780" y="2132856"/>
            <a:ext cx="8532440" cy="393117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532440" y="6525344"/>
            <a:ext cx="52450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Calibri Light" pitchFamily="34" charset="0"/>
              </a:rPr>
              <a:t>9</a:t>
            </a:r>
            <a:r>
              <a:rPr lang="en-US" dirty="0" smtClean="0">
                <a:latin typeface="Calibri Light" pitchFamily="34" charset="0"/>
              </a:rPr>
              <a:t>/17</a:t>
            </a:r>
            <a:endParaRPr lang="ru-RU" dirty="0">
              <a:latin typeface="Calibri Light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1.bp.blogspot.com/_N3xuQCvc1v4/TK1f7xttmQI/AAAAAAAAAOo/Y_ErUBZq7tA/s1600/XenPand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794345"/>
            <a:ext cx="3817440" cy="3063655"/>
          </a:xfrm>
          <a:prstGeom prst="rect">
            <a:avLst/>
          </a:prstGeom>
          <a:noFill/>
        </p:spPr>
      </p:pic>
      <p:sp>
        <p:nvSpPr>
          <p:cNvPr id="60" name="Shape 60"/>
          <p:cNvSpPr txBox="1">
            <a:spLocks noGrp="1"/>
          </p:cNvSpPr>
          <p:nvPr>
            <p:ph type="title"/>
          </p:nvPr>
        </p:nvSpPr>
        <p:spPr>
          <a:xfrm>
            <a:off x="457200" y="337412"/>
            <a:ext cx="8363272" cy="11430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>
              <a:buNone/>
            </a:pPr>
            <a:r>
              <a:rPr lang="ru" dirty="0">
                <a:latin typeface="Calibri" pitchFamily="34" charset="0"/>
              </a:rPr>
              <a:t>Xen </a:t>
            </a:r>
            <a:r>
              <a:rPr lang="en-US" dirty="0" smtClean="0">
                <a:latin typeface="Calibri" pitchFamily="34" charset="0"/>
              </a:rPr>
              <a:t>Cloud Platform</a:t>
            </a:r>
            <a:endParaRPr lang="ru" dirty="0">
              <a:latin typeface="Calibri" pitchFamily="34" charset="0"/>
            </a:endParaRPr>
          </a:p>
        </p:txBody>
      </p:sp>
      <p:sp>
        <p:nvSpPr>
          <p:cNvPr id="61" name="Shape 61"/>
          <p:cNvSpPr txBox="1">
            <a:spLocks noGrp="1"/>
          </p:cNvSpPr>
          <p:nvPr>
            <p:ph type="body" idx="1"/>
          </p:nvPr>
        </p:nvSpPr>
        <p:spPr>
          <a:xfrm>
            <a:off x="457200" y="1629652"/>
            <a:ext cx="8229600" cy="49677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457200" indent="-419100"/>
            <a:r>
              <a:rPr lang="ru" dirty="0">
                <a:latin typeface="Calibri Light" pitchFamily="34" charset="0"/>
              </a:rPr>
              <a:t>Открытый код</a:t>
            </a:r>
          </a:p>
          <a:p>
            <a:pPr marL="457200" indent="-419100"/>
            <a:r>
              <a:rPr lang="ru-RU" dirty="0" smtClean="0">
                <a:latin typeface="Calibri Light" pitchFamily="34" charset="0"/>
              </a:rPr>
              <a:t>Б</a:t>
            </a:r>
            <a:r>
              <a:rPr lang="ru" dirty="0" smtClean="0">
                <a:latin typeface="Calibri Light" pitchFamily="34" charset="0"/>
              </a:rPr>
              <a:t>ольшая популярность</a:t>
            </a:r>
          </a:p>
          <a:p>
            <a:pPr marL="457200" indent="-419100"/>
            <a:r>
              <a:rPr lang="ru" dirty="0" smtClean="0">
                <a:latin typeface="Calibri Light" pitchFamily="34" charset="0"/>
              </a:rPr>
              <a:t>Основа – гипервизор </a:t>
            </a:r>
            <a:r>
              <a:rPr lang="en-US" dirty="0" smtClean="0">
                <a:latin typeface="Calibri Light" pitchFamily="34" charset="0"/>
              </a:rPr>
              <a:t>Xen</a:t>
            </a:r>
            <a:endParaRPr lang="ru-RU" dirty="0" smtClean="0">
              <a:latin typeface="Calibri Light" pitchFamily="34" charset="0"/>
            </a:endParaRPr>
          </a:p>
          <a:p>
            <a:pPr marL="457200" indent="-419100"/>
            <a:r>
              <a:rPr lang="ru-RU" dirty="0" smtClean="0">
                <a:latin typeface="Calibri Light" pitchFamily="34" charset="0"/>
              </a:rPr>
              <a:t>Готовый набор административных утилит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532440" y="6525344"/>
            <a:ext cx="61587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Calibri Light" pitchFamily="34" charset="0"/>
              </a:rPr>
              <a:t>10</a:t>
            </a:r>
            <a:r>
              <a:rPr lang="en-US" dirty="0" smtClean="0">
                <a:latin typeface="Calibri Light" pitchFamily="34" charset="0"/>
              </a:rPr>
              <a:t>/17</a:t>
            </a:r>
            <a:endParaRPr lang="ru-RU" dirty="0">
              <a:latin typeface="Calibri Light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alibri" pitchFamily="34" charset="0"/>
              </a:rPr>
              <a:t>Citrix </a:t>
            </a:r>
            <a:r>
              <a:rPr lang="en-US" dirty="0" err="1" smtClean="0">
                <a:latin typeface="Calibri" pitchFamily="34" charset="0"/>
              </a:rPr>
              <a:t>XenApp</a:t>
            </a:r>
            <a:endParaRPr lang="ru-RU" dirty="0">
              <a:latin typeface="Calibri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>
                <a:latin typeface="Calibri Light" pitchFamily="34" charset="0"/>
              </a:rPr>
              <a:t>Основан на </a:t>
            </a:r>
            <a:r>
              <a:rPr lang="en-US" dirty="0" smtClean="0">
                <a:latin typeface="Calibri Light" pitchFamily="34" charset="0"/>
              </a:rPr>
              <a:t>Xen</a:t>
            </a:r>
          </a:p>
          <a:p>
            <a:r>
              <a:rPr lang="ru-RU" dirty="0" smtClean="0">
                <a:latin typeface="Calibri Light" pitchFamily="34" charset="0"/>
              </a:rPr>
              <a:t>Доставка </a:t>
            </a:r>
            <a:r>
              <a:rPr lang="en-US" dirty="0" smtClean="0">
                <a:latin typeface="Calibri Light" pitchFamily="34" charset="0"/>
              </a:rPr>
              <a:t>Windows-</a:t>
            </a:r>
            <a:r>
              <a:rPr lang="ru-RU" dirty="0" smtClean="0">
                <a:latin typeface="Calibri Light" pitchFamily="34" charset="0"/>
              </a:rPr>
              <a:t>приложений</a:t>
            </a:r>
          </a:p>
          <a:p>
            <a:r>
              <a:rPr lang="ru-RU" dirty="0" smtClean="0">
                <a:latin typeface="Calibri Light" pitchFamily="34" charset="0"/>
              </a:rPr>
              <a:t>Клиент </a:t>
            </a:r>
            <a:r>
              <a:rPr lang="en-US" dirty="0" smtClean="0">
                <a:latin typeface="Calibri Light" pitchFamily="34" charset="0"/>
              </a:rPr>
              <a:t>XenCenter</a:t>
            </a:r>
            <a:endParaRPr lang="ru-RU" dirty="0" smtClean="0">
              <a:latin typeface="Calibri Light" pitchFamily="34" charset="0"/>
            </a:endParaRPr>
          </a:p>
          <a:p>
            <a:r>
              <a:rPr lang="ru-RU" dirty="0" smtClean="0">
                <a:latin typeface="Calibri Light" pitchFamily="34" charset="0"/>
              </a:rPr>
              <a:t>Цена </a:t>
            </a:r>
            <a:r>
              <a:rPr lang="en-US" dirty="0" smtClean="0">
                <a:latin typeface="Calibri Light" pitchFamily="34" charset="0"/>
              </a:rPr>
              <a:t>$1000</a:t>
            </a:r>
            <a:r>
              <a:rPr lang="ru-RU" dirty="0" smtClean="0">
                <a:latin typeface="Calibri Light" pitchFamily="34" charset="0"/>
              </a:rPr>
              <a:t> (за 5 лицензий)</a:t>
            </a:r>
            <a:endParaRPr lang="en-US" dirty="0" smtClean="0">
              <a:latin typeface="Calibri Light" pitchFamily="34" charset="0"/>
            </a:endParaRPr>
          </a:p>
          <a:p>
            <a:endParaRPr lang="ru-RU" dirty="0" smtClean="0">
              <a:latin typeface="Calibri" pitchFamily="34" charset="0"/>
            </a:endParaRPr>
          </a:p>
          <a:p>
            <a:endParaRPr lang="ru-RU" dirty="0">
              <a:latin typeface="Calibri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843808" y="4365104"/>
          <a:ext cx="5976664" cy="2134258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2799198"/>
                <a:gridCol w="1314610"/>
                <a:gridCol w="1862856"/>
              </a:tblGrid>
              <a:tr h="762658">
                <a:tc>
                  <a:txBody>
                    <a:bodyPr/>
                    <a:lstStyle/>
                    <a:p>
                      <a:pPr algn="r"/>
                      <a:r>
                        <a:rPr lang="ru-RU" sz="2000" dirty="0" smtClean="0">
                          <a:latin typeface="Calibri Light" pitchFamily="34" charset="0"/>
                        </a:rPr>
                        <a:t>Название</a:t>
                      </a:r>
                      <a:endParaRPr lang="ru-RU" sz="1800" dirty="0" smtClean="0">
                        <a:latin typeface="Calibri Light" pitchFamily="34" charset="0"/>
                      </a:endParaRPr>
                    </a:p>
                    <a:p>
                      <a:pPr algn="l"/>
                      <a:r>
                        <a:rPr lang="ru-RU" sz="2000" dirty="0" smtClean="0">
                          <a:latin typeface="Calibri Light" pitchFamily="34" charset="0"/>
                        </a:rPr>
                        <a:t>Особенности</a:t>
                      </a:r>
                      <a:endParaRPr lang="ru-RU" sz="2000" b="1" dirty="0">
                        <a:latin typeface="Calibri Light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Calibri Light" pitchFamily="34" charset="0"/>
                        </a:rPr>
                        <a:t>Citrix</a:t>
                      </a:r>
                    </a:p>
                    <a:p>
                      <a:pPr algn="ctr"/>
                      <a:r>
                        <a:rPr lang="en-US" sz="2000" dirty="0" err="1" smtClean="0">
                          <a:latin typeface="Calibri Light" pitchFamily="34" charset="0"/>
                        </a:rPr>
                        <a:t>XenApp</a:t>
                      </a:r>
                      <a:endParaRPr lang="ru-RU" sz="2000" dirty="0">
                        <a:latin typeface="Calibri Light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Calibri Light" pitchFamily="34" charset="0"/>
                        </a:rPr>
                        <a:t>Multi-Cloud Desktop</a:t>
                      </a:r>
                      <a:endParaRPr lang="ru-RU" sz="2000" b="0" dirty="0">
                        <a:latin typeface="Calibri Light" pitchFamily="34" charset="0"/>
                      </a:endParaRPr>
                    </a:p>
                  </a:txBody>
                  <a:tcPr anchor="ctr"/>
                </a:tc>
              </a:tr>
              <a:tr h="441858"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>
                          <a:latin typeface="Calibri Light" pitchFamily="34" charset="0"/>
                        </a:rPr>
                        <a:t>Windows</a:t>
                      </a:r>
                      <a:r>
                        <a:rPr lang="en-US" sz="2000" baseline="0" dirty="0" smtClean="0">
                          <a:latin typeface="Calibri Light" pitchFamily="34" charset="0"/>
                        </a:rPr>
                        <a:t>-</a:t>
                      </a:r>
                      <a:r>
                        <a:rPr lang="ru-RU" sz="2000" baseline="0" dirty="0" smtClean="0">
                          <a:latin typeface="Calibri Light" pitchFamily="34" charset="0"/>
                        </a:rPr>
                        <a:t>приложения</a:t>
                      </a:r>
                      <a:endParaRPr lang="ru-RU" sz="2000" dirty="0">
                        <a:latin typeface="Calibri Light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latin typeface="Calibri Light" pitchFamily="34" charset="0"/>
                        </a:rPr>
                        <a:t>+</a:t>
                      </a:r>
                      <a:endParaRPr lang="ru-RU" sz="2400" b="1" dirty="0">
                        <a:latin typeface="Calibri Light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latin typeface="Calibri Light" pitchFamily="34" charset="0"/>
                        </a:rPr>
                        <a:t>+</a:t>
                      </a:r>
                      <a:endParaRPr lang="ru-RU" sz="2400" b="1" dirty="0">
                        <a:latin typeface="Calibri Light" pitchFamily="34" charset="0"/>
                      </a:endParaRPr>
                    </a:p>
                  </a:txBody>
                  <a:tcPr anchor="ctr"/>
                </a:tc>
              </a:tr>
              <a:tr h="441858"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>
                          <a:latin typeface="Calibri Light" pitchFamily="34" charset="0"/>
                        </a:rPr>
                        <a:t>Linux-</a:t>
                      </a:r>
                      <a:r>
                        <a:rPr lang="ru-RU" sz="2000" dirty="0" smtClean="0">
                          <a:latin typeface="Calibri Light" pitchFamily="34" charset="0"/>
                        </a:rPr>
                        <a:t>приложения</a:t>
                      </a:r>
                      <a:endParaRPr lang="ru-RU" sz="2000" dirty="0">
                        <a:latin typeface="Calibri Light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latin typeface="Calibri Light" pitchFamily="34" charset="0"/>
                        </a:rPr>
                        <a:t>-</a:t>
                      </a:r>
                      <a:endParaRPr lang="ru-RU" sz="2400" b="1" dirty="0">
                        <a:latin typeface="Calibri Light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latin typeface="Calibri Light" pitchFamily="34" charset="0"/>
                        </a:rPr>
                        <a:t>+</a:t>
                      </a:r>
                      <a:endParaRPr lang="ru-RU" sz="2400" b="1" dirty="0">
                        <a:latin typeface="Calibri Light" pitchFamily="34" charset="0"/>
                      </a:endParaRPr>
                    </a:p>
                  </a:txBody>
                  <a:tcPr anchor="ctr"/>
                </a:tc>
              </a:tr>
              <a:tr h="441858">
                <a:tc>
                  <a:txBody>
                    <a:bodyPr/>
                    <a:lstStyle/>
                    <a:p>
                      <a:pPr algn="l"/>
                      <a:r>
                        <a:rPr lang="ru-RU" sz="2000" dirty="0" smtClean="0">
                          <a:latin typeface="Calibri Light" pitchFamily="34" charset="0"/>
                        </a:rPr>
                        <a:t>Управление</a:t>
                      </a:r>
                      <a:r>
                        <a:rPr lang="ru-RU" sz="2000" baseline="0" dirty="0" smtClean="0">
                          <a:latin typeface="Calibri Light" pitchFamily="34" charset="0"/>
                        </a:rPr>
                        <a:t> облаком</a:t>
                      </a:r>
                      <a:endParaRPr lang="ru-RU" sz="2000" dirty="0">
                        <a:latin typeface="Calibri Light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latin typeface="Calibri Light" pitchFamily="34" charset="0"/>
                        </a:rPr>
                        <a:t>+</a:t>
                      </a:r>
                      <a:endParaRPr lang="ru-RU" sz="2400" b="1" dirty="0">
                        <a:latin typeface="Calibri Light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latin typeface="Calibri Light" pitchFamily="34" charset="0"/>
                        </a:rPr>
                        <a:t>+</a:t>
                      </a:r>
                      <a:endParaRPr lang="ru-RU" sz="2400" b="1" dirty="0">
                        <a:latin typeface="Calibri Light" pitchFamily="34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532440" y="6525344"/>
            <a:ext cx="61587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Calibri Light" pitchFamily="34" charset="0"/>
              </a:rPr>
              <a:t>11/17</a:t>
            </a:r>
            <a:endParaRPr lang="ru-RU" dirty="0">
              <a:latin typeface="Calibri Light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Calibri" pitchFamily="34" charset="0"/>
              </a:rPr>
              <a:t>Задачи</a:t>
            </a:r>
            <a:endParaRPr lang="ru-RU" dirty="0">
              <a:latin typeface="Calibri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None/>
            </a:pPr>
            <a:r>
              <a:rPr lang="ru-RU" u="sng" dirty="0" smtClean="0">
                <a:latin typeface="Calibri Light" pitchFamily="34" charset="0"/>
              </a:rPr>
              <a:t>Построение </a:t>
            </a:r>
            <a:r>
              <a:rPr lang="en-US" u="sng" dirty="0" smtClean="0">
                <a:latin typeface="Calibri Light" pitchFamily="34" charset="0"/>
              </a:rPr>
              <a:t>Proof of Concept</a:t>
            </a:r>
            <a:endParaRPr lang="ru-RU" u="sng" dirty="0" smtClean="0">
              <a:latin typeface="Calibri Light" pitchFamily="34" charset="0"/>
            </a:endParaRPr>
          </a:p>
          <a:p>
            <a:pPr>
              <a:buNone/>
            </a:pPr>
            <a:endParaRPr lang="en-US" u="sng" dirty="0" smtClean="0">
              <a:latin typeface="Calibri Light" pitchFamily="34" charset="0"/>
            </a:endParaRPr>
          </a:p>
          <a:p>
            <a:r>
              <a:rPr lang="ru-RU" dirty="0" smtClean="0">
                <a:latin typeface="Calibri Light" pitchFamily="34" charset="0"/>
              </a:rPr>
              <a:t>Конфигурация тестовой системы</a:t>
            </a:r>
            <a:endParaRPr lang="en-US" dirty="0" smtClean="0">
              <a:latin typeface="Calibri Light" pitchFamily="34" charset="0"/>
            </a:endParaRPr>
          </a:p>
          <a:p>
            <a:r>
              <a:rPr lang="ru-RU" dirty="0" smtClean="0">
                <a:latin typeface="Calibri Light" pitchFamily="34" charset="0"/>
              </a:rPr>
              <a:t>Доставка приложений пользователю</a:t>
            </a:r>
          </a:p>
          <a:p>
            <a:r>
              <a:rPr lang="ru-RU" dirty="0" smtClean="0">
                <a:latin typeface="Calibri Light" pitchFamily="34" charset="0"/>
              </a:rPr>
              <a:t>Протокол управления системой</a:t>
            </a:r>
          </a:p>
          <a:p>
            <a:endParaRPr lang="en-US" dirty="0" smtClean="0">
              <a:latin typeface="Calibri Light" pitchFamily="34" charset="0"/>
            </a:endParaRPr>
          </a:p>
          <a:p>
            <a:endParaRPr lang="ru-RU" dirty="0" smtClean="0">
              <a:latin typeface="Calibri Light" pitchFamily="34" charset="0"/>
            </a:endParaRPr>
          </a:p>
          <a:p>
            <a:endParaRPr lang="ru-RU" dirty="0">
              <a:latin typeface="Calibri Light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532440" y="6525344"/>
            <a:ext cx="61587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mtClean="0">
                <a:latin typeface="Calibri Light" pitchFamily="34" charset="0"/>
              </a:rPr>
              <a:t>12/17</a:t>
            </a:r>
            <a:endParaRPr lang="ru-RU" dirty="0">
              <a:latin typeface="Calibri Light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Calibri" pitchFamily="34" charset="0"/>
              </a:rPr>
              <a:t>Тестовая система</a:t>
            </a:r>
            <a:endParaRPr lang="ru-RU" dirty="0">
              <a:latin typeface="Calibri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>
                <a:latin typeface="Calibri Light" pitchFamily="34" charset="0"/>
              </a:rPr>
              <a:t>Два идентичных хоста с </a:t>
            </a:r>
            <a:r>
              <a:rPr lang="en-US" dirty="0" smtClean="0">
                <a:latin typeface="Calibri Light" pitchFamily="34" charset="0"/>
              </a:rPr>
              <a:t>XCP</a:t>
            </a:r>
            <a:endParaRPr lang="ru-RU" dirty="0" smtClean="0">
              <a:latin typeface="Calibri Light" pitchFamily="34" charset="0"/>
            </a:endParaRPr>
          </a:p>
          <a:p>
            <a:r>
              <a:rPr lang="ru-RU" dirty="0" smtClean="0">
                <a:latin typeface="Calibri Light" pitchFamily="34" charset="0"/>
              </a:rPr>
              <a:t>Один пул</a:t>
            </a:r>
          </a:p>
          <a:p>
            <a:r>
              <a:rPr lang="ru-RU" dirty="0" smtClean="0">
                <a:latin typeface="Calibri Light" pitchFamily="34" charset="0"/>
              </a:rPr>
              <a:t>Локальные </a:t>
            </a:r>
            <a:r>
              <a:rPr lang="en-US" dirty="0" smtClean="0">
                <a:latin typeface="Calibri Light" pitchFamily="34" charset="0"/>
              </a:rPr>
              <a:t>SR</a:t>
            </a:r>
            <a:endParaRPr lang="ru-RU" dirty="0" smtClean="0">
              <a:latin typeface="Calibri Light" pitchFamily="34" charset="0"/>
            </a:endParaRPr>
          </a:p>
          <a:p>
            <a:r>
              <a:rPr lang="ru-RU" dirty="0" smtClean="0">
                <a:latin typeface="Calibri Light" pitchFamily="34" charset="0"/>
              </a:rPr>
              <a:t>Клиент </a:t>
            </a:r>
            <a:r>
              <a:rPr lang="en-US" dirty="0" smtClean="0">
                <a:latin typeface="Calibri Light" pitchFamily="34" charset="0"/>
              </a:rPr>
              <a:t>XenCenter</a:t>
            </a:r>
          </a:p>
          <a:p>
            <a:endParaRPr lang="ru-RU" dirty="0" smtClean="0">
              <a:latin typeface="Calibri Light" pitchFamily="34" charset="0"/>
            </a:endParaRPr>
          </a:p>
          <a:p>
            <a:endParaRPr lang="ru-RU" dirty="0">
              <a:latin typeface="Calibri Light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532440" y="6525344"/>
            <a:ext cx="61587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Calibri Light" pitchFamily="34" charset="0"/>
              </a:rPr>
              <a:t>1</a:t>
            </a:r>
            <a:r>
              <a:rPr lang="en-US" dirty="0" smtClean="0">
                <a:latin typeface="Calibri Light" pitchFamily="34" charset="0"/>
              </a:rPr>
              <a:t>3</a:t>
            </a:r>
            <a:r>
              <a:rPr lang="en-US" dirty="0" smtClean="0">
                <a:latin typeface="Calibri Light" pitchFamily="34" charset="0"/>
              </a:rPr>
              <a:t>/17</a:t>
            </a:r>
            <a:endParaRPr lang="ru-RU" dirty="0">
              <a:latin typeface="Calibri Light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Calibri" pitchFamily="34" charset="0"/>
              </a:rPr>
              <a:t>Доставка приложений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>
                <a:latin typeface="Calibri Light" pitchFamily="34" charset="0"/>
              </a:rPr>
              <a:t>ВМ с ОС и предустановленным приложением</a:t>
            </a:r>
            <a:endParaRPr lang="en-US" dirty="0" smtClean="0">
              <a:latin typeface="Calibri Light" pitchFamily="34" charset="0"/>
            </a:endParaRPr>
          </a:p>
          <a:p>
            <a:r>
              <a:rPr lang="ru-RU" dirty="0" smtClean="0">
                <a:latin typeface="Calibri Light" pitchFamily="34" charset="0"/>
              </a:rPr>
              <a:t>Автозапуск приложения при старте системы</a:t>
            </a:r>
          </a:p>
          <a:p>
            <a:r>
              <a:rPr lang="ru-RU" dirty="0" smtClean="0">
                <a:latin typeface="Calibri Light" pitchFamily="34" charset="0"/>
              </a:rPr>
              <a:t>Доставка окна пользователю (</a:t>
            </a:r>
            <a:r>
              <a:rPr lang="en-US" dirty="0" smtClean="0">
                <a:latin typeface="Calibri Light" pitchFamily="34" charset="0"/>
              </a:rPr>
              <a:t>X-Client)</a:t>
            </a:r>
            <a:endParaRPr lang="ru-RU" dirty="0" smtClean="0">
              <a:latin typeface="Calibri Light" pitchFamily="34" charset="0"/>
            </a:endParaRPr>
          </a:p>
          <a:p>
            <a:endParaRPr lang="en-US" dirty="0" smtClean="0">
              <a:latin typeface="Calibri Light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532440" y="6525344"/>
            <a:ext cx="61587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Calibri Light" pitchFamily="34" charset="0"/>
              </a:rPr>
              <a:t>14/17</a:t>
            </a:r>
            <a:endParaRPr lang="ru-RU" dirty="0">
              <a:latin typeface="Calibri Light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400" dirty="0" smtClean="0">
                <a:latin typeface="Calibri" pitchFamily="34" charset="0"/>
              </a:rPr>
              <a:t>Модификация ВМ. Автозапуск</a:t>
            </a:r>
            <a:endParaRPr lang="ru-RU" sz="4400" dirty="0">
              <a:latin typeface="Calibri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3970784" cy="4967700"/>
          </a:xfrm>
        </p:spPr>
        <p:txBody>
          <a:bodyPr/>
          <a:lstStyle/>
          <a:p>
            <a:pPr algn="ctr">
              <a:buNone/>
            </a:pPr>
            <a:r>
              <a:rPr lang="ru-RU" u="sng" dirty="0" smtClean="0">
                <a:latin typeface="Calibri Light" pitchFamily="34" charset="0"/>
              </a:rPr>
              <a:t>Модификация ВМ</a:t>
            </a:r>
          </a:p>
          <a:p>
            <a:endParaRPr lang="ru-RU" sz="2400" dirty="0" smtClean="0">
              <a:latin typeface="Calibri Light" pitchFamily="34" charset="0"/>
            </a:endParaRPr>
          </a:p>
          <a:p>
            <a:r>
              <a:rPr lang="ru-RU" sz="2400" dirty="0" smtClean="0">
                <a:latin typeface="Calibri Light" pitchFamily="34" charset="0"/>
              </a:rPr>
              <a:t>Монтирование  образа ВМ </a:t>
            </a:r>
            <a:r>
              <a:rPr lang="en-US" sz="2400" dirty="0" smtClean="0">
                <a:latin typeface="Calibri Light" pitchFamily="34" charset="0"/>
              </a:rPr>
              <a:t>[.</a:t>
            </a:r>
            <a:r>
              <a:rPr lang="en-US" sz="2400" dirty="0" err="1" smtClean="0">
                <a:latin typeface="Calibri Light" pitchFamily="34" charset="0"/>
              </a:rPr>
              <a:t>vdi|.vmdk|.vhd|.raw</a:t>
            </a:r>
            <a:r>
              <a:rPr lang="en-US" sz="2400" dirty="0" smtClean="0">
                <a:latin typeface="Calibri Light" pitchFamily="34" charset="0"/>
              </a:rPr>
              <a:t>] </a:t>
            </a:r>
            <a:r>
              <a:rPr lang="ru-RU" sz="2400" dirty="0" smtClean="0">
                <a:latin typeface="Calibri Light" pitchFamily="34" charset="0"/>
              </a:rPr>
              <a:t>в </a:t>
            </a:r>
            <a:r>
              <a:rPr lang="en-US" sz="2400" dirty="0" smtClean="0">
                <a:latin typeface="Calibri Light" pitchFamily="34" charset="0"/>
              </a:rPr>
              <a:t>Linux</a:t>
            </a:r>
          </a:p>
          <a:p>
            <a:r>
              <a:rPr lang="ru-RU" sz="2400" dirty="0" smtClean="0">
                <a:latin typeface="Calibri Light" pitchFamily="34" charset="0"/>
              </a:rPr>
              <a:t>Внедрение автозапуска в файловую систему</a:t>
            </a:r>
          </a:p>
          <a:p>
            <a:r>
              <a:rPr lang="ru-RU" sz="2400" dirty="0" smtClean="0">
                <a:latin typeface="Calibri Light" pitchFamily="34" charset="0"/>
              </a:rPr>
              <a:t>Сохранение и запуск измененной ВМ</a:t>
            </a:r>
          </a:p>
        </p:txBody>
      </p:sp>
      <p:sp>
        <p:nvSpPr>
          <p:cNvPr id="4" name="Текст 2"/>
          <p:cNvSpPr txBox="1">
            <a:spLocks/>
          </p:cNvSpPr>
          <p:nvPr/>
        </p:nvSpPr>
        <p:spPr>
          <a:xfrm>
            <a:off x="4777680" y="1629652"/>
            <a:ext cx="4114800" cy="49677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ct val="166666"/>
              <a:tabLst/>
              <a:defRPr/>
            </a:pPr>
            <a:r>
              <a:rPr kumimoji="0" lang="ru-RU" sz="3000" b="0" i="0" u="sng" strike="noStrike" kern="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Calibri Light" pitchFamily="34" charset="0"/>
                <a:ea typeface="Georgia"/>
                <a:cs typeface="Georgia"/>
                <a:sym typeface="Georgia"/>
              </a:rPr>
              <a:t>Автозапуск</a:t>
            </a:r>
            <a:endParaRPr kumimoji="0" lang="ru-RU" sz="3000" b="0" i="0" u="none" strike="noStrike" kern="0" cap="none" spc="0" normalizeH="0" baseline="0" noProof="0" dirty="0" smtClean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Calibri Light" pitchFamily="34" charset="0"/>
              <a:ea typeface="Georgia"/>
              <a:cs typeface="Georgia"/>
              <a:sym typeface="Georgia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ct val="166666"/>
              <a:buFont typeface="Arial"/>
              <a:buChar char="•"/>
              <a:tabLst/>
              <a:defRPr/>
            </a:pPr>
            <a:endParaRPr kumimoji="0" lang="ru-RU" sz="2400" b="0" i="0" u="none" strike="noStrike" kern="0" cap="none" spc="0" normalizeH="0" baseline="0" noProof="0" dirty="0" smtClean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Calibri Light" pitchFamily="34" charset="0"/>
              <a:ea typeface="Georgia"/>
              <a:cs typeface="Georgia"/>
              <a:sym typeface="Georgia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ct val="166666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Calibri Light" pitchFamily="34" charset="0"/>
                <a:ea typeface="Georgia"/>
                <a:cs typeface="Georgia"/>
                <a:sym typeface="Georgia"/>
              </a:rPr>
              <a:t>Windows:</a:t>
            </a:r>
            <a:endParaRPr kumimoji="0" lang="ru-RU" sz="2400" b="0" i="0" u="none" strike="noStrike" kern="0" cap="none" spc="0" normalizeH="0" baseline="0" noProof="0" dirty="0" smtClean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Calibri Light" pitchFamily="34" charset="0"/>
              <a:ea typeface="Georgia"/>
              <a:cs typeface="Georgia"/>
              <a:sym typeface="Georgia"/>
            </a:endParaRP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ourier New"/>
              <a:buChar char="o"/>
              <a:tabLst/>
              <a:defRPr/>
            </a:pPr>
            <a:r>
              <a: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Calibri Light" pitchFamily="34" charset="0"/>
                <a:ea typeface="Georgia"/>
                <a:cs typeface="Georgia"/>
                <a:sym typeface="Georgia"/>
              </a:rPr>
              <a:t>.</a:t>
            </a:r>
            <a:r>
              <a:rPr kumimoji="0" lang="en-US" sz="24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Calibri Light" pitchFamily="34" charset="0"/>
                <a:ea typeface="Georgia"/>
                <a:cs typeface="Georgia"/>
                <a:sym typeface="Georgia"/>
              </a:rPr>
              <a:t>lnk</a:t>
            </a:r>
            <a:r>
              <a:rPr kumimoji="0" lang="ru-RU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Calibri Light" pitchFamily="34" charset="0"/>
                <a:ea typeface="Georgia"/>
                <a:cs typeface="Georgia"/>
                <a:sym typeface="Georgia"/>
              </a:rPr>
              <a:t>-файл в </a:t>
            </a:r>
            <a:r>
              <a:rPr kumimoji="0" lang="en-US" sz="24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Calibri Light" pitchFamily="34" charset="0"/>
                <a:ea typeface="Georgia"/>
                <a:cs typeface="Georgia"/>
                <a:sym typeface="Georgia"/>
              </a:rPr>
              <a:t>StartUp</a:t>
            </a:r>
            <a:r>
              <a:rPr kumimoji="0" lang="ru-RU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Calibri Light" pitchFamily="34" charset="0"/>
                <a:ea typeface="Georgia"/>
                <a:cs typeface="Georgia"/>
                <a:sym typeface="Georgia"/>
              </a:rPr>
              <a:t>-директории</a:t>
            </a:r>
            <a:endParaRPr kumimoji="0" lang="en-US" sz="2400" b="0" i="0" u="none" strike="noStrike" kern="0" cap="none" spc="0" normalizeH="0" baseline="0" noProof="0" dirty="0" smtClean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Calibri Light" pitchFamily="34" charset="0"/>
              <a:ea typeface="Georgia"/>
              <a:cs typeface="Georgia"/>
              <a:sym typeface="Georgia"/>
            </a:endParaRP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ourier New"/>
              <a:buChar char="o"/>
              <a:tabLst/>
              <a:defRPr/>
            </a:pPr>
            <a:r>
              <a:rPr lang="ru-RU" sz="2400" dirty="0" smtClean="0">
                <a:solidFill>
                  <a:schemeClr val="dk1"/>
                </a:solidFill>
                <a:latin typeface="Calibri Light" pitchFamily="34" charset="0"/>
                <a:ea typeface="Calibri"/>
                <a:cs typeface="Times New Roman"/>
                <a:sym typeface="Georgia"/>
              </a:rPr>
              <a:t>Р</a:t>
            </a:r>
            <a:r>
              <a:rPr kumimoji="0" lang="ru-RU" sz="24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Calibri Light" pitchFamily="34" charset="0"/>
                <a:ea typeface="Calibri"/>
                <a:cs typeface="Times New Roman"/>
                <a:sym typeface="Georgia"/>
              </a:rPr>
              <a:t>еестр</a:t>
            </a:r>
            <a:endParaRPr kumimoji="0" lang="en-US" sz="2400" b="0" i="0" u="none" strike="noStrike" kern="0" cap="none" spc="0" normalizeH="0" baseline="0" noProof="0" dirty="0" smtClean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Calibri Light" pitchFamily="34" charset="0"/>
              <a:ea typeface="Georgia"/>
              <a:cs typeface="Georgia"/>
              <a:sym typeface="Georgia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ct val="166666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Calibri Light" pitchFamily="34" charset="0"/>
                <a:ea typeface="Georgia"/>
                <a:cs typeface="Georgia"/>
                <a:sym typeface="Georgia"/>
              </a:rPr>
              <a:t>Linux: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ourier New"/>
              <a:buChar char="o"/>
              <a:tabLst/>
              <a:defRPr/>
            </a:pPr>
            <a:r>
              <a:rPr lang="en-US" sz="2400" noProof="0" dirty="0" smtClean="0">
                <a:solidFill>
                  <a:schemeClr val="dk1"/>
                </a:solidFill>
                <a:latin typeface="Calibri Light" pitchFamily="34" charset="0"/>
                <a:ea typeface="Georgia"/>
                <a:cs typeface="Georgia"/>
                <a:sym typeface="Georgia"/>
              </a:rPr>
              <a:t>I</a:t>
            </a:r>
            <a:r>
              <a: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Calibri Light" pitchFamily="34" charset="0"/>
                <a:ea typeface="Georgia"/>
                <a:cs typeface="Georgia"/>
                <a:sym typeface="Georgia"/>
              </a:rPr>
              <a:t>nit Scripts</a:t>
            </a:r>
            <a:r>
              <a:rPr kumimoji="0" lang="ru-RU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Calibri Light" pitchFamily="34" charset="0"/>
                <a:ea typeface="Georgia"/>
                <a:cs typeface="Georgia"/>
                <a:sym typeface="Georgia"/>
              </a:rPr>
              <a:t/>
            </a:r>
            <a:br>
              <a:rPr kumimoji="0" lang="ru-RU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Calibri Light" pitchFamily="34" charset="0"/>
                <a:ea typeface="Georgia"/>
                <a:cs typeface="Georgia"/>
                <a:sym typeface="Georgia"/>
              </a:rPr>
            </a:br>
            <a:endParaRPr kumimoji="0" lang="ru-RU" sz="2400" b="0" i="0" u="none" strike="noStrike" kern="0" cap="none" spc="0" normalizeH="0" baseline="0" noProof="0" dirty="0" smtClean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Calibri Light" pitchFamily="34" charset="0"/>
              <a:ea typeface="Georgia"/>
              <a:cs typeface="Georgia"/>
              <a:sym typeface="Georgia"/>
            </a:endParaRP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4572000" y="1844824"/>
            <a:ext cx="0" cy="432048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8532440" y="6525344"/>
            <a:ext cx="61587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Calibri Light" pitchFamily="34" charset="0"/>
              </a:rPr>
              <a:t>15/17</a:t>
            </a:r>
            <a:endParaRPr lang="ru-RU" dirty="0">
              <a:latin typeface="Calibri Ligh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3068609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Calibri" pitchFamily="34" charset="0"/>
              </a:rPr>
              <a:t>Протокол управления</a:t>
            </a:r>
            <a:endParaRPr lang="ru-RU" dirty="0"/>
          </a:p>
        </p:txBody>
      </p:sp>
      <p:pic>
        <p:nvPicPr>
          <p:cNvPr id="5" name="Рисунок 4" descr="protocol (dark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8142" y="1556792"/>
            <a:ext cx="7587716" cy="524076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532440" y="6525344"/>
            <a:ext cx="61587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Calibri Light" pitchFamily="34" charset="0"/>
              </a:rPr>
              <a:t>16/17</a:t>
            </a:r>
            <a:endParaRPr lang="ru-RU" dirty="0">
              <a:latin typeface="Calibri Light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Calibri" pitchFamily="34" charset="0"/>
              </a:rPr>
              <a:t>Результаты	</a:t>
            </a:r>
            <a:endParaRPr lang="ru-RU" dirty="0">
              <a:latin typeface="Calibri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2800" dirty="0" smtClean="0">
                <a:latin typeface="Calibri Light" pitchFamily="34" charset="0"/>
              </a:rPr>
              <a:t>Тестовая система</a:t>
            </a:r>
          </a:p>
          <a:p>
            <a:r>
              <a:rPr lang="ru-RU" sz="2800" dirty="0" smtClean="0">
                <a:latin typeface="Calibri Light" pitchFamily="34" charset="0"/>
              </a:rPr>
              <a:t>Запуск приложений по требованию</a:t>
            </a:r>
          </a:p>
          <a:p>
            <a:r>
              <a:rPr lang="ru-RU" sz="2800" dirty="0" smtClean="0">
                <a:latin typeface="Calibri Light" pitchFamily="34" charset="0"/>
              </a:rPr>
              <a:t>Протокол управления</a:t>
            </a:r>
          </a:p>
          <a:p>
            <a:pPr>
              <a:buNone/>
            </a:pPr>
            <a:endParaRPr lang="ru-RU" sz="2400" dirty="0" smtClean="0">
              <a:latin typeface="Calibri Light" pitchFamily="34" charset="0"/>
            </a:endParaRPr>
          </a:p>
          <a:p>
            <a:pPr>
              <a:buNone/>
            </a:pPr>
            <a:endParaRPr lang="ru-RU" sz="2800" dirty="0" smtClean="0">
              <a:latin typeface="Calibri Light" pitchFamily="34" charset="0"/>
            </a:endParaRPr>
          </a:p>
          <a:p>
            <a:pPr>
              <a:buNone/>
            </a:pPr>
            <a:r>
              <a:rPr lang="ru-RU" sz="2800" dirty="0" smtClean="0">
                <a:latin typeface="Calibri Light" pitchFamily="34" charset="0"/>
              </a:rPr>
              <a:t>Планы:</a:t>
            </a:r>
          </a:p>
          <a:p>
            <a:r>
              <a:rPr lang="ru-RU" sz="2400" dirty="0" smtClean="0">
                <a:solidFill>
                  <a:schemeClr val="tx1"/>
                </a:solidFill>
                <a:latin typeface="Calibri Light" pitchFamily="34" charset="0"/>
              </a:rPr>
              <a:t>GUI</a:t>
            </a:r>
          </a:p>
          <a:p>
            <a:r>
              <a:rPr lang="ru-RU" sz="2400" dirty="0" smtClean="0">
                <a:solidFill>
                  <a:schemeClr val="tx1"/>
                </a:solidFill>
                <a:latin typeface="Calibri Light" pitchFamily="34" charset="0"/>
              </a:rPr>
              <a:t>Мандатная модель доступа</a:t>
            </a:r>
          </a:p>
          <a:p>
            <a:r>
              <a:rPr lang="ru-RU" sz="2400" dirty="0" smtClean="0">
                <a:solidFill>
                  <a:schemeClr val="tx1"/>
                </a:solidFill>
                <a:latin typeface="Calibri Light" pitchFamily="34" charset="0"/>
              </a:rPr>
              <a:t>Шифрование</a:t>
            </a:r>
          </a:p>
          <a:p>
            <a:pPr>
              <a:tabLst>
                <a:tab pos="4133850" algn="l"/>
              </a:tabLst>
            </a:pPr>
            <a:r>
              <a:rPr lang="ru-RU" sz="2400" dirty="0" smtClean="0">
                <a:solidFill>
                  <a:schemeClr val="tx1"/>
                </a:solidFill>
                <a:latin typeface="Calibri Light" pitchFamily="34" charset="0"/>
              </a:rPr>
              <a:t>Интеграция компонент</a:t>
            </a:r>
            <a:endParaRPr lang="en-US" sz="2400" dirty="0" smtClean="0">
              <a:solidFill>
                <a:schemeClr val="tx1"/>
              </a:solidFill>
              <a:latin typeface="Calibri Light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532440" y="6525344"/>
            <a:ext cx="61587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Calibri Light" pitchFamily="34" charset="0"/>
              </a:rPr>
              <a:t>17/17</a:t>
            </a:r>
            <a:endParaRPr lang="ru-RU" dirty="0">
              <a:latin typeface="Calibri Light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-612576" y="1556792"/>
            <a:ext cx="11819656" cy="4967700"/>
          </a:xfrm>
        </p:spPr>
        <p:txBody>
          <a:bodyPr numCol="3"/>
          <a:lstStyle/>
          <a:p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Timeline (1)</a:t>
            </a:r>
          </a:p>
          <a:p>
            <a:pPr lvl="1"/>
            <a:r>
              <a:rPr lang="ru-RU" sz="1800" dirty="0" smtClean="0">
                <a:solidFill>
                  <a:schemeClr val="bg1">
                    <a:lumMod val="65000"/>
                  </a:schemeClr>
                </a:solidFill>
              </a:rPr>
              <a:t>о/у виртуализация</a:t>
            </a:r>
            <a:r>
              <a:rPr lang="en-US" sz="1800" dirty="0" smtClean="0">
                <a:solidFill>
                  <a:schemeClr val="bg1">
                    <a:lumMod val="65000"/>
                  </a:schemeClr>
                </a:solidFill>
              </a:rPr>
              <a:t> (1)</a:t>
            </a:r>
            <a:endParaRPr lang="ru-RU" sz="1800" dirty="0" smtClean="0">
              <a:solidFill>
                <a:schemeClr val="bg1">
                  <a:lumMod val="65000"/>
                </a:schemeClr>
              </a:solidFill>
            </a:endParaRPr>
          </a:p>
          <a:p>
            <a:pPr lvl="2"/>
            <a:r>
              <a:rPr lang="ru-RU" sz="1800" dirty="0" smtClean="0">
                <a:solidFill>
                  <a:schemeClr val="bg1">
                    <a:lumMod val="65000"/>
                  </a:schemeClr>
                </a:solidFill>
              </a:rPr>
              <a:t>Про систему</a:t>
            </a:r>
          </a:p>
          <a:p>
            <a:pPr lvl="2"/>
            <a:r>
              <a:rPr lang="ru-RU" sz="1800" dirty="0" smtClean="0">
                <a:solidFill>
                  <a:schemeClr val="bg1">
                    <a:lumMod val="65000"/>
                  </a:schemeClr>
                </a:solidFill>
              </a:rPr>
              <a:t>Про тесты</a:t>
            </a:r>
          </a:p>
          <a:p>
            <a:pPr lvl="1"/>
            <a:r>
              <a:rPr lang="ru-RU" sz="1800" dirty="0" smtClean="0">
                <a:solidFill>
                  <a:schemeClr val="bg1">
                    <a:lumMod val="65000"/>
                  </a:schemeClr>
                </a:solidFill>
              </a:rPr>
              <a:t>Дальнейшие штуки</a:t>
            </a:r>
            <a:r>
              <a:rPr lang="en-US" sz="1800" dirty="0" smtClean="0">
                <a:solidFill>
                  <a:schemeClr val="bg1">
                    <a:lumMod val="65000"/>
                  </a:schemeClr>
                </a:solidFill>
              </a:rPr>
              <a:t> (1)</a:t>
            </a:r>
            <a:endParaRPr lang="ru-RU" sz="1800" dirty="0" smtClean="0">
              <a:solidFill>
                <a:schemeClr val="bg1">
                  <a:lumMod val="65000"/>
                </a:schemeClr>
              </a:solidFill>
            </a:endParaRPr>
          </a:p>
          <a:p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MCD</a:t>
            </a:r>
          </a:p>
          <a:p>
            <a:pPr lvl="1"/>
            <a:r>
              <a:rPr lang="ru-RU" sz="1800" dirty="0" smtClean="0">
                <a:solidFill>
                  <a:schemeClr val="bg1">
                    <a:lumMod val="65000"/>
                  </a:schemeClr>
                </a:solidFill>
              </a:rPr>
              <a:t>Постановка задачи (1</a:t>
            </a:r>
            <a:r>
              <a:rPr lang="en-US" sz="1800" dirty="0" smtClean="0">
                <a:solidFill>
                  <a:schemeClr val="bg1">
                    <a:lumMod val="65000"/>
                  </a:schemeClr>
                </a:solidFill>
              </a:rPr>
              <a:t> </a:t>
            </a:r>
            <a:r>
              <a:rPr lang="ru-RU" sz="1800" dirty="0" smtClean="0">
                <a:solidFill>
                  <a:schemeClr val="bg1">
                    <a:lumMod val="65000"/>
                  </a:schemeClr>
                </a:solidFill>
              </a:rPr>
              <a:t>с вором)</a:t>
            </a:r>
          </a:p>
          <a:p>
            <a:pPr lvl="1"/>
            <a:r>
              <a:rPr lang="ru-RU" sz="1800" dirty="0" smtClean="0">
                <a:solidFill>
                  <a:schemeClr val="bg1">
                    <a:lumMod val="65000"/>
                  </a:schemeClr>
                </a:solidFill>
              </a:rPr>
              <a:t>Архитектура (1)</a:t>
            </a:r>
          </a:p>
          <a:p>
            <a:pPr lvl="1"/>
            <a:r>
              <a:rPr lang="en-US" sz="1800" dirty="0" err="1" smtClean="0"/>
              <a:t>XenApp</a:t>
            </a:r>
            <a:endParaRPr lang="ru-RU" sz="1800" dirty="0" smtClean="0"/>
          </a:p>
          <a:p>
            <a:pPr lvl="1"/>
            <a:r>
              <a:rPr lang="en-US" sz="1800" dirty="0" smtClean="0"/>
              <a:t>XCP, X11</a:t>
            </a:r>
          </a:p>
          <a:p>
            <a:pPr lvl="1"/>
            <a:r>
              <a:rPr lang="ru-RU" sz="1800" dirty="0" smtClean="0"/>
              <a:t>Задачи:</a:t>
            </a:r>
          </a:p>
          <a:p>
            <a:pPr lvl="2"/>
            <a:r>
              <a:rPr lang="ru-RU" sz="1800" dirty="0" smtClean="0"/>
              <a:t>Конфигурация системы</a:t>
            </a:r>
          </a:p>
          <a:p>
            <a:pPr lvl="2"/>
            <a:r>
              <a:rPr lang="ru-RU" sz="1800" dirty="0" smtClean="0"/>
              <a:t>Автозапуск приложений</a:t>
            </a:r>
          </a:p>
          <a:p>
            <a:pPr lvl="2"/>
            <a:r>
              <a:rPr lang="ru-RU" sz="1800" dirty="0" smtClean="0"/>
              <a:t>Взаимодействие с приложениями</a:t>
            </a:r>
          </a:p>
          <a:p>
            <a:pPr lvl="2"/>
            <a:r>
              <a:rPr lang="ru-RU" sz="1800" dirty="0" smtClean="0"/>
              <a:t>Протокол управления системой</a:t>
            </a:r>
          </a:p>
          <a:p>
            <a:pPr lvl="2"/>
            <a:r>
              <a:rPr lang="ru-RU" sz="1800" dirty="0" smtClean="0"/>
              <a:t>(цветом подсветить выбранные)</a:t>
            </a:r>
          </a:p>
          <a:p>
            <a:pPr lvl="1"/>
            <a:r>
              <a:rPr lang="ru-RU" sz="1800" dirty="0" smtClean="0"/>
              <a:t>Автозапуск</a:t>
            </a:r>
          </a:p>
          <a:p>
            <a:pPr lvl="2"/>
            <a:r>
              <a:rPr lang="ru-RU" sz="1800" dirty="0" smtClean="0"/>
              <a:t>Как модифицировать ВМ</a:t>
            </a:r>
          </a:p>
          <a:p>
            <a:pPr lvl="2"/>
            <a:r>
              <a:rPr lang="ru-RU" sz="1800" dirty="0" smtClean="0"/>
              <a:t>Как </a:t>
            </a:r>
            <a:r>
              <a:rPr lang="ru-RU" sz="1800" dirty="0" err="1" smtClean="0"/>
              <a:t>автозапускаться</a:t>
            </a:r>
            <a:r>
              <a:rPr lang="ru-RU" sz="1800" dirty="0" smtClean="0"/>
              <a:t> в</a:t>
            </a:r>
          </a:p>
          <a:p>
            <a:pPr lvl="3"/>
            <a:r>
              <a:rPr lang="ru-RU" sz="1400" dirty="0" err="1" smtClean="0"/>
              <a:t>Линухе</a:t>
            </a:r>
            <a:endParaRPr lang="ru-RU" sz="1400" dirty="0" smtClean="0"/>
          </a:p>
          <a:p>
            <a:pPr lvl="3"/>
            <a:r>
              <a:rPr lang="ru-RU" sz="1400" dirty="0" err="1" smtClean="0"/>
              <a:t>Винде</a:t>
            </a:r>
            <a:endParaRPr lang="ru-RU" sz="1400" dirty="0" smtClean="0"/>
          </a:p>
          <a:p>
            <a:pPr lvl="2"/>
            <a:r>
              <a:rPr lang="ru-RU" sz="1800" dirty="0" smtClean="0"/>
              <a:t>Про ярлыки…</a:t>
            </a:r>
          </a:p>
          <a:p>
            <a:pPr lvl="2"/>
            <a:r>
              <a:rPr lang="ru-RU" sz="1800" dirty="0" smtClean="0"/>
              <a:t>М.б. в общих чертах про запуск в </a:t>
            </a:r>
            <a:r>
              <a:rPr lang="en-US" sz="1800" dirty="0" smtClean="0"/>
              <a:t>XCP</a:t>
            </a:r>
            <a:r>
              <a:rPr lang="ru-RU" sz="1800" dirty="0" smtClean="0"/>
              <a:t> (создание шаблона машинки и т.п.)</a:t>
            </a:r>
          </a:p>
          <a:p>
            <a:pPr lvl="1"/>
            <a:r>
              <a:rPr lang="ru-RU" sz="1800" dirty="0" smtClean="0"/>
              <a:t>Протокол</a:t>
            </a:r>
          </a:p>
          <a:p>
            <a:pPr lvl="2"/>
            <a:r>
              <a:rPr lang="ru-RU" sz="1800" dirty="0" smtClean="0"/>
              <a:t>Просто протокол.</a:t>
            </a:r>
          </a:p>
          <a:p>
            <a:r>
              <a:rPr lang="ru-RU" sz="2400" dirty="0" smtClean="0"/>
              <a:t>Дальнейшее развитие проекта</a:t>
            </a:r>
          </a:p>
          <a:p>
            <a:pPr lvl="1"/>
            <a:r>
              <a:rPr lang="ru-RU" sz="1800" dirty="0" smtClean="0"/>
              <a:t>Разделение привилегий</a:t>
            </a:r>
            <a:endParaRPr lang="en-US" sz="1800" dirty="0" smtClean="0"/>
          </a:p>
          <a:p>
            <a:pPr lvl="1"/>
            <a:r>
              <a:rPr lang="en-US" sz="1800" dirty="0" smtClean="0"/>
              <a:t>GUI</a:t>
            </a:r>
            <a:endParaRPr lang="ru-RU" sz="1800" dirty="0" smtClean="0"/>
          </a:p>
          <a:p>
            <a:pPr lvl="1"/>
            <a:r>
              <a:rPr lang="ru-RU" sz="1800" dirty="0" smtClean="0"/>
              <a:t>Шифрование</a:t>
            </a:r>
          </a:p>
          <a:p>
            <a:pPr lvl="1"/>
            <a:r>
              <a:rPr lang="ru-RU" sz="1800" dirty="0" smtClean="0"/>
              <a:t>Интеграция</a:t>
            </a:r>
          </a:p>
        </p:txBody>
      </p:sp>
    </p:spTree>
  </p:cSld>
  <p:clrMapOvr>
    <a:masterClrMapping/>
  </p:clrMapOvr>
  <p:transition spd="slow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5" y="1938338"/>
            <a:ext cx="8858250" cy="298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hape 108"/>
          <p:cNvSpPr/>
          <p:nvPr/>
        </p:nvSpPr>
        <p:spPr>
          <a:xfrm>
            <a:off x="683568" y="2492896"/>
            <a:ext cx="7688990" cy="36004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628800"/>
            <a:ext cx="9164196" cy="511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SR-PBD, VDI-VBD</a:t>
            </a:r>
            <a:endParaRPr lang="ru-RU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alibri" pitchFamily="34" charset="0"/>
              </a:rPr>
              <a:t>GUI</a:t>
            </a:r>
            <a:endParaRPr lang="ru-RU" dirty="0">
              <a:latin typeface="Calibri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>
                <a:latin typeface="Calibri" pitchFamily="34" charset="0"/>
              </a:rPr>
              <a:t>Функциональность:</a:t>
            </a:r>
          </a:p>
          <a:p>
            <a:r>
              <a:rPr lang="ru-RU" sz="2400" dirty="0" smtClean="0">
                <a:latin typeface="Calibri" pitchFamily="34" charset="0"/>
              </a:rPr>
              <a:t>Пользователь</a:t>
            </a:r>
            <a:endParaRPr lang="ru-RU" sz="2800" dirty="0" smtClean="0">
              <a:latin typeface="Calibri" pitchFamily="34" charset="0"/>
            </a:endParaRPr>
          </a:p>
          <a:p>
            <a:pPr lvl="1"/>
            <a:r>
              <a:rPr lang="ru-RU" dirty="0" smtClean="0">
                <a:latin typeface="Calibri" pitchFamily="34" charset="0"/>
              </a:rPr>
              <a:t>Список доступных приложений</a:t>
            </a:r>
            <a:endParaRPr lang="en-US" dirty="0" smtClean="0">
              <a:latin typeface="Calibri" pitchFamily="34" charset="0"/>
            </a:endParaRPr>
          </a:p>
          <a:p>
            <a:pPr lvl="1"/>
            <a:r>
              <a:rPr lang="ru-RU" dirty="0" smtClean="0">
                <a:latin typeface="Calibri" pitchFamily="34" charset="0"/>
              </a:rPr>
              <a:t>Запуск/остановка приложений</a:t>
            </a:r>
          </a:p>
          <a:p>
            <a:pPr lvl="1"/>
            <a:r>
              <a:rPr lang="ru-RU" dirty="0" smtClean="0">
                <a:latin typeface="Calibri" pitchFamily="34" charset="0"/>
              </a:rPr>
              <a:t>Текущий уровень привилегий</a:t>
            </a:r>
          </a:p>
          <a:p>
            <a:r>
              <a:rPr lang="ru-RU" sz="2400" dirty="0" smtClean="0">
                <a:latin typeface="Calibri" pitchFamily="34" charset="0"/>
              </a:rPr>
              <a:t>Администратор</a:t>
            </a:r>
            <a:endParaRPr lang="ru-RU" sz="2800" dirty="0" smtClean="0">
              <a:latin typeface="Calibri" pitchFamily="34" charset="0"/>
            </a:endParaRPr>
          </a:p>
          <a:p>
            <a:pPr lvl="1"/>
            <a:r>
              <a:rPr lang="ru-RU" dirty="0" smtClean="0">
                <a:latin typeface="Calibri" pitchFamily="34" charset="0"/>
              </a:rPr>
              <a:t>Управление политиками доступа</a:t>
            </a:r>
          </a:p>
          <a:p>
            <a:pPr lvl="1"/>
            <a:r>
              <a:rPr lang="ru-RU" dirty="0" smtClean="0">
                <a:latin typeface="Calibri" pitchFamily="34" charset="0"/>
              </a:rPr>
              <a:t>Управление приложениями</a:t>
            </a:r>
          </a:p>
          <a:p>
            <a:pPr lvl="1"/>
            <a:r>
              <a:rPr lang="ru-RU" dirty="0" smtClean="0">
                <a:latin typeface="Calibri" pitchFamily="34" charset="0"/>
              </a:rPr>
              <a:t>Мониторинг и распределение ресурсов</a:t>
            </a:r>
            <a:endParaRPr lang="en-US" dirty="0" smtClean="0">
              <a:latin typeface="Calibri" pitchFamily="34" charset="0"/>
            </a:endParaRPr>
          </a:p>
          <a:p>
            <a:pPr>
              <a:buNone/>
            </a:pPr>
            <a:r>
              <a:rPr lang="ru-RU" dirty="0" smtClean="0">
                <a:latin typeface="Calibri" pitchFamily="34" charset="0"/>
              </a:rPr>
              <a:t>Реализация:</a:t>
            </a:r>
          </a:p>
          <a:p>
            <a:pPr>
              <a:buNone/>
            </a:pPr>
            <a:r>
              <a:rPr lang="ru-RU" sz="2400" dirty="0" smtClean="0">
                <a:latin typeface="Calibri" pitchFamily="34" charset="0"/>
              </a:rPr>
              <a:t>	Оболочка над утилитой «</a:t>
            </a:r>
            <a:r>
              <a:rPr lang="en-US" sz="2400" dirty="0" err="1" smtClean="0">
                <a:latin typeface="Calibri" pitchFamily="34" charset="0"/>
              </a:rPr>
              <a:t>xe</a:t>
            </a:r>
            <a:r>
              <a:rPr lang="ru-RU" sz="2400" dirty="0" smtClean="0">
                <a:latin typeface="Calibri" pitchFamily="34" charset="0"/>
              </a:rPr>
              <a:t>» и </a:t>
            </a:r>
            <a:r>
              <a:rPr lang="en-US" sz="2400" dirty="0" smtClean="0">
                <a:latin typeface="Calibri" pitchFamily="34" charset="0"/>
              </a:rPr>
              <a:t>X-Server</a:t>
            </a:r>
            <a:endParaRPr lang="ru-RU" sz="2400" dirty="0" smtClean="0">
              <a:latin typeface="Calibri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z="40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3200" dirty="0" smtClean="0"/>
              <a:t>Можно написать про УМНИК, Селигер и прочие перспективы…</a:t>
            </a:r>
            <a:endParaRPr lang="ru-RU" dirty="0"/>
          </a:p>
        </p:txBody>
      </p:sp>
    </p:spTree>
  </p:cSld>
  <p:clrMapOvr>
    <a:masterClrMapping/>
  </p:clrMapOvr>
  <p:transition spd="slow"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Shape 119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>
              <a:buNone/>
            </a:pPr>
            <a:r>
              <a:rPr lang="ru" dirty="0">
                <a:latin typeface="Calibri" pitchFamily="34" charset="0"/>
              </a:rPr>
              <a:t>Контакты</a:t>
            </a:r>
          </a:p>
        </p:txBody>
      </p:sp>
      <p:sp>
        <p:nvSpPr>
          <p:cNvPr id="120" name="Shape 120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buNone/>
            </a:pPr>
            <a:r>
              <a:rPr lang="ru" dirty="0">
                <a:latin typeface="Calibri" pitchFamily="34" charset="0"/>
              </a:rPr>
              <a:t>Одеров </a:t>
            </a:r>
            <a:r>
              <a:rPr lang="ru" dirty="0" smtClean="0">
                <a:latin typeface="Calibri" pitchFamily="34" charset="0"/>
              </a:rPr>
              <a:t>Роман</a:t>
            </a:r>
            <a:endParaRPr lang="ru-RU" dirty="0" smtClean="0">
              <a:latin typeface="Calibri" pitchFamily="34" charset="0"/>
            </a:endParaRPr>
          </a:p>
          <a:p>
            <a:pPr lvl="0" rtl="0">
              <a:buNone/>
            </a:pPr>
            <a:r>
              <a:rPr lang="ru-RU" dirty="0" smtClean="0">
                <a:latin typeface="Calibri" pitchFamily="34" charset="0"/>
              </a:rPr>
              <a:t>	</a:t>
            </a:r>
            <a:r>
              <a:rPr lang="ru" dirty="0" smtClean="0">
                <a:latin typeface="Calibri" pitchFamily="34" charset="0"/>
              </a:rPr>
              <a:t>roman.oderov@gmail.com</a:t>
            </a:r>
            <a:endParaRPr lang="ru" dirty="0">
              <a:latin typeface="Calibri" pitchFamily="34" charset="0"/>
            </a:endParaRPr>
          </a:p>
          <a:p>
            <a:pPr lvl="0" rtl="0">
              <a:buNone/>
            </a:pPr>
            <a:r>
              <a:rPr lang="ru" dirty="0">
                <a:latin typeface="Calibri" pitchFamily="34" charset="0"/>
              </a:rPr>
              <a:t>Серко </a:t>
            </a:r>
            <a:r>
              <a:rPr lang="ru" dirty="0" smtClean="0">
                <a:latin typeface="Calibri" pitchFamily="34" charset="0"/>
              </a:rPr>
              <a:t>Сергей</a:t>
            </a:r>
            <a:endParaRPr lang="en-US" dirty="0" smtClean="0">
              <a:latin typeface="Calibri" pitchFamily="34" charset="0"/>
            </a:endParaRPr>
          </a:p>
          <a:p>
            <a:pPr lvl="0" rtl="0">
              <a:buNone/>
            </a:pPr>
            <a:r>
              <a:rPr lang="en-US" dirty="0" smtClean="0">
                <a:latin typeface="Calibri" pitchFamily="34" charset="0"/>
              </a:rPr>
              <a:t>	</a:t>
            </a:r>
            <a:r>
              <a:rPr lang="ru" dirty="0" smtClean="0">
                <a:latin typeface="Calibri" pitchFamily="34" charset="0"/>
              </a:rPr>
              <a:t>durachkov@gmail.com</a:t>
            </a:r>
            <a:endParaRPr lang="ru" dirty="0">
              <a:latin typeface="Calibri" pitchFamily="34" charset="0"/>
            </a:endParaRPr>
          </a:p>
          <a:p>
            <a:pPr lvl="0" rtl="0">
              <a:buNone/>
            </a:pPr>
            <a:r>
              <a:rPr lang="ru" dirty="0">
                <a:latin typeface="Calibri" pitchFamily="34" charset="0"/>
              </a:rPr>
              <a:t>	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1">
  <a:themeElements>
    <a:clrScheme name="Custom 354">
      <a:dk1>
        <a:srgbClr val="000000"/>
      </a:dk1>
      <a:lt1>
        <a:srgbClr val="FFFFFF"/>
      </a:lt1>
      <a:dk2>
        <a:srgbClr val="30182B"/>
      </a:dk2>
      <a:lt2>
        <a:srgbClr val="DFDFDF"/>
      </a:lt2>
      <a:accent1>
        <a:srgbClr val="592D50"/>
      </a:accent1>
      <a:accent2>
        <a:srgbClr val="D3A67A"/>
      </a:accent2>
      <a:accent3>
        <a:srgbClr val="45485F"/>
      </a:accent3>
      <a:accent4>
        <a:srgbClr val="6B9756"/>
      </a:accent4>
      <a:accent5>
        <a:srgbClr val="7D576E"/>
      </a:accent5>
      <a:accent6>
        <a:srgbClr val="4C1A23"/>
      </a:accent6>
      <a:hlink>
        <a:srgbClr val="511E3E"/>
      </a:hlink>
      <a:folHlink>
        <a:srgbClr val="9EA0A2"/>
      </a:folHlink>
    </a:clrScheme>
    <a:fontScheme name="Стандартная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1134</TotalTime>
  <Words>1600</Words>
  <Application>Microsoft Office PowerPoint</Application>
  <PresentationFormat>Экран (4:3)</PresentationFormat>
  <Paragraphs>408</Paragraphs>
  <Slides>24</Slides>
  <Notes>20</Notes>
  <HiddenSlides>7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Тема1</vt:lpstr>
      <vt:lpstr>  Безопасное рабочее пространство Multi-Cloud Desktop</vt:lpstr>
      <vt:lpstr>Timeline</vt:lpstr>
      <vt:lpstr>Отказоустойчивая виртуализация</vt:lpstr>
      <vt:lpstr>Слайд 4</vt:lpstr>
      <vt:lpstr>Результаты</vt:lpstr>
      <vt:lpstr>Развитие тематики</vt:lpstr>
      <vt:lpstr>Безопасность</vt:lpstr>
      <vt:lpstr>Проблема</vt:lpstr>
      <vt:lpstr>Multi-Cloud Desktop</vt:lpstr>
      <vt:lpstr>Xen Cloud Platform</vt:lpstr>
      <vt:lpstr>Citrix XenApp</vt:lpstr>
      <vt:lpstr>Задачи</vt:lpstr>
      <vt:lpstr>Тестовая система</vt:lpstr>
      <vt:lpstr>Доставка приложений</vt:lpstr>
      <vt:lpstr>Модификация ВМ. Автозапуск</vt:lpstr>
      <vt:lpstr>Протокол управления</vt:lpstr>
      <vt:lpstr>Результаты </vt:lpstr>
      <vt:lpstr>Слайд 18</vt:lpstr>
      <vt:lpstr>Слайд 19</vt:lpstr>
      <vt:lpstr>Слайд 20</vt:lpstr>
      <vt:lpstr>SR-PBD, VDI-VBD</vt:lpstr>
      <vt:lpstr>GUI</vt:lpstr>
      <vt:lpstr>Слайд 23</vt:lpstr>
      <vt:lpstr>Контакты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Современное видение виртуализации  в примерах</dc:title>
  <dc:creator>durachkov</dc:creator>
  <cp:lastModifiedBy>Рома</cp:lastModifiedBy>
  <cp:revision>173</cp:revision>
  <dcterms:modified xsi:type="dcterms:W3CDTF">2013-05-30T08:14:05Z</dcterms:modified>
</cp:coreProperties>
</file>