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32" r:id="rId1"/>
  </p:sldMasterIdLst>
  <p:notesMasterIdLst>
    <p:notesMasterId r:id="rId18"/>
  </p:notesMasterIdLst>
  <p:sldIdLst>
    <p:sldId id="256" r:id="rId2"/>
    <p:sldId id="257" r:id="rId3"/>
    <p:sldId id="259" r:id="rId4"/>
    <p:sldId id="260" r:id="rId5"/>
    <p:sldId id="261" r:id="rId6"/>
    <p:sldId id="262" r:id="rId7"/>
    <p:sldId id="263" r:id="rId8"/>
    <p:sldId id="272" r:id="rId9"/>
    <p:sldId id="273" r:id="rId10"/>
    <p:sldId id="264" r:id="rId11"/>
    <p:sldId id="266" r:id="rId12"/>
    <p:sldId id="267" r:id="rId13"/>
    <p:sldId id="268" r:id="rId14"/>
    <p:sldId id="269" r:id="rId15"/>
    <p:sldId id="271" r:id="rId16"/>
    <p:sldId id="270" r:id="rId17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07" autoAdjust="0"/>
    <p:restoredTop sz="94718" autoAdjust="0"/>
  </p:normalViewPr>
  <p:slideViewPr>
    <p:cSldViewPr>
      <p:cViewPr varScale="1">
        <p:scale>
          <a:sx n="74" d="100"/>
          <a:sy n="74" d="100"/>
        </p:scale>
        <p:origin x="-1104" y="-96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1DF32E6-6D3F-4D97-8EE2-B6664050D185}" type="datetimeFigureOut">
              <a:rPr lang="ru-RU" smtClean="0"/>
              <a:pPr/>
              <a:t>10.09.2013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E89D62E-CD8D-436C-8A6A-4E9888CEA531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E89D62E-CD8D-436C-8A6A-4E9888CEA531}" type="slidenum">
              <a:rPr lang="ru-RU" smtClean="0"/>
              <a:pPr/>
              <a:t>15</a:t>
            </a:fld>
            <a:endParaRPr lang="ru-RU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5ACE88-ECA7-4ADC-BCFB-C5C6EC3AB1A5}" type="datetimeFigureOut">
              <a:rPr lang="ru-RU" smtClean="0"/>
              <a:pPr/>
              <a:t>10.09.2013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A29005-F3ED-443D-865D-A0175BD95EB4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5ACE88-ECA7-4ADC-BCFB-C5C6EC3AB1A5}" type="datetimeFigureOut">
              <a:rPr lang="ru-RU" smtClean="0"/>
              <a:pPr/>
              <a:t>10.09.2013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A29005-F3ED-443D-865D-A0175BD95EB4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5ACE88-ECA7-4ADC-BCFB-C5C6EC3AB1A5}" type="datetimeFigureOut">
              <a:rPr lang="ru-RU" smtClean="0"/>
              <a:pPr/>
              <a:t>10.09.2013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A29005-F3ED-443D-865D-A0175BD95EB4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5ACE88-ECA7-4ADC-BCFB-C5C6EC3AB1A5}" type="datetimeFigureOut">
              <a:rPr lang="ru-RU" smtClean="0"/>
              <a:pPr/>
              <a:t>10.09.2013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A29005-F3ED-443D-865D-A0175BD95EB4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5ACE88-ECA7-4ADC-BCFB-C5C6EC3AB1A5}" type="datetimeFigureOut">
              <a:rPr lang="ru-RU" smtClean="0"/>
              <a:pPr/>
              <a:t>10.09.2013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A29005-F3ED-443D-865D-A0175BD95EB4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5ACE88-ECA7-4ADC-BCFB-C5C6EC3AB1A5}" type="datetimeFigureOut">
              <a:rPr lang="ru-RU" smtClean="0"/>
              <a:pPr/>
              <a:t>10.09.2013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A29005-F3ED-443D-865D-A0175BD95EB4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5ACE88-ECA7-4ADC-BCFB-C5C6EC3AB1A5}" type="datetimeFigureOut">
              <a:rPr lang="ru-RU" smtClean="0"/>
              <a:pPr/>
              <a:t>10.09.2013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A29005-F3ED-443D-865D-A0175BD95EB4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5ACE88-ECA7-4ADC-BCFB-C5C6EC3AB1A5}" type="datetimeFigureOut">
              <a:rPr lang="ru-RU" smtClean="0"/>
              <a:pPr/>
              <a:t>10.09.2013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A29005-F3ED-443D-865D-A0175BD95EB4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5ACE88-ECA7-4ADC-BCFB-C5C6EC3AB1A5}" type="datetimeFigureOut">
              <a:rPr lang="ru-RU" smtClean="0"/>
              <a:pPr/>
              <a:t>10.09.2013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A29005-F3ED-443D-865D-A0175BD95EB4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5ACE88-ECA7-4ADC-BCFB-C5C6EC3AB1A5}" type="datetimeFigureOut">
              <a:rPr lang="ru-RU" smtClean="0"/>
              <a:pPr/>
              <a:t>10.09.2013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A29005-F3ED-443D-865D-A0175BD95EB4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5ACE88-ECA7-4ADC-BCFB-C5C6EC3AB1A5}" type="datetimeFigureOut">
              <a:rPr lang="ru-RU" smtClean="0"/>
              <a:pPr/>
              <a:t>10.09.2013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A29005-F3ED-443D-865D-A0175BD95EB4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85ACE88-ECA7-4ADC-BCFB-C5C6EC3AB1A5}" type="datetimeFigureOut">
              <a:rPr lang="ru-RU" smtClean="0"/>
              <a:pPr/>
              <a:t>10.09.2013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7A29005-F3ED-443D-865D-A0175BD95EB4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33" r:id="rId1"/>
    <p:sldLayoutId id="2147483734" r:id="rId2"/>
    <p:sldLayoutId id="2147483735" r:id="rId3"/>
    <p:sldLayoutId id="2147483736" r:id="rId4"/>
    <p:sldLayoutId id="2147483737" r:id="rId5"/>
    <p:sldLayoutId id="2147483738" r:id="rId6"/>
    <p:sldLayoutId id="2147483739" r:id="rId7"/>
    <p:sldLayoutId id="2147483740" r:id="rId8"/>
    <p:sldLayoutId id="2147483741" r:id="rId9"/>
    <p:sldLayoutId id="2147483742" r:id="rId10"/>
    <p:sldLayoutId id="2147483743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5.png"/><Relationship Id="rId4" Type="http://schemas.openxmlformats.org/officeDocument/2006/relationships/image" Target="../media/image14.png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043608" y="1556792"/>
            <a:ext cx="7272808" cy="2043659"/>
          </a:xfrm>
        </p:spPr>
        <p:txBody>
          <a:bodyPr>
            <a:normAutofit fontScale="90000"/>
          </a:bodyPr>
          <a:lstStyle/>
          <a:p>
            <a:r>
              <a:rPr lang="ru-RU" b="1" dirty="0" err="1" smtClean="0"/>
              <a:t>Рандомизированные</a:t>
            </a:r>
            <a:r>
              <a:rPr lang="ru-RU" b="1" dirty="0" smtClean="0"/>
              <a:t> методы в задачах выделения целей на аэрофотоснимках</a:t>
            </a:r>
            <a:endParaRPr lang="ru-RU" b="1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259632" y="4365104"/>
            <a:ext cx="7560840" cy="1273696"/>
          </a:xfrm>
        </p:spPr>
        <p:txBody>
          <a:bodyPr/>
          <a:lstStyle/>
          <a:p>
            <a:pPr algn="r"/>
            <a:r>
              <a:rPr lang="ru-RU" dirty="0" smtClean="0"/>
              <a:t>Иванов Александр, 445 группа</a:t>
            </a:r>
          </a:p>
          <a:p>
            <a:pPr algn="r"/>
            <a:r>
              <a:rPr lang="ru-RU" dirty="0" smtClean="0"/>
              <a:t>Научный руководитель: О.Н. </a:t>
            </a:r>
            <a:r>
              <a:rPr lang="ru-RU" dirty="0" err="1" smtClean="0"/>
              <a:t>Граничин</a:t>
            </a: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Постановка задачи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 smtClean="0"/>
              <a:t>Исследование предметной области</a:t>
            </a:r>
          </a:p>
          <a:p>
            <a:r>
              <a:rPr lang="ru-RU" dirty="0" smtClean="0"/>
              <a:t>Разработка алгоритма поиска в реальном времени.</a:t>
            </a:r>
            <a:endParaRPr lang="ru-RU" dirty="0" smtClean="0"/>
          </a:p>
          <a:p>
            <a:r>
              <a:rPr lang="ru-RU" dirty="0" smtClean="0"/>
              <a:t>Стохастическая оптимизация алгоритма перебора.</a:t>
            </a:r>
            <a:endParaRPr lang="ru-RU" dirty="0" smtClean="0"/>
          </a:p>
          <a:p>
            <a:r>
              <a:rPr lang="ru-RU" dirty="0" smtClean="0"/>
              <a:t>Анализ результатов</a:t>
            </a:r>
          </a:p>
          <a:p>
            <a:r>
              <a:rPr lang="ru-RU" dirty="0" smtClean="0"/>
              <a:t>Выводы</a:t>
            </a: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Проведение испытаний</a:t>
            </a:r>
            <a:endParaRPr lang="ru-RU" dirty="0"/>
          </a:p>
        </p:txBody>
      </p:sp>
      <p:pic>
        <p:nvPicPr>
          <p:cNvPr id="6" name="Содержимое 5" descr="G0030456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187624" y="1556792"/>
            <a:ext cx="6502400" cy="4876800"/>
          </a:xfrm>
        </p:spPr>
      </p:pic>
      <p:sp>
        <p:nvSpPr>
          <p:cNvPr id="7" name="Содержимое 2"/>
          <p:cNvSpPr txBox="1">
            <a:spLocks/>
          </p:cNvSpPr>
          <p:nvPr/>
        </p:nvSpPr>
        <p:spPr>
          <a:xfrm>
            <a:off x="3995936" y="1556792"/>
            <a:ext cx="3672408" cy="64807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ru-RU" sz="3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высота: 150 </a:t>
            </a:r>
            <a:r>
              <a:rPr lang="ru-RU" sz="3200" dirty="0" smtClean="0">
                <a:solidFill>
                  <a:schemeClr val="bg1"/>
                </a:solidFill>
              </a:rPr>
              <a:t>метров</a:t>
            </a:r>
            <a:endParaRPr kumimoji="0" lang="ru-RU" sz="3200" b="0" i="0" u="none" strike="noStrike" kern="1200" cap="none" spc="0" normalizeH="0" baseline="0" noProof="0" dirty="0" smtClean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8" name="Содержимое 2"/>
          <p:cNvSpPr txBox="1">
            <a:spLocks/>
          </p:cNvSpPr>
          <p:nvPr/>
        </p:nvSpPr>
        <p:spPr>
          <a:xfrm>
            <a:off x="7164288" y="5661248"/>
            <a:ext cx="432048" cy="6480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ru-RU" sz="3200" b="0" i="0" u="none" strike="noStrike" kern="120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1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Проведение испытаний</a:t>
            </a:r>
            <a:endParaRPr lang="ru-RU" dirty="0"/>
          </a:p>
        </p:txBody>
      </p:sp>
      <p:pic>
        <p:nvPicPr>
          <p:cNvPr id="6" name="Содержимое 5" descr="G0030456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187624" y="1556792"/>
            <a:ext cx="6502400" cy="4876800"/>
          </a:xfrm>
        </p:spPr>
      </p:pic>
      <p:sp>
        <p:nvSpPr>
          <p:cNvPr id="7" name="Содержимое 2"/>
          <p:cNvSpPr txBox="1">
            <a:spLocks/>
          </p:cNvSpPr>
          <p:nvPr/>
        </p:nvSpPr>
        <p:spPr>
          <a:xfrm>
            <a:off x="3995936" y="1556792"/>
            <a:ext cx="3672408" cy="64807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ru-RU" sz="3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высота: 150 </a:t>
            </a:r>
            <a:r>
              <a:rPr lang="ru-RU" sz="3200" dirty="0" smtClean="0">
                <a:solidFill>
                  <a:schemeClr val="bg1"/>
                </a:solidFill>
              </a:rPr>
              <a:t>метров</a:t>
            </a:r>
            <a:endParaRPr kumimoji="0" lang="ru-RU" sz="3200" b="0" i="0" u="none" strike="noStrike" kern="1200" cap="none" spc="0" normalizeH="0" baseline="0" noProof="0" dirty="0" smtClean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5" name="Содержимое 2"/>
          <p:cNvSpPr txBox="1">
            <a:spLocks/>
          </p:cNvSpPr>
          <p:nvPr/>
        </p:nvSpPr>
        <p:spPr>
          <a:xfrm>
            <a:off x="7164288" y="5661248"/>
            <a:ext cx="432048" cy="6480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ru-RU" sz="3200" b="0" i="0" u="none" strike="noStrike" kern="120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2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Проведение испытаний</a:t>
            </a:r>
            <a:endParaRPr lang="ru-RU" dirty="0"/>
          </a:p>
        </p:txBody>
      </p:sp>
      <p:pic>
        <p:nvPicPr>
          <p:cNvPr id="6" name="Содержимое 5" descr="G0030456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187624" y="1556792"/>
            <a:ext cx="6502400" cy="4876800"/>
          </a:xfrm>
        </p:spPr>
      </p:pic>
      <p:sp>
        <p:nvSpPr>
          <p:cNvPr id="7" name="Содержимое 2"/>
          <p:cNvSpPr txBox="1">
            <a:spLocks/>
          </p:cNvSpPr>
          <p:nvPr/>
        </p:nvSpPr>
        <p:spPr>
          <a:xfrm>
            <a:off x="3995936" y="1556792"/>
            <a:ext cx="3672408" cy="64807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ru-RU" sz="3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высота: 150 </a:t>
            </a:r>
            <a:r>
              <a:rPr lang="ru-RU" sz="3200" dirty="0" smtClean="0">
                <a:solidFill>
                  <a:schemeClr val="bg1"/>
                </a:solidFill>
              </a:rPr>
              <a:t>метров</a:t>
            </a:r>
            <a:endParaRPr kumimoji="0" lang="ru-RU" sz="3200" b="0" i="0" u="none" strike="noStrike" kern="1200" cap="none" spc="0" normalizeH="0" baseline="0" noProof="0" dirty="0" smtClean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5" name="Содержимое 2"/>
          <p:cNvSpPr txBox="1">
            <a:spLocks/>
          </p:cNvSpPr>
          <p:nvPr/>
        </p:nvSpPr>
        <p:spPr>
          <a:xfrm>
            <a:off x="7164288" y="5661248"/>
            <a:ext cx="432048" cy="6480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ru-RU" sz="3200" b="0" i="0" u="none" strike="noStrike" kern="120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3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Проведение испытаний</a:t>
            </a:r>
            <a:endParaRPr lang="ru-RU" dirty="0"/>
          </a:p>
        </p:txBody>
      </p:sp>
      <p:pic>
        <p:nvPicPr>
          <p:cNvPr id="6" name="Содержимое 5" descr="G0030456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187624" y="1556792"/>
            <a:ext cx="6502400" cy="4876800"/>
          </a:xfrm>
        </p:spPr>
      </p:pic>
      <p:sp>
        <p:nvSpPr>
          <p:cNvPr id="7" name="Содержимое 2"/>
          <p:cNvSpPr txBox="1">
            <a:spLocks/>
          </p:cNvSpPr>
          <p:nvPr/>
        </p:nvSpPr>
        <p:spPr>
          <a:xfrm>
            <a:off x="3995936" y="1556792"/>
            <a:ext cx="3672408" cy="64807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ru-RU" sz="3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высота: 150 </a:t>
            </a:r>
            <a:r>
              <a:rPr lang="ru-RU" sz="3200" dirty="0" smtClean="0">
                <a:solidFill>
                  <a:schemeClr val="bg1"/>
                </a:solidFill>
              </a:rPr>
              <a:t>метров</a:t>
            </a:r>
            <a:endParaRPr kumimoji="0" lang="ru-RU" sz="3200" b="0" i="0" u="none" strike="noStrike" kern="1200" cap="none" spc="0" normalizeH="0" baseline="0" noProof="0" dirty="0" smtClean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5" name="Содержимое 2"/>
          <p:cNvSpPr txBox="1">
            <a:spLocks/>
          </p:cNvSpPr>
          <p:nvPr/>
        </p:nvSpPr>
        <p:spPr>
          <a:xfrm>
            <a:off x="7164288" y="5661248"/>
            <a:ext cx="432048" cy="6480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ru-RU" sz="3200" b="0" i="0" u="none" strike="noStrike" kern="120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4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Сбор материала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600201"/>
            <a:ext cx="8229600" cy="2188840"/>
          </a:xfrm>
        </p:spPr>
        <p:txBody>
          <a:bodyPr>
            <a:normAutofit lnSpcReduction="10000"/>
          </a:bodyPr>
          <a:lstStyle/>
          <a:p>
            <a:r>
              <a:rPr lang="ru-RU" dirty="0" smtClean="0"/>
              <a:t>Были проведены съёмки с высот:</a:t>
            </a:r>
          </a:p>
          <a:p>
            <a:pPr>
              <a:buNone/>
            </a:pPr>
            <a:r>
              <a:rPr lang="ru-RU" dirty="0"/>
              <a:t>	</a:t>
            </a:r>
            <a:r>
              <a:rPr lang="ru-RU" dirty="0" smtClean="0"/>
              <a:t>	100, 150 и 200 метров</a:t>
            </a:r>
          </a:p>
          <a:p>
            <a:r>
              <a:rPr lang="ru-RU" dirty="0" smtClean="0"/>
              <a:t>Наблюдаемый объект изменил положение. Проведен повторный облет местности.</a:t>
            </a:r>
            <a:endParaRPr lang="ru-RU" dirty="0"/>
          </a:p>
        </p:txBody>
      </p:sp>
      <p:sp>
        <p:nvSpPr>
          <p:cNvPr id="4" name="Содержимое 2"/>
          <p:cNvSpPr txBox="1">
            <a:spLocks/>
          </p:cNvSpPr>
          <p:nvPr/>
        </p:nvSpPr>
        <p:spPr>
          <a:xfrm>
            <a:off x="611560" y="4149080"/>
            <a:ext cx="2448272" cy="218884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endParaRPr kumimoji="0" lang="ru-RU" sz="32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pic>
        <p:nvPicPr>
          <p:cNvPr id="5" name="Рисунок 4" descr="до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899592" y="4005064"/>
            <a:ext cx="3251200" cy="2438400"/>
          </a:xfrm>
          <a:prstGeom prst="rect">
            <a:avLst/>
          </a:prstGeom>
        </p:spPr>
      </p:pic>
      <p:pic>
        <p:nvPicPr>
          <p:cNvPr id="6" name="Рисунок 5" descr="после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148064" y="4005064"/>
            <a:ext cx="3251200" cy="2438400"/>
          </a:xfrm>
          <a:prstGeom prst="rect">
            <a:avLst/>
          </a:prstGeom>
        </p:spPr>
      </p:pic>
      <p:sp>
        <p:nvSpPr>
          <p:cNvPr id="7" name="Содержимое 2"/>
          <p:cNvSpPr txBox="1">
            <a:spLocks/>
          </p:cNvSpPr>
          <p:nvPr/>
        </p:nvSpPr>
        <p:spPr>
          <a:xfrm>
            <a:off x="2411760" y="4005064"/>
            <a:ext cx="1512168" cy="6480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342900" marR="0" lvl="0" indent="-342900" algn="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ru-RU" sz="3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До</a:t>
            </a:r>
          </a:p>
        </p:txBody>
      </p:sp>
      <p:sp>
        <p:nvSpPr>
          <p:cNvPr id="8" name="Содержимое 2"/>
          <p:cNvSpPr txBox="1">
            <a:spLocks/>
          </p:cNvSpPr>
          <p:nvPr/>
        </p:nvSpPr>
        <p:spPr>
          <a:xfrm>
            <a:off x="6804248" y="4005064"/>
            <a:ext cx="1512168" cy="6480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342900" marR="0" lvl="0" indent="-342900" algn="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ru-RU" sz="3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После</a:t>
            </a:r>
          </a:p>
        </p:txBody>
      </p:sp>
      <p:sp>
        <p:nvSpPr>
          <p:cNvPr id="9" name="Содержимое 2"/>
          <p:cNvSpPr txBox="1">
            <a:spLocks/>
          </p:cNvSpPr>
          <p:nvPr/>
        </p:nvSpPr>
        <p:spPr>
          <a:xfrm>
            <a:off x="1619672" y="4941168"/>
            <a:ext cx="648072" cy="6480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342900" marR="0" lvl="0" indent="-342900" algn="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ru-RU" sz="3200" b="1" i="0" u="none" strike="noStrike" kern="120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__</a:t>
            </a:r>
          </a:p>
        </p:txBody>
      </p:sp>
      <p:sp>
        <p:nvSpPr>
          <p:cNvPr id="10" name="Содержимое 2"/>
          <p:cNvSpPr txBox="1">
            <a:spLocks/>
          </p:cNvSpPr>
          <p:nvPr/>
        </p:nvSpPr>
        <p:spPr>
          <a:xfrm>
            <a:off x="6876256" y="4869160"/>
            <a:ext cx="648072" cy="6480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342900" marR="0" lvl="0" indent="-342900" algn="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ru-RU" sz="3200" b="1" i="0" u="none" strike="noStrike" kern="120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__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Алгоритм </a:t>
            </a:r>
            <a:r>
              <a:rPr lang="en-US" dirty="0" smtClean="0"/>
              <a:t>SURF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277071"/>
          </a:xfrm>
        </p:spPr>
        <p:txBody>
          <a:bodyPr>
            <a:normAutofit/>
          </a:bodyPr>
          <a:lstStyle/>
          <a:p>
            <a:r>
              <a:rPr lang="ru-RU" dirty="0" smtClean="0"/>
              <a:t>Нет необходимости настраивать классификатор</a:t>
            </a:r>
            <a:endParaRPr lang="en-US" dirty="0" smtClean="0"/>
          </a:p>
          <a:p>
            <a:r>
              <a:rPr lang="ru-RU" dirty="0" smtClean="0"/>
              <a:t>Инвариантность по </a:t>
            </a:r>
            <a:r>
              <a:rPr lang="ru-RU" dirty="0" err="1" smtClean="0"/>
              <a:t>массштабированию</a:t>
            </a:r>
            <a:endParaRPr lang="ru-RU" dirty="0" smtClean="0"/>
          </a:p>
          <a:p>
            <a:r>
              <a:rPr lang="ru-RU" dirty="0" smtClean="0"/>
              <a:t>Инвариантность к поворотам сцены</a:t>
            </a:r>
          </a:p>
          <a:p>
            <a:r>
              <a:rPr lang="ru-RU" dirty="0" smtClean="0"/>
              <a:t>Устойчивость к </a:t>
            </a:r>
            <a:r>
              <a:rPr lang="ru-RU" dirty="0" err="1" smtClean="0"/>
              <a:t>афинным</a:t>
            </a:r>
            <a:r>
              <a:rPr lang="ru-RU" dirty="0" smtClean="0"/>
              <a:t> преобразованиям</a:t>
            </a:r>
          </a:p>
          <a:p>
            <a:r>
              <a:rPr lang="ru-RU" dirty="0" smtClean="0"/>
              <a:t>Высокая скорость работы</a:t>
            </a:r>
          </a:p>
          <a:p>
            <a:endParaRPr lang="ru-RU" dirty="0" smtClean="0"/>
          </a:p>
        </p:txBody>
      </p:sp>
      <p:sp>
        <p:nvSpPr>
          <p:cNvPr id="7" name="Содержимое 2"/>
          <p:cNvSpPr txBox="1">
            <a:spLocks/>
          </p:cNvSpPr>
          <p:nvPr/>
        </p:nvSpPr>
        <p:spPr>
          <a:xfrm>
            <a:off x="2411760" y="4005064"/>
            <a:ext cx="1512168" cy="6480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342900" marR="0" lvl="0" indent="-342900" algn="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ru-RU" sz="3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До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Результаты работы</a:t>
            </a:r>
            <a:endParaRPr lang="ru-RU" dirty="0"/>
          </a:p>
        </p:txBody>
      </p:sp>
      <p:sp>
        <p:nvSpPr>
          <p:cNvPr id="7" name="Содержимое 2"/>
          <p:cNvSpPr txBox="1">
            <a:spLocks/>
          </p:cNvSpPr>
          <p:nvPr/>
        </p:nvSpPr>
        <p:spPr>
          <a:xfrm>
            <a:off x="2411760" y="4005064"/>
            <a:ext cx="1512168" cy="6480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342900" marR="0" lvl="0" indent="-342900" algn="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ru-RU" sz="3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До</a:t>
            </a:r>
          </a:p>
        </p:txBody>
      </p:sp>
      <p:pic>
        <p:nvPicPr>
          <p:cNvPr id="6" name="Рисунок 5" descr="4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683568" y="1412776"/>
            <a:ext cx="7649643" cy="4505954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Другой подход</a:t>
            </a:r>
            <a:endParaRPr lang="ru-RU" dirty="0"/>
          </a:p>
        </p:txBody>
      </p:sp>
      <p:sp>
        <p:nvSpPr>
          <p:cNvPr id="8" name="Текст 2"/>
          <p:cNvSpPr txBox="1">
            <a:spLocks noRot="1" noChangeAspect="1" noMove="1" noResize="1" noEditPoints="1" noAdjustHandles="1" noChangeArrowheads="1" noChangeShapeType="1" noTextEdit="1"/>
          </p:cNvSpPr>
          <p:nvPr/>
        </p:nvSpPr>
        <p:spPr>
          <a:xfrm>
            <a:off x="758156" y="1557338"/>
            <a:ext cx="7910264" cy="4895998"/>
          </a:xfrm>
          <a:prstGeom prst="rect">
            <a:avLst/>
          </a:prstGeom>
          <a:blipFill rotWithShape="1">
            <a:blip r:embed="rId2" cstate="print"/>
            <a:stretch>
              <a:fillRect t="-622"/>
            </a:stretch>
          </a:blipFill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rtlCol="0">
            <a:normAutofit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ru-RU" sz="3200" b="0" i="0" u="none" strike="noStrike" kern="1200" cap="none" spc="0" normalizeH="0" baseline="0" noProof="0" smtClean="0">
                <a:ln>
                  <a:noFill/>
                </a:ln>
                <a:noFill/>
                <a:effectLst/>
                <a:uLnTx/>
                <a:uFillTx/>
                <a:latin typeface="+mn-lt"/>
                <a:ea typeface="+mn-ea"/>
                <a:cs typeface="+mn-cs"/>
              </a:rPr>
              <a:t> </a:t>
            </a:r>
            <a:endParaRPr kumimoji="0" lang="ru-RU" sz="3200" b="0" i="0" u="none" strike="noStrike" kern="1200" cap="none" spc="0" normalizeH="0" baseline="0" noProof="0">
              <a:ln>
                <a:noFill/>
              </a:ln>
              <a:noFill/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/>
              <a:t>Применение в случае снимков полученных БПЛА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 smtClean="0"/>
              <a:t>Задача: поиск машины на поле.</a:t>
            </a:r>
            <a:endParaRPr lang="ru-RU" dirty="0"/>
          </a:p>
        </p:txBody>
      </p:sp>
      <p:pic>
        <p:nvPicPr>
          <p:cNvPr id="7" name="Рисунок 6" descr="машина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6732240" y="3717032"/>
            <a:ext cx="1931392" cy="1931392"/>
          </a:xfrm>
          <a:prstGeom prst="rect">
            <a:avLst/>
          </a:prstGeom>
        </p:spPr>
      </p:pic>
      <p:pic>
        <p:nvPicPr>
          <p:cNvPr id="8" name="Рисунок 7" descr="G0030456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755576" y="2455150"/>
            <a:ext cx="5112568" cy="3834426"/>
          </a:xfrm>
          <a:prstGeom prst="rect">
            <a:avLst/>
          </a:prstGeom>
        </p:spPr>
      </p:pic>
      <p:sp>
        <p:nvSpPr>
          <p:cNvPr id="9" name="Содержимое 2"/>
          <p:cNvSpPr txBox="1">
            <a:spLocks/>
          </p:cNvSpPr>
          <p:nvPr/>
        </p:nvSpPr>
        <p:spPr>
          <a:xfrm>
            <a:off x="1835696" y="4365104"/>
            <a:ext cx="6192688" cy="72008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ru-RU" sz="3200" b="0" i="0" u="none" strike="noStrike" kern="120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________________________</a:t>
            </a:r>
            <a:endParaRPr kumimoji="0" lang="ru-RU" sz="3200" b="0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dirty="0" smtClean="0"/>
              <a:t>Результаты работы алгоритма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 smtClean="0"/>
              <a:t>Один проход</a:t>
            </a:r>
            <a:endParaRPr lang="ru-RU" dirty="0"/>
          </a:p>
        </p:txBody>
      </p:sp>
      <p:pic>
        <p:nvPicPr>
          <p:cNvPr id="10" name="Рисунок 9" descr="один результат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907704" y="2348880"/>
            <a:ext cx="5400600" cy="405045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dirty="0" smtClean="0"/>
              <a:t>Результаты работы алгоритма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 smtClean="0"/>
              <a:t>Несколько проходов</a:t>
            </a:r>
            <a:endParaRPr lang="ru-RU" dirty="0"/>
          </a:p>
        </p:txBody>
      </p:sp>
      <p:pic>
        <p:nvPicPr>
          <p:cNvPr id="10" name="Рисунок 9" descr="один результат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907704" y="2348880"/>
            <a:ext cx="5400600" cy="405045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dirty="0" smtClean="0"/>
              <a:t>Результаты работы алгоритма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251520" y="1600200"/>
            <a:ext cx="8640960" cy="4525963"/>
          </a:xfrm>
        </p:spPr>
        <p:txBody>
          <a:bodyPr/>
          <a:lstStyle/>
          <a:p>
            <a:r>
              <a:rPr lang="ru-RU" dirty="0" smtClean="0"/>
              <a:t>До момента пересечения с искомой областью</a:t>
            </a:r>
            <a:endParaRPr lang="ru-RU" dirty="0"/>
          </a:p>
        </p:txBody>
      </p:sp>
      <p:pic>
        <p:nvPicPr>
          <p:cNvPr id="10" name="Рисунок 9" descr="один результат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907704" y="2348880"/>
            <a:ext cx="5400600" cy="4050450"/>
          </a:xfrm>
          <a:prstGeom prst="rect">
            <a:avLst/>
          </a:prstGeom>
        </p:spPr>
      </p:pic>
      <p:sp>
        <p:nvSpPr>
          <p:cNvPr id="5" name="Содержимое 2"/>
          <p:cNvSpPr txBox="1">
            <a:spLocks/>
          </p:cNvSpPr>
          <p:nvPr/>
        </p:nvSpPr>
        <p:spPr>
          <a:xfrm>
            <a:off x="467544" y="4653136"/>
            <a:ext cx="2448272" cy="720080"/>
          </a:xfrm>
          <a:prstGeom prst="rect">
            <a:avLst/>
          </a:prstGeom>
        </p:spPr>
        <p:txBody>
          <a:bodyPr vert="horz" lIns="91440" tIns="45720" rIns="91440" bIns="45720" rtlCol="0">
            <a:normAutofit fontScale="85000" lnSpcReduction="10000"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ru-RU" sz="3200" b="0" i="0" u="none" strike="noStrike" kern="120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_____________</a:t>
            </a:r>
            <a:endParaRPr kumimoji="0" lang="ru-RU" sz="3200" b="0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6" name="Содержимое 2"/>
          <p:cNvSpPr txBox="1">
            <a:spLocks/>
          </p:cNvSpPr>
          <p:nvPr/>
        </p:nvSpPr>
        <p:spPr>
          <a:xfrm>
            <a:off x="179512" y="4293096"/>
            <a:ext cx="1476672" cy="792087"/>
          </a:xfrm>
          <a:prstGeom prst="rect">
            <a:avLst/>
          </a:prstGeom>
        </p:spPr>
        <p:txBody>
          <a:bodyPr vert="horz" lIns="91440" tIns="45720" rIns="91440" bIns="45720" rtlCol="0">
            <a:normAutofit fontScale="70000" lnSpcReduction="20000"/>
          </a:bodyPr>
          <a:lstStyle/>
          <a:p>
            <a:pPr marL="342900" marR="0" lvl="0" indent="-342900" algn="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lang="ru-RU" sz="3200" dirty="0" smtClean="0"/>
              <a:t>Искомая область</a:t>
            </a:r>
            <a:endParaRPr kumimoji="0" lang="ru-RU" sz="32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dirty="0" smtClean="0"/>
              <a:t>Результаты работы алгоритма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247456" y="1556792"/>
            <a:ext cx="4896544" cy="1036712"/>
          </a:xfrm>
        </p:spPr>
        <p:txBody>
          <a:bodyPr/>
          <a:lstStyle/>
          <a:p>
            <a:pPr>
              <a:buNone/>
            </a:pPr>
            <a:r>
              <a:rPr lang="ru-RU" dirty="0" smtClean="0"/>
              <a:t>Отслеживание объекта</a:t>
            </a:r>
            <a:endParaRPr lang="ru-RU" dirty="0"/>
          </a:p>
        </p:txBody>
      </p:sp>
      <p:pic>
        <p:nvPicPr>
          <p:cNvPr id="7" name="Рисунок 6" descr="image1.bmp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51520" y="1530964"/>
            <a:ext cx="3682842" cy="2762132"/>
          </a:xfrm>
          <a:prstGeom prst="rect">
            <a:avLst/>
          </a:prstGeom>
        </p:spPr>
      </p:pic>
      <p:pic>
        <p:nvPicPr>
          <p:cNvPr id="8" name="Рисунок 7" descr="image1.bmp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2483768" y="2755101"/>
            <a:ext cx="3682842" cy="2762131"/>
          </a:xfrm>
          <a:prstGeom prst="rect">
            <a:avLst/>
          </a:prstGeom>
        </p:spPr>
      </p:pic>
      <p:pic>
        <p:nvPicPr>
          <p:cNvPr id="9" name="Рисунок 8" descr="image1.bmp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5292080" y="3861048"/>
            <a:ext cx="3682842" cy="2762131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Заключение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 smtClean="0"/>
              <a:t>Разработана эффективное </a:t>
            </a:r>
            <a:r>
              <a:rPr lang="ru-RU" dirty="0" err="1" smtClean="0"/>
              <a:t>кроссплатформенное</a:t>
            </a:r>
            <a:r>
              <a:rPr lang="ru-RU" dirty="0" smtClean="0"/>
              <a:t> ПО для распознавания объектов на аэрофотоснимках в реальном времени</a:t>
            </a:r>
            <a:endParaRPr lang="ru-RU" dirty="0" smtClean="0"/>
          </a:p>
          <a:p>
            <a:r>
              <a:rPr lang="ru-RU" dirty="0" smtClean="0"/>
              <a:t>Получен результат в ходе исследования алгоритма перебора на предмет применения к нему принципа стохастической оптимизации</a:t>
            </a:r>
            <a:endParaRPr lang="ru-RU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3197</TotalTime>
  <Words>175</Words>
  <Application>Microsoft Office PowerPoint</Application>
  <PresentationFormat>Экран (4:3)</PresentationFormat>
  <Paragraphs>57</Paragraphs>
  <Slides>16</Slides>
  <Notes>1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16</vt:i4>
      </vt:variant>
    </vt:vector>
  </HeadingPairs>
  <TitlesOfParts>
    <vt:vector size="17" baseType="lpstr">
      <vt:lpstr>Тема Office</vt:lpstr>
      <vt:lpstr>Рандомизированные методы в задачах выделения целей на аэрофотоснимках</vt:lpstr>
      <vt:lpstr>Постановка задачи</vt:lpstr>
      <vt:lpstr>Проведение испытаний</vt:lpstr>
      <vt:lpstr>Проведение испытаний</vt:lpstr>
      <vt:lpstr>Проведение испытаний</vt:lpstr>
      <vt:lpstr>Проведение испытаний</vt:lpstr>
      <vt:lpstr>Сбор материала</vt:lpstr>
      <vt:lpstr>Алгоритм SURF</vt:lpstr>
      <vt:lpstr>Результаты работы</vt:lpstr>
      <vt:lpstr>Другой подход</vt:lpstr>
      <vt:lpstr>Применение в случае снимков полученных БПЛА</vt:lpstr>
      <vt:lpstr>Результаты работы алгоритма</vt:lpstr>
      <vt:lpstr>Результаты работы алгоритма</vt:lpstr>
      <vt:lpstr>Результаты работы алгоритма</vt:lpstr>
      <vt:lpstr>Результаты работы алгоритма</vt:lpstr>
      <vt:lpstr>Заключение</vt:lpstr>
    </vt:vector>
  </TitlesOfParts>
  <Company>AUZsoft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Поиск объекта при съемке с беспилотного летательного аппарата</dc:title>
  <dc:creator>vitrums</dc:creator>
  <cp:lastModifiedBy>vitrums</cp:lastModifiedBy>
  <cp:revision>47</cp:revision>
  <dcterms:created xsi:type="dcterms:W3CDTF">2013-09-03T10:13:08Z</dcterms:created>
  <dcterms:modified xsi:type="dcterms:W3CDTF">2013-09-12T13:50:27Z</dcterms:modified>
</cp:coreProperties>
</file>