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________________Microsoft_Equation1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268" r:id="rId2"/>
    <p:sldId id="260" r:id="rId3"/>
    <p:sldId id="267" r:id="rId4"/>
    <p:sldId id="264" r:id="rId5"/>
    <p:sldId id="269" r:id="rId6"/>
    <p:sldId id="265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64" autoAdjust="0"/>
    <p:restoredTop sz="94637" autoAdjust="0"/>
  </p:normalViewPr>
  <p:slideViewPr>
    <p:cSldViewPr>
      <p:cViewPr varScale="1">
        <p:scale>
          <a:sx n="105" d="100"/>
          <a:sy n="105" d="100"/>
        </p:scale>
        <p:origin x="-1696" y="-104"/>
      </p:cViewPr>
      <p:guideLst>
        <p:guide orient="horz" pos="2160"/>
        <p:guide pos="2109"/>
      </p:guideLst>
    </p:cSldViewPr>
  </p:slideViewPr>
  <p:outlineViewPr>
    <p:cViewPr>
      <p:scale>
        <a:sx n="33" d="100"/>
        <a:sy n="33" d="100"/>
      </p:scale>
      <p:origin x="0" y="3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148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5739F-CCB1-4743-B641-E3DA6942B8B6}" type="datetimeFigureOut">
              <a:rPr lang="ru-RU" smtClean="0"/>
              <a:pPr/>
              <a:t>11.05.12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BDE3B-6040-4CA8-BFA4-D90B86F0FD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801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7EAE3-D179-47F8-A6A5-EE1076AE70D4}" type="datetimeFigureOut">
              <a:rPr lang="ru-RU" smtClean="0"/>
              <a:pPr/>
              <a:t>11.05.12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999182-CE76-4FCF-9863-7CDF86173B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55451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99182-CE76-4FCF-9863-7CDF86173BE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245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Связанные</a:t>
            </a:r>
            <a:r>
              <a:rPr lang="ru-RU" baseline="0" dirty="0" smtClean="0"/>
              <a:t> запросы — переформулировки, общие клики, добавка из сессий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99182-CE76-4FCF-9863-7CDF86173BE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63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Связанные</a:t>
            </a:r>
            <a:r>
              <a:rPr lang="ru-RU" baseline="0" dirty="0" smtClean="0"/>
              <a:t> запросы — переформулировки, общие клики, добавка из сессий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99182-CE76-4FCF-9863-7CDF86173BE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6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Сами</a:t>
            </a:r>
            <a:r>
              <a:rPr lang="ru-RU" baseline="0" dirty="0" smtClean="0"/>
              <a:t> наборы интентов лучше, чем ручные (более разнообразные)</a:t>
            </a:r>
          </a:p>
          <a:p>
            <a:r>
              <a:rPr lang="ru-RU" dirty="0" smtClean="0"/>
              <a:t>Проверка точности и полноты не совсем честная: данные за разные периоды времени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99182-CE76-4FCF-9863-7CDF86173BE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63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99182-CE76-4FCF-9863-7CDF86173BE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863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ртова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ction date"/>
          <p:cNvSpPr>
            <a:spLocks noGrp="1"/>
          </p:cNvSpPr>
          <p:nvPr>
            <p:ph idx="13" hasCustomPrompt="1"/>
          </p:nvPr>
        </p:nvSpPr>
        <p:spPr>
          <a:xfrm>
            <a:off x="896763" y="5746915"/>
            <a:ext cx="6120000" cy="39672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ts val="2300"/>
              </a:lnSpc>
              <a:defRPr sz="2100" b="0" i="0" baseline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defRPr>
            </a:lvl1pPr>
            <a:lvl2pPr>
              <a:defRPr sz="2100" b="0" i="0" baseline="0">
                <a:latin typeface="Calibri" pitchFamily="34" charset="0"/>
              </a:defRPr>
            </a:lvl2pPr>
            <a:lvl3pPr>
              <a:defRPr sz="2500" b="0" i="0">
                <a:latin typeface="Calibri" pitchFamily="34" charset="0"/>
              </a:defRPr>
            </a:lvl3pPr>
            <a:lvl4pPr>
              <a:defRPr sz="2500" b="0" i="0">
                <a:latin typeface="Calibri" pitchFamily="34" charset="0"/>
              </a:defRPr>
            </a:lvl4pPr>
            <a:lvl5pPr>
              <a:defRPr sz="2500" b="0" i="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Событие, Город, 00-00 месяца 0000 года</a:t>
            </a:r>
          </a:p>
        </p:txBody>
      </p:sp>
      <p:sp>
        <p:nvSpPr>
          <p:cNvPr id="13" name="sub-name"/>
          <p:cNvSpPr>
            <a:spLocks noGrp="1"/>
          </p:cNvSpPr>
          <p:nvPr>
            <p:ph idx="12" hasCustomPrompt="1"/>
          </p:nvPr>
        </p:nvSpPr>
        <p:spPr>
          <a:xfrm>
            <a:off x="896172" y="4483951"/>
            <a:ext cx="6120000" cy="3738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ts val="2300"/>
              </a:lnSpc>
              <a:defRPr sz="2100" b="0" i="0" baseline="0">
                <a:latin typeface="Calibri" pitchFamily="34" charset="0"/>
              </a:defRPr>
            </a:lvl1pPr>
            <a:lvl2pPr>
              <a:defRPr sz="2100" b="0" i="0" baseline="0">
                <a:latin typeface="Calibri" pitchFamily="34" charset="0"/>
              </a:defRPr>
            </a:lvl2pPr>
            <a:lvl3pPr>
              <a:defRPr sz="2500" b="0" i="0">
                <a:latin typeface="Calibri" pitchFamily="34" charset="0"/>
              </a:defRPr>
            </a:lvl3pPr>
            <a:lvl4pPr>
              <a:defRPr sz="2500" b="0" i="0">
                <a:latin typeface="Calibri" pitchFamily="34" charset="0"/>
              </a:defRPr>
            </a:lvl4pPr>
            <a:lvl5pPr>
              <a:defRPr sz="2500" b="0" i="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Должность на зависть всем</a:t>
            </a:r>
          </a:p>
        </p:txBody>
      </p:sp>
      <p:sp>
        <p:nvSpPr>
          <p:cNvPr id="6" name="name"/>
          <p:cNvSpPr>
            <a:spLocks noGrp="1"/>
          </p:cNvSpPr>
          <p:nvPr>
            <p:ph idx="10" hasCustomPrompt="1"/>
          </p:nvPr>
        </p:nvSpPr>
        <p:spPr>
          <a:xfrm>
            <a:off x="900000" y="4132747"/>
            <a:ext cx="6120000" cy="3678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2500" b="1" i="0" baseline="0">
                <a:latin typeface="Calibri" pitchFamily="34" charset="0"/>
              </a:defRPr>
            </a:lvl1pPr>
            <a:lvl2pPr>
              <a:defRPr sz="2100" b="0" i="0" baseline="0">
                <a:latin typeface="Calibri" pitchFamily="34" charset="0"/>
              </a:defRPr>
            </a:lvl2pPr>
            <a:lvl3pPr>
              <a:defRPr sz="2500" b="0" i="0">
                <a:latin typeface="Calibri" pitchFamily="34" charset="0"/>
              </a:defRPr>
            </a:lvl3pPr>
            <a:lvl4pPr>
              <a:defRPr sz="2500" b="0" i="0">
                <a:latin typeface="Calibri" pitchFamily="34" charset="0"/>
              </a:defRPr>
            </a:lvl4pPr>
            <a:lvl5pPr>
              <a:defRPr sz="2500" b="0" i="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Максимилиан </a:t>
            </a:r>
            <a:r>
              <a:rPr lang="ru-RU" dirty="0" err="1" smtClean="0"/>
              <a:t>Маргинополиус</a:t>
            </a:r>
            <a:endParaRPr lang="ru-RU" dirty="0" smtClean="0"/>
          </a:p>
        </p:txBody>
      </p:sp>
      <p:sp>
        <p:nvSpPr>
          <p:cNvPr id="2" name="h1"/>
          <p:cNvSpPr>
            <a:spLocks noGrp="1"/>
          </p:cNvSpPr>
          <p:nvPr>
            <p:ph type="title" hasCustomPrompt="1"/>
          </p:nvPr>
        </p:nvSpPr>
        <p:spPr>
          <a:xfrm>
            <a:off x="900000" y="2614512"/>
            <a:ext cx="7101024" cy="1620000"/>
          </a:xfrm>
        </p:spPr>
        <p:txBody>
          <a:bodyPr anchor="ctr" anchorCtr="0"/>
          <a:lstStyle>
            <a:lvl1pPr>
              <a:lnSpc>
                <a:spcPts val="3800"/>
              </a:lnSpc>
              <a:defRPr b="1" i="0" baseline="0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1"/>
          <p:cNvSpPr>
            <a:spLocks noGrp="1"/>
          </p:cNvSpPr>
          <p:nvPr>
            <p:ph type="title" hasCustomPrompt="1"/>
          </p:nvPr>
        </p:nvSpPr>
        <p:spPr>
          <a:xfrm>
            <a:off x="900000" y="2614512"/>
            <a:ext cx="7101024" cy="1620000"/>
          </a:xfrm>
        </p:spPr>
        <p:txBody>
          <a:bodyPr anchor="ctr" anchorCtr="0"/>
          <a:lstStyle>
            <a:lvl1pPr>
              <a:lnSpc>
                <a:spcPts val="3800"/>
              </a:lnSpc>
              <a:defRPr b="1" i="0" baseline="0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</a:t>
            </a:r>
            <a:br>
              <a:rPr lang="ru-RU" dirty="0" smtClean="0"/>
            </a:br>
            <a:r>
              <a:rPr lang="ru-RU" dirty="0" smtClean="0"/>
              <a:t>в презентации</a:t>
            </a:r>
            <a:endParaRPr lang="ru-RU" dirty="0"/>
          </a:p>
        </p:txBody>
      </p:sp>
      <p:sp>
        <p:nvSpPr>
          <p:cNvPr id="14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376000" cy="360000"/>
          </a:xfrm>
        </p:spPr>
        <p:txBody>
          <a:bodyPr/>
          <a:lstStyle/>
          <a:p>
            <a:fld id="{14003F9C-BB4B-4F59-9EB4-E8F4851A211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content"/>
          <p:cNvSpPr>
            <a:spLocks noGrp="1"/>
          </p:cNvSpPr>
          <p:nvPr>
            <p:ph type="body" sz="quarter" idx="11"/>
          </p:nvPr>
        </p:nvSpPr>
        <p:spPr>
          <a:xfrm>
            <a:off x="900000" y="2268000"/>
            <a:ext cx="7344000" cy="3780000"/>
          </a:xfrm>
        </p:spPr>
        <p:txBody>
          <a:bodyPr/>
          <a:lstStyle>
            <a:lvl2pPr>
              <a:defRPr baseline="0"/>
            </a:lvl2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 hasCustomPrompt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content"/>
          <p:cNvSpPr>
            <a:spLocks noGrp="1"/>
          </p:cNvSpPr>
          <p:nvPr>
            <p:ph type="body" sz="quarter" idx="11"/>
          </p:nvPr>
        </p:nvSpPr>
        <p:spPr>
          <a:xfrm>
            <a:off x="900000" y="2268000"/>
            <a:ext cx="7344000" cy="3780000"/>
          </a:xfrm>
        </p:spPr>
        <p:txBody>
          <a:bodyPr/>
          <a:lstStyle>
            <a:lvl2pPr>
              <a:defRPr baseline="0"/>
            </a:lvl2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 hasCustomPrompt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0472380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а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1"/>
          </p:nvPr>
        </p:nvSpPr>
        <p:spPr>
          <a:xfrm>
            <a:off x="900000" y="2268000"/>
            <a:ext cx="7344000" cy="3780000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 в две колонки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2" name="content"/>
          <p:cNvSpPr>
            <a:spLocks noGrp="1"/>
          </p:cNvSpPr>
          <p:nvPr>
            <p:ph sz="quarter" idx="12"/>
          </p:nvPr>
        </p:nvSpPr>
        <p:spPr>
          <a:xfrm>
            <a:off x="4680000" y="2268000"/>
            <a:ext cx="3564000" cy="3780000"/>
          </a:xfrm>
        </p:spPr>
        <p:txBody>
          <a:bodyPr anchor="t" anchorCtr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  <p:sp>
        <p:nvSpPr>
          <p:cNvPr id="9" name="content"/>
          <p:cNvSpPr>
            <a:spLocks noGrp="1"/>
          </p:cNvSpPr>
          <p:nvPr>
            <p:ph sz="quarter" idx="13"/>
          </p:nvPr>
        </p:nvSpPr>
        <p:spPr>
          <a:xfrm>
            <a:off x="896763" y="2267719"/>
            <a:ext cx="3564000" cy="3780000"/>
          </a:xfrm>
        </p:spPr>
        <p:txBody>
          <a:bodyPr anchor="t" anchorCtr="0"/>
          <a:lstStyle>
            <a:lvl2pPr>
              <a:defRPr baseline="0"/>
            </a:lvl2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и содержа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img"/>
          <p:cNvSpPr>
            <a:spLocks noGrp="1"/>
          </p:cNvSpPr>
          <p:nvPr>
            <p:ph type="pic" sz="quarter" idx="11"/>
          </p:nvPr>
        </p:nvSpPr>
        <p:spPr>
          <a:xfrm>
            <a:off x="900000" y="2267999"/>
            <a:ext cx="3564000" cy="3780000"/>
          </a:xfrm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ru-RU"/>
          </a:p>
        </p:txBody>
      </p:sp>
      <p:sp>
        <p:nvSpPr>
          <p:cNvPr id="12" name="content"/>
          <p:cNvSpPr>
            <a:spLocks noGrp="1"/>
          </p:cNvSpPr>
          <p:nvPr>
            <p:ph sz="quarter" idx="12"/>
          </p:nvPr>
        </p:nvSpPr>
        <p:spPr>
          <a:xfrm>
            <a:off x="4680000" y="2268000"/>
            <a:ext cx="3564000" cy="3780000"/>
          </a:xfrm>
        </p:spPr>
        <p:txBody>
          <a:bodyPr anchor="ctr" anchorCtr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исунк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img-1"/>
          <p:cNvSpPr>
            <a:spLocks noGrp="1"/>
          </p:cNvSpPr>
          <p:nvPr>
            <p:ph type="pic" sz="quarter" idx="11"/>
          </p:nvPr>
        </p:nvSpPr>
        <p:spPr>
          <a:xfrm>
            <a:off x="900000" y="2628000"/>
            <a:ext cx="3564000" cy="3240000"/>
          </a:xfrm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9" name="img-2"/>
          <p:cNvSpPr>
            <a:spLocks noGrp="1"/>
          </p:cNvSpPr>
          <p:nvPr>
            <p:ph type="pic" sz="quarter" idx="12"/>
          </p:nvPr>
        </p:nvSpPr>
        <p:spPr>
          <a:xfrm>
            <a:off x="4680000" y="2628000"/>
            <a:ext cx="3564000" cy="3240000"/>
          </a:xfrm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 hasCustomPrompt="1"/>
          </p:nvPr>
        </p:nvSpPr>
        <p:spPr>
          <a:xfrm>
            <a:off x="900000" y="2268000"/>
            <a:ext cx="3564000" cy="360000"/>
          </a:xfrm>
        </p:spPr>
        <p:txBody>
          <a:bodyPr/>
          <a:lstStyle>
            <a:lvl1pPr>
              <a:lnSpc>
                <a:spcPct val="100000"/>
              </a:lnSpc>
              <a:spcAft>
                <a:spcPts val="2400"/>
              </a:spcAft>
              <a:defRPr sz="2100" baseline="0"/>
            </a:lvl1pPr>
          </a:lstStyle>
          <a:p>
            <a:pPr lvl="0"/>
            <a:r>
              <a:rPr lang="ru-RU" dirty="0" smtClean="0"/>
              <a:t>Подпись к рисунку</a:t>
            </a:r>
            <a:endParaRPr lang="ru-RU" dirty="0"/>
          </a:p>
        </p:txBody>
      </p:sp>
      <p:sp>
        <p:nvSpPr>
          <p:cNvPr id="14" name="Текст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80000" y="2268000"/>
            <a:ext cx="3564000" cy="360000"/>
          </a:xfrm>
        </p:spPr>
        <p:txBody>
          <a:bodyPr/>
          <a:lstStyle>
            <a:lvl1pPr>
              <a:lnSpc>
                <a:spcPct val="100000"/>
              </a:lnSpc>
              <a:spcAft>
                <a:spcPts val="2400"/>
              </a:spcAft>
              <a:defRPr sz="2100" baseline="0"/>
            </a:lvl1pPr>
          </a:lstStyle>
          <a:p>
            <a:pPr lvl="0"/>
            <a:r>
              <a:rPr lang="ru-RU" dirty="0" smtClean="0"/>
              <a:t>Подпись к рисунку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, просто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content"/>
          <p:cNvSpPr>
            <a:spLocks noGrp="1"/>
          </p:cNvSpPr>
          <p:nvPr>
            <p:ph type="body" sz="quarter" idx="11"/>
          </p:nvPr>
        </p:nvSpPr>
        <p:spPr>
          <a:xfrm>
            <a:off x="360000" y="2268000"/>
            <a:ext cx="7884000" cy="3780000"/>
          </a:xfrm>
        </p:spPr>
        <p:txBody>
          <a:bodyPr/>
          <a:lstStyle>
            <a:lvl1pPr marL="504000">
              <a:defRPr/>
            </a:lvl1pPr>
            <a:lvl2pPr>
              <a:defRPr sz="2500" baseline="0"/>
            </a:lvl2pPr>
            <a:lvl3pPr marL="540000" indent="540000">
              <a:lnSpc>
                <a:spcPts val="2100"/>
              </a:lnSpc>
              <a:buFont typeface="Arial" pitchFamily="34" charset="0"/>
              <a:buChar char="—"/>
              <a:defRPr baseline="0">
                <a:latin typeface="Calibri" pitchFamily="34" charset="0"/>
              </a:defRPr>
            </a:lvl3pPr>
            <a:lvl4pPr marL="1440000" indent="-360000">
              <a:spcBef>
                <a:spcPts val="0"/>
              </a:spcBef>
              <a:spcAft>
                <a:spcPts val="600"/>
              </a:spcAft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исок нумерованн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content"/>
          <p:cNvSpPr>
            <a:spLocks noGrp="1"/>
          </p:cNvSpPr>
          <p:nvPr>
            <p:ph type="body" sz="quarter" idx="11"/>
          </p:nvPr>
        </p:nvSpPr>
        <p:spPr>
          <a:xfrm>
            <a:off x="360000" y="2268000"/>
            <a:ext cx="7884000" cy="3780000"/>
          </a:xfrm>
        </p:spPr>
        <p:txBody>
          <a:bodyPr/>
          <a:lstStyle>
            <a:lvl1pPr marL="504000">
              <a:defRPr/>
            </a:lvl1pPr>
            <a:lvl2pPr marL="514350" indent="-324000">
              <a:buFont typeface="+mj-lt"/>
              <a:buAutoNum type="arabicPeriod"/>
              <a:defRPr/>
            </a:lvl2pPr>
            <a:lvl3pPr marL="540000" indent="288000">
              <a:lnSpc>
                <a:spcPts val="2100"/>
              </a:lnSpc>
              <a:buFont typeface="+mj-lt"/>
              <a:buAutoNum type="arabicPeriod"/>
              <a:defRPr baseline="0">
                <a:latin typeface="Calibri" pitchFamily="34" charset="0"/>
              </a:defRPr>
            </a:lvl3pPr>
            <a:lvl4pPr marL="1537200" indent="-288000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code"/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268000"/>
            <a:ext cx="7344000" cy="3708000"/>
          </a:xfrm>
          <a:solidFill>
            <a:srgbClr val="FFFF96"/>
          </a:solidFill>
          <a:ln w="0" cmpd="sng">
            <a:noFill/>
          </a:ln>
        </p:spPr>
        <p:txBody>
          <a:bodyPr lIns="180000" tIns="180000" rIns="180000" bIns="180000"/>
          <a:lstStyle>
            <a:lvl1pPr marL="0" indent="0">
              <a:lnSpc>
                <a:spcPct val="100000"/>
              </a:lnSpc>
              <a:spcAft>
                <a:spcPts val="0"/>
              </a:spcAft>
              <a:defRPr sz="1600" b="1" i="0" baseline="0">
                <a:solidFill>
                  <a:srgbClr val="009141"/>
                </a:solidFill>
                <a:latin typeface="Courier New" pitchFamily="49" charset="0"/>
              </a:defRPr>
            </a:lvl1pPr>
            <a:lvl2pPr marL="504000" indent="0">
              <a:lnSpc>
                <a:spcPct val="100000"/>
              </a:lnSpc>
              <a:spcAft>
                <a:spcPts val="0"/>
              </a:spcAft>
              <a:defRPr sz="2000" b="1" i="0" baseline="0">
                <a:solidFill>
                  <a:srgbClr val="009141"/>
                </a:solidFill>
                <a:latin typeface="Courier New" pitchFamily="49" charset="0"/>
              </a:defRPr>
            </a:lvl2pPr>
            <a:lvl3pPr marL="540000" indent="540000">
              <a:lnSpc>
                <a:spcPts val="2400"/>
              </a:lnSpc>
              <a:buFont typeface="Arial" pitchFamily="34" charset="0"/>
              <a:buNone/>
              <a:defRPr baseline="0">
                <a:latin typeface="Calibri" pitchFamily="34" charset="0"/>
              </a:defRPr>
            </a:lvl3pPr>
            <a:lvl4pPr marL="1440000" indent="-360000">
              <a:spcBef>
                <a:spcPts val="0"/>
              </a:spcBef>
              <a:spcAft>
                <a:spcPts val="600"/>
              </a:spcAft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en-US" dirty="0" smtClean="0"/>
              <a:t>&lt;code&gt; here &lt;/code&gt;</a:t>
            </a:r>
            <a:endParaRPr lang="ru-RU" dirty="0" smtClean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и ко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code"/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3960000"/>
            <a:ext cx="7344000" cy="1980000"/>
          </a:xfrm>
          <a:solidFill>
            <a:srgbClr val="FFFF96"/>
          </a:solidFill>
          <a:ln w="0" cmpd="sng">
            <a:noFill/>
          </a:ln>
        </p:spPr>
        <p:txBody>
          <a:bodyPr lIns="180000" tIns="180000" rIns="180000" bIns="180000"/>
          <a:lstStyle>
            <a:lvl1pPr marL="0" indent="0">
              <a:lnSpc>
                <a:spcPct val="100000"/>
              </a:lnSpc>
              <a:spcAft>
                <a:spcPts val="0"/>
              </a:spcAft>
              <a:defRPr sz="1600" b="1" i="0" baseline="0">
                <a:solidFill>
                  <a:srgbClr val="009141"/>
                </a:solidFill>
                <a:latin typeface="Courier New" pitchFamily="49" charset="0"/>
              </a:defRPr>
            </a:lvl1pPr>
            <a:lvl2pPr marL="504000" indent="0">
              <a:lnSpc>
                <a:spcPct val="100000"/>
              </a:lnSpc>
              <a:spcAft>
                <a:spcPts val="0"/>
              </a:spcAft>
              <a:defRPr sz="2000" b="1" i="0" baseline="0">
                <a:solidFill>
                  <a:srgbClr val="009141"/>
                </a:solidFill>
                <a:latin typeface="Courier New" pitchFamily="49" charset="0"/>
              </a:defRPr>
            </a:lvl2pPr>
            <a:lvl3pPr marL="540000" indent="540000">
              <a:lnSpc>
                <a:spcPts val="2400"/>
              </a:lnSpc>
              <a:buFont typeface="Arial" pitchFamily="34" charset="0"/>
              <a:buNone/>
              <a:defRPr baseline="0">
                <a:latin typeface="Calibri" pitchFamily="34" charset="0"/>
              </a:defRPr>
            </a:lvl3pPr>
            <a:lvl4pPr marL="1440000" indent="-360000">
              <a:spcBef>
                <a:spcPts val="0"/>
              </a:spcBef>
              <a:spcAft>
                <a:spcPts val="600"/>
              </a:spcAft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en-US" dirty="0" smtClean="0"/>
              <a:t>&lt;code&gt; here &lt;/code&gt;</a:t>
            </a:r>
            <a:endParaRPr lang="ru-RU" dirty="0" smtClean="0"/>
          </a:p>
        </p:txBody>
      </p:sp>
      <p:sp>
        <p:nvSpPr>
          <p:cNvPr id="6" name="content"/>
          <p:cNvSpPr>
            <a:spLocks noGrp="1"/>
          </p:cNvSpPr>
          <p:nvPr>
            <p:ph type="body" sz="quarter" idx="12"/>
          </p:nvPr>
        </p:nvSpPr>
        <p:spPr>
          <a:xfrm>
            <a:off x="900000" y="2268000"/>
            <a:ext cx="7344000" cy="1620000"/>
          </a:xfrm>
        </p:spPr>
        <p:txBody>
          <a:bodyPr/>
          <a:lstStyle>
            <a:lvl2pPr>
              <a:defRPr baseline="0"/>
            </a:lvl2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  <a:endParaRPr lang="ru-RU" dirty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author"/>
          <p:cNvSpPr>
            <a:spLocks noGrp="1"/>
          </p:cNvSpPr>
          <p:nvPr>
            <p:ph type="body" sz="quarter" idx="12" hasCustomPrompt="1"/>
          </p:nvPr>
        </p:nvSpPr>
        <p:spPr>
          <a:xfrm>
            <a:off x="3384000" y="4680000"/>
            <a:ext cx="4860000" cy="1368000"/>
          </a:xfrm>
        </p:spPr>
        <p:txBody>
          <a:bodyPr/>
          <a:lstStyle>
            <a:lvl1pPr>
              <a:defRPr i="1"/>
            </a:lvl1pPr>
          </a:lstStyle>
          <a:p>
            <a:pPr lvl="0"/>
            <a:r>
              <a:rPr lang="ru-RU" dirty="0" smtClean="0"/>
              <a:t>Автор цитаты. Кого цитируем?</a:t>
            </a:r>
            <a:endParaRPr lang="ru-RU" dirty="0"/>
          </a:p>
        </p:txBody>
      </p:sp>
      <p:sp>
        <p:nvSpPr>
          <p:cNvPr id="8" name="blockquote"/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268000"/>
            <a:ext cx="7344000" cy="2446884"/>
          </a:xfrm>
          <a:noFill/>
          <a:ln w="0" cmpd="sng">
            <a:noFill/>
          </a:ln>
        </p:spPr>
        <p:txBody>
          <a:bodyPr/>
          <a:lstStyle>
            <a:lvl1pPr marL="0">
              <a:defRPr i="1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504000" indent="-504000">
              <a:lnSpc>
                <a:spcPts val="2300"/>
              </a:lnSpc>
              <a:defRPr sz="2500" i="1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2pPr>
            <a:lvl3pPr marL="540000" indent="540000">
              <a:lnSpc>
                <a:spcPts val="2400"/>
              </a:lnSpc>
              <a:buFont typeface="Arial" pitchFamily="34" charset="0"/>
              <a:buNone/>
              <a:defRPr baseline="0">
                <a:latin typeface="Calibri" pitchFamily="34" charset="0"/>
              </a:defRPr>
            </a:lvl3pPr>
            <a:lvl4pPr marL="1440000" indent="-360000">
              <a:spcBef>
                <a:spcPts val="0"/>
              </a:spcBef>
              <a:spcAft>
                <a:spcPts val="600"/>
              </a:spcAft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ru-RU" dirty="0" smtClean="0"/>
              <a:t>Цитата</a:t>
            </a:r>
            <a:endParaRPr lang="en-US" dirty="0" smtClean="0"/>
          </a:p>
          <a:p>
            <a:pPr lvl="1"/>
            <a:r>
              <a:rPr lang="ru-RU" dirty="0" smtClean="0"/>
              <a:t>текст</a:t>
            </a:r>
          </a:p>
        </p:txBody>
      </p:sp>
      <p:pic>
        <p:nvPicPr>
          <p:cNvPr id="3075" name="Picture 3" descr="C:\Users\HP_9850\Desktop\inbox\ya\templates\all-bg\laquo.bmp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06986" y="2339157"/>
            <a:ext cx="303609" cy="276820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Цита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umber"/>
          <p:cNvSpPr>
            <a:spLocks noGrp="1"/>
          </p:cNvSpPr>
          <p:nvPr>
            <p:ph type="sldNum" sz="quarter" idx="10"/>
          </p:nvPr>
        </p:nvSpPr>
        <p:spPr>
          <a:xfrm>
            <a:off x="900000" y="6228000"/>
            <a:ext cx="2133600" cy="365125"/>
          </a:xfrm>
          <a:prstGeom prst="rect">
            <a:avLst/>
          </a:prstGeom>
        </p:spPr>
        <p:txBody>
          <a:bodyPr/>
          <a:lstStyle/>
          <a:p>
            <a:fld id="{096114AB-94A3-4C9A-9DE7-BC9DA392C45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h2"/>
          <p:cNvSpPr>
            <a:spLocks noGrp="1"/>
          </p:cNvSpPr>
          <p:nvPr>
            <p:ph type="subTitle" idx="1"/>
          </p:nvPr>
        </p:nvSpPr>
        <p:spPr>
          <a:xfrm>
            <a:off x="900000" y="1440000"/>
            <a:ext cx="7344000" cy="828000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 sz="3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10" name="h1"/>
          <p:cNvSpPr>
            <a:spLocks noGrp="1"/>
          </p:cNvSpPr>
          <p:nvPr>
            <p:ph type="title"/>
          </p:nvPr>
        </p:nvSpPr>
        <p:spPr>
          <a:xfrm>
            <a:off x="900000" y="900000"/>
            <a:ext cx="7344000" cy="6001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author"/>
          <p:cNvSpPr>
            <a:spLocks noGrp="1"/>
          </p:cNvSpPr>
          <p:nvPr>
            <p:ph type="body" sz="quarter" idx="12" hasCustomPrompt="1"/>
          </p:nvPr>
        </p:nvSpPr>
        <p:spPr>
          <a:xfrm>
            <a:off x="3384000" y="4680000"/>
            <a:ext cx="4860000" cy="1368000"/>
          </a:xfrm>
        </p:spPr>
        <p:txBody>
          <a:bodyPr/>
          <a:lstStyle>
            <a:lvl1pPr>
              <a:defRPr i="1"/>
            </a:lvl1pPr>
          </a:lstStyle>
          <a:p>
            <a:pPr lvl="0"/>
            <a:r>
              <a:rPr lang="ru-RU" dirty="0" smtClean="0"/>
              <a:t>Автор цитаты. Кого цитируем?</a:t>
            </a:r>
            <a:endParaRPr lang="ru-RU" dirty="0"/>
          </a:p>
        </p:txBody>
      </p:sp>
      <p:sp>
        <p:nvSpPr>
          <p:cNvPr id="8" name="blockquote"/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268000"/>
            <a:ext cx="7344000" cy="2446884"/>
          </a:xfrm>
          <a:noFill/>
          <a:ln w="0" cmpd="sng">
            <a:noFill/>
          </a:ln>
        </p:spPr>
        <p:txBody>
          <a:bodyPr/>
          <a:lstStyle>
            <a:lvl1pPr marL="0">
              <a:defRPr i="1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504000" indent="-504000">
              <a:lnSpc>
                <a:spcPts val="2300"/>
              </a:lnSpc>
              <a:defRPr sz="2500" i="1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2pPr>
            <a:lvl3pPr marL="540000" indent="540000">
              <a:lnSpc>
                <a:spcPts val="2400"/>
              </a:lnSpc>
              <a:buFont typeface="Arial" pitchFamily="34" charset="0"/>
              <a:buNone/>
              <a:defRPr baseline="0">
                <a:latin typeface="Calibri" pitchFamily="34" charset="0"/>
              </a:defRPr>
            </a:lvl3pPr>
            <a:lvl4pPr marL="1440000" indent="-360000">
              <a:spcBef>
                <a:spcPts val="0"/>
              </a:spcBef>
              <a:spcAft>
                <a:spcPts val="600"/>
              </a:spcAft>
              <a:defRPr baseline="0">
                <a:latin typeface="Calibri" pitchFamily="34" charset="0"/>
              </a:defRPr>
            </a:lvl4pPr>
          </a:lstStyle>
          <a:p>
            <a:pPr lvl="0"/>
            <a:r>
              <a:rPr lang="ru-RU" dirty="0" smtClean="0"/>
              <a:t>Цитата</a:t>
            </a:r>
            <a:endParaRPr lang="en-US" dirty="0" smtClean="0"/>
          </a:p>
          <a:p>
            <a:pPr lvl="1"/>
            <a:r>
              <a:rPr lang="ru-RU" dirty="0" smtClean="0"/>
              <a:t>текст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цовк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"/>
          <p:cNvSpPr>
            <a:spLocks noGrp="1"/>
          </p:cNvSpPr>
          <p:nvPr>
            <p:ph type="body" sz="quarter" idx="14" hasCustomPrompt="1"/>
          </p:nvPr>
        </p:nvSpPr>
        <p:spPr>
          <a:xfrm>
            <a:off x="3376800" y="2880000"/>
            <a:ext cx="4860000" cy="3192206"/>
          </a:xfrm>
        </p:spPr>
        <p:txBody>
          <a:bodyPr/>
          <a:lstStyle>
            <a:lvl1pPr>
              <a:defRPr sz="2100"/>
            </a:lvl1pPr>
          </a:lstStyle>
          <a:p>
            <a:pPr lvl="0"/>
            <a:r>
              <a:rPr lang="ru-RU" dirty="0" smtClean="0"/>
              <a:t>Должность на зависть всем</a:t>
            </a:r>
          </a:p>
          <a:p>
            <a:pPr lvl="0"/>
            <a:r>
              <a:rPr lang="en-US" dirty="0" smtClean="0"/>
              <a:t>email@yandex-team.ru</a:t>
            </a:r>
          </a:p>
        </p:txBody>
      </p:sp>
      <p:sp>
        <p:nvSpPr>
          <p:cNvPr id="6" name="name"/>
          <p:cNvSpPr>
            <a:spLocks noGrp="1"/>
          </p:cNvSpPr>
          <p:nvPr>
            <p:ph idx="13" hasCustomPrompt="1"/>
          </p:nvPr>
        </p:nvSpPr>
        <p:spPr>
          <a:xfrm>
            <a:off x="3381222" y="2532205"/>
            <a:ext cx="4860000" cy="36782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2500" b="1" i="0" baseline="0">
                <a:latin typeface="Calibri" pitchFamily="34" charset="0"/>
              </a:defRPr>
            </a:lvl1pPr>
            <a:lvl2pPr>
              <a:defRPr sz="2100" b="0" i="0" baseline="0">
                <a:latin typeface="Calibri" pitchFamily="34" charset="0"/>
              </a:defRPr>
            </a:lvl2pPr>
            <a:lvl3pPr>
              <a:defRPr sz="2500" b="0" i="0">
                <a:latin typeface="Calibri" pitchFamily="34" charset="0"/>
              </a:defRPr>
            </a:lvl3pPr>
            <a:lvl4pPr>
              <a:defRPr sz="2500" b="0" i="0">
                <a:latin typeface="Calibri" pitchFamily="34" charset="0"/>
              </a:defRPr>
            </a:lvl4pPr>
            <a:lvl5pPr>
              <a:defRPr sz="2500" b="0" i="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Максимилиан </a:t>
            </a:r>
            <a:r>
              <a:rPr lang="ru-RU" dirty="0" err="1" smtClean="0"/>
              <a:t>Маргинополиус</a:t>
            </a:r>
            <a:endParaRPr lang="ru-RU" dirty="0" smtClean="0"/>
          </a:p>
        </p:txBody>
      </p:sp>
    </p:spTree>
  </p:cSld>
  <p:clrMapOvr>
    <a:masterClrMapping/>
  </p:clrMapOvr>
  <p:transition xmlns:p14="http://schemas.microsoft.com/office/powerpoint/2010/main">
    <p:fad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spect="1"/>
          </p:cNvSpPr>
          <p:nvPr>
            <p:ph type="title"/>
          </p:nvPr>
        </p:nvSpPr>
        <p:spPr>
          <a:xfrm>
            <a:off x="900000" y="900000"/>
            <a:ext cx="7344000" cy="138599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ru-RU" dirty="0" smtClean="0"/>
              <a:t>Заголовок темы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00000" y="2349790"/>
            <a:ext cx="7344000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ru-RU" dirty="0" smtClean="0"/>
              <a:t>Основной текст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4"/>
          </p:nvPr>
        </p:nvSpPr>
        <p:spPr>
          <a:xfrm>
            <a:off x="900000" y="6228000"/>
            <a:ext cx="2376000" cy="36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2000" baseline="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1CA4F2D4-449D-468C-8369-3623C2010F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697" r:id="rId3"/>
    <p:sldLayoutId id="2147483724" r:id="rId4"/>
    <p:sldLayoutId id="2147483715" r:id="rId5"/>
    <p:sldLayoutId id="2147483718" r:id="rId6"/>
    <p:sldLayoutId id="2147483716" r:id="rId7"/>
    <p:sldLayoutId id="2147483723" r:id="rId8"/>
    <p:sldLayoutId id="2147483703" r:id="rId9"/>
    <p:sldLayoutId id="2147483704" r:id="rId10"/>
    <p:sldLayoutId id="2147483721" r:id="rId11"/>
    <p:sldLayoutId id="2147483722" r:id="rId12"/>
    <p:sldLayoutId id="2147483719" r:id="rId13"/>
    <p:sldLayoutId id="2147483720" r:id="rId14"/>
    <p:sldLayoutId id="2147483701" r:id="rId15"/>
  </p:sldLayoutIdLst>
  <p:transition xmlns:p14="http://schemas.microsoft.com/office/powerpoint/2010/main">
    <p:fade/>
  </p:transition>
  <p:hf hdr="0" ftr="0" dt="0"/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4200" b="0" i="0" kern="1200" baseline="0">
          <a:solidFill>
            <a:schemeClr val="tx1"/>
          </a:solidFill>
          <a:latin typeface="Calibri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2800"/>
        </a:lnSpc>
        <a:spcBef>
          <a:spcPts val="0"/>
        </a:spcBef>
        <a:spcAft>
          <a:spcPts val="2400"/>
        </a:spcAft>
        <a:buFont typeface="Arial" pitchFamily="34" charset="0"/>
        <a:buNone/>
        <a:defRPr sz="2500" kern="1200" baseline="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504000" indent="-504000" algn="l" defTabSz="914400" rtl="0" eaLnBrk="1" latinLnBrk="0" hangingPunct="1">
        <a:lnSpc>
          <a:spcPts val="2300"/>
        </a:lnSpc>
        <a:spcBef>
          <a:spcPts val="0"/>
        </a:spcBef>
        <a:spcAft>
          <a:spcPts val="2400"/>
        </a:spcAft>
        <a:buSzPct val="100000"/>
        <a:buFont typeface="Arial" pitchFamily="34" charset="0"/>
        <a:buChar char="—"/>
        <a:tabLst>
          <a:tab pos="900000" algn="l"/>
        </a:tabLst>
        <a:defRPr sz="25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540000" marR="0" indent="540000" algn="l" defTabSz="914400" rtl="0" eaLnBrk="1" fontAlgn="auto" latinLnBrk="0" hangingPunct="1">
        <a:lnSpc>
          <a:spcPts val="2000"/>
        </a:lnSpc>
        <a:spcBef>
          <a:spcPts val="0"/>
        </a:spcBef>
        <a:spcAft>
          <a:spcPts val="1800"/>
        </a:spcAft>
        <a:buClrTx/>
        <a:buSzTx/>
        <a:buFont typeface="Arial" pitchFamily="34" charset="0"/>
        <a:buChar char="—"/>
        <a:tabLst/>
        <a:defRPr sz="2300" kern="1200" baseline="0">
          <a:solidFill>
            <a:schemeClr val="tx1"/>
          </a:solidFill>
          <a:latin typeface="Calibri" pitchFamily="34" charset="0"/>
          <a:ea typeface="+mn-ea"/>
          <a:cs typeface="+mn-cs"/>
        </a:defRPr>
      </a:lvl3pPr>
      <a:lvl4pPr marL="1440000" indent="-360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________________Microsoft_Equation1.bin"/><Relationship Id="rId5" Type="http://schemas.openxmlformats.org/officeDocument/2006/relationships/image" Target="../media/image7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101024" cy="1620000"/>
          </a:xfrm>
        </p:spPr>
        <p:txBody>
          <a:bodyPr/>
          <a:lstStyle/>
          <a:p>
            <a:r>
              <a:rPr lang="ru-RU" dirty="0"/>
              <a:t>Алгоритм построения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оценок весов интентов</a:t>
            </a:r>
            <a:r>
              <a:rPr lang="en-US" dirty="0"/>
              <a:t> </a:t>
            </a:r>
            <a:br>
              <a:rPr lang="en-US" dirty="0"/>
            </a:br>
            <a:r>
              <a:rPr lang="ru-RU" dirty="0"/>
              <a:t>для многозначных запросов</a:t>
            </a:r>
          </a:p>
        </p:txBody>
      </p:sp>
      <p:sp>
        <p:nvSpPr>
          <p:cNvPr id="4" name="Содержимое 10"/>
          <p:cNvSpPr txBox="1">
            <a:spLocks/>
          </p:cNvSpPr>
          <p:nvPr/>
        </p:nvSpPr>
        <p:spPr>
          <a:xfrm>
            <a:off x="899592" y="2852936"/>
            <a:ext cx="6120000" cy="208823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ru-RU"/>
            </a:defPPr>
            <a:lvl1pPr marL="0" algn="l" defTabSz="914400" rtl="0" eaLnBrk="1" latinLnBrk="0" hangingPunct="1">
              <a:defRPr sz="20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 smtClean="0"/>
              <a:t>Артём Григорьев</a:t>
            </a:r>
            <a:r>
              <a:rPr lang="en-US" sz="3200" dirty="0" smtClean="0"/>
              <a:t> </a:t>
            </a:r>
            <a:endParaRPr lang="ru-RU" sz="3200" dirty="0" smtClean="0"/>
          </a:p>
          <a:p>
            <a:r>
              <a:rPr lang="en-US" sz="2500" dirty="0" smtClean="0"/>
              <a:t>445</a:t>
            </a:r>
            <a:r>
              <a:rPr lang="ru-RU" sz="2500" dirty="0" smtClean="0"/>
              <a:t>-</a:t>
            </a:r>
            <a:r>
              <a:rPr lang="ru-RU" sz="2500" dirty="0" err="1" smtClean="0"/>
              <a:t>ая</a:t>
            </a:r>
            <a:r>
              <a:rPr lang="en-US" sz="2500" dirty="0" smtClean="0"/>
              <a:t> </a:t>
            </a:r>
            <a:r>
              <a:rPr lang="ru-RU" sz="2500" dirty="0" smtClean="0"/>
              <a:t>группа</a:t>
            </a:r>
          </a:p>
          <a:p>
            <a:endParaRPr lang="ru-RU" sz="2500" dirty="0" smtClean="0"/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2400" dirty="0"/>
              <a:t>Кафедра Системного программирования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2400" dirty="0"/>
              <a:t>Математико-механический факультет </a:t>
            </a:r>
            <a:r>
              <a:rPr lang="ru-RU" sz="2400" dirty="0" smtClean="0"/>
              <a:t>СПбГУ</a:t>
            </a:r>
            <a:endParaRPr lang="ru-RU" sz="2400" dirty="0"/>
          </a:p>
        </p:txBody>
      </p:sp>
      <p:sp>
        <p:nvSpPr>
          <p:cNvPr id="6" name="Содержимое 10"/>
          <p:cNvSpPr txBox="1">
            <a:spLocks/>
          </p:cNvSpPr>
          <p:nvPr/>
        </p:nvSpPr>
        <p:spPr>
          <a:xfrm>
            <a:off x="899592" y="5229200"/>
            <a:ext cx="6480720" cy="100811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ru-RU"/>
            </a:defPPr>
            <a:lvl1pPr marL="0" algn="l" defTabSz="914400" rtl="0" eaLnBrk="1" latinLnBrk="0" hangingPunct="1">
              <a:defRPr sz="20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500" dirty="0" smtClean="0">
                <a:solidFill>
                  <a:srgbClr val="000000"/>
                </a:solidFill>
              </a:rPr>
              <a:t>Н</a:t>
            </a:r>
            <a:r>
              <a:rPr lang="ru-RU" sz="2500" dirty="0" smtClean="0"/>
              <a:t>аучный руководитель: к</a:t>
            </a:r>
            <a:r>
              <a:rPr lang="ru-RU" sz="2500" dirty="0"/>
              <a:t>. ф.-м. </a:t>
            </a:r>
            <a:r>
              <a:rPr lang="ru-RU" sz="2500" dirty="0" smtClean="0"/>
              <a:t>н. </a:t>
            </a:r>
            <a:r>
              <a:rPr lang="ru-RU" sz="2500" dirty="0" err="1" smtClean="0"/>
              <a:t>Грауэр</a:t>
            </a:r>
            <a:r>
              <a:rPr lang="ru-RU" sz="2500" dirty="0" smtClean="0"/>
              <a:t> </a:t>
            </a:r>
            <a:r>
              <a:rPr lang="ru-RU" sz="2500" dirty="0"/>
              <a:t>Л.В</a:t>
            </a:r>
            <a:r>
              <a:rPr lang="ru-RU" sz="2500" dirty="0" smtClean="0"/>
              <a:t>.</a:t>
            </a:r>
          </a:p>
          <a:p>
            <a:r>
              <a:rPr lang="ru-RU" sz="2500" dirty="0"/>
              <a:t>ООО «</a:t>
            </a:r>
            <a:r>
              <a:rPr lang="ru-RU" sz="2500" dirty="0">
                <a:solidFill>
                  <a:srgbClr val="FF0000"/>
                </a:solidFill>
              </a:rPr>
              <a:t>Я</a:t>
            </a:r>
            <a:r>
              <a:rPr lang="ru-RU" sz="2500" dirty="0"/>
              <a:t>ндекс</a:t>
            </a:r>
            <a:r>
              <a:rPr lang="ru-RU" sz="2500" dirty="0" smtClean="0"/>
              <a:t>»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90492781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Предметная область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1"/>
          </p:nvPr>
        </p:nvSpPr>
        <p:spPr>
          <a:xfrm>
            <a:off x="899592" y="1772816"/>
            <a:ext cx="7344000" cy="4176464"/>
          </a:xfrm>
        </p:spPr>
        <p:txBody>
          <a:bodyPr/>
          <a:lstStyle/>
          <a:p>
            <a:r>
              <a:rPr lang="ru-RU" b="1" dirty="0" smtClean="0">
                <a:solidFill>
                  <a:srgbClr val="000000"/>
                </a:solidFill>
              </a:rPr>
              <a:t>Многозначный запрос</a:t>
            </a:r>
            <a:r>
              <a:rPr lang="ru-RU" dirty="0" smtClean="0">
                <a:solidFill>
                  <a:srgbClr val="000000"/>
                </a:solidFill>
              </a:rPr>
              <a:t> – запрос, по которому возможны несколько пользовательских интентов (намерений пользователя).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Примеры:</a:t>
            </a:r>
            <a:r>
              <a:rPr lang="ru-RU" dirty="0" smtClean="0">
                <a:solidFill>
                  <a:srgbClr val="000000"/>
                </a:solidFill>
              </a:rPr>
              <a:t> ягуар, наполеон, титаник…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en-US" b="1" dirty="0" smtClean="0">
                <a:solidFill>
                  <a:srgbClr val="000000"/>
                </a:solidFill>
              </a:rPr>
              <a:t>IA-</a:t>
            </a:r>
            <a:r>
              <a:rPr lang="ru-RU" b="1" dirty="0" smtClean="0">
                <a:solidFill>
                  <a:srgbClr val="000000"/>
                </a:solidFill>
              </a:rPr>
              <a:t>метрики (</a:t>
            </a:r>
            <a:r>
              <a:rPr lang="en-US" b="1" dirty="0" smtClean="0">
                <a:solidFill>
                  <a:srgbClr val="000000"/>
                </a:solidFill>
              </a:rPr>
              <a:t>intent-aware</a:t>
            </a:r>
            <a:r>
              <a:rPr lang="ru-RU" b="1" dirty="0" smtClean="0">
                <a:solidFill>
                  <a:srgbClr val="000000"/>
                </a:solidFill>
              </a:rPr>
              <a:t>) </a:t>
            </a:r>
            <a:r>
              <a:rPr lang="ru-RU" dirty="0" smtClean="0">
                <a:solidFill>
                  <a:srgbClr val="000000"/>
                </a:solidFill>
              </a:rPr>
              <a:t>– метрики качества поиска, учитывающие различные </a:t>
            </a:r>
            <a:r>
              <a:rPr lang="ru-RU" dirty="0" err="1" smtClean="0">
                <a:solidFill>
                  <a:srgbClr val="000000"/>
                </a:solidFill>
              </a:rPr>
              <a:t>интенты</a:t>
            </a:r>
            <a:r>
              <a:rPr lang="ru-RU" dirty="0" smtClean="0">
                <a:solidFill>
                  <a:srgbClr val="000000"/>
                </a:solidFill>
              </a:rPr>
              <a:t> по многозначным запросам.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2</a:t>
            </a:fld>
            <a:endParaRPr lang="ru-RU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347133"/>
              </p:ext>
            </p:extLst>
          </p:nvPr>
        </p:nvGraphicFramePr>
        <p:xfrm>
          <a:off x="2483768" y="5157192"/>
          <a:ext cx="3781425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Сормула" r:id="rId4" imgW="1714500" imgH="457200" progId="Equation.3">
                  <p:embed/>
                </p:oleObj>
              </mc:Choice>
              <mc:Fallback>
                <p:oleObj name="Сормула" r:id="rId4" imgW="17145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83768" y="5157192"/>
                        <a:ext cx="3781425" cy="1008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441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900000" y="1556792"/>
            <a:ext cx="7344000" cy="4491208"/>
          </a:xfrm>
        </p:spPr>
        <p:txBody>
          <a:bodyPr/>
          <a:lstStyle/>
          <a:p>
            <a:r>
              <a:rPr lang="ru-RU" b="1" dirty="0" smtClean="0"/>
              <a:t>Сейчас</a:t>
            </a:r>
            <a:r>
              <a:rPr lang="en-US" b="1" dirty="0" smtClean="0"/>
              <a:t>: </a:t>
            </a:r>
            <a:r>
              <a:rPr lang="ru-RU" dirty="0" smtClean="0"/>
              <a:t>Расчёт весов для </a:t>
            </a:r>
            <a:r>
              <a:rPr lang="en-US" dirty="0" smtClean="0"/>
              <a:t>IA-</a:t>
            </a:r>
            <a:r>
              <a:rPr lang="ru-RU" dirty="0" smtClean="0"/>
              <a:t>метрик производится вручную. Асессоры получают небольшой набор случайных сессий, должны определить по сессии интент. Доля сессий с данным интентом = вес.</a:t>
            </a:r>
          </a:p>
          <a:p>
            <a:r>
              <a:rPr lang="ru-RU" b="1" dirty="0" smtClean="0"/>
              <a:t>Минусы: </a:t>
            </a:r>
            <a:r>
              <a:rPr lang="ru-RU" dirty="0" smtClean="0"/>
              <a:t>ограниченные возможности асессоров, =</a:t>
            </a:r>
            <a:r>
              <a:rPr lang="en-US" dirty="0" smtClean="0"/>
              <a:t>&gt;</a:t>
            </a:r>
            <a:r>
              <a:rPr lang="ru-RU" dirty="0" smtClean="0"/>
              <a:t> малое количество сессий по запросу, редкие обновления.</a:t>
            </a:r>
            <a:endParaRPr lang="ru-RU" b="1" dirty="0" smtClean="0"/>
          </a:p>
          <a:p>
            <a:r>
              <a:rPr lang="ru-RU" sz="3200" b="1" dirty="0" smtClean="0"/>
              <a:t>Задача</a:t>
            </a:r>
            <a:r>
              <a:rPr lang="en-US" sz="3200" b="1" dirty="0" smtClean="0"/>
              <a:t>:</a:t>
            </a:r>
            <a:r>
              <a:rPr lang="en-US" sz="3200" dirty="0" smtClean="0"/>
              <a:t> </a:t>
            </a:r>
            <a:r>
              <a:rPr lang="ru-RU" sz="3200" dirty="0" smtClean="0"/>
              <a:t>Придумать и реализовать алгоритм, вычисляющий по </a:t>
            </a:r>
            <a:r>
              <a:rPr lang="ru-RU" sz="3200" dirty="0"/>
              <a:t>заданному на </a:t>
            </a:r>
            <a:r>
              <a:rPr lang="ru-RU" sz="3200" dirty="0" smtClean="0"/>
              <a:t>вход </a:t>
            </a:r>
            <a:r>
              <a:rPr lang="ru-RU" sz="3200" dirty="0"/>
              <a:t>запросу</a:t>
            </a:r>
            <a:r>
              <a:rPr lang="ru-RU" sz="3200" dirty="0" smtClean="0"/>
              <a:t> набор пользовательских интентов и оценки их весов.</a:t>
            </a:r>
            <a:endParaRPr lang="ru-RU" sz="3200" dirty="0"/>
          </a:p>
        </p:txBody>
      </p:sp>
      <p:sp>
        <p:nvSpPr>
          <p:cNvPr id="5" name="Название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9916604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</a:t>
            </a:r>
            <a:endParaRPr lang="ru-RU" dirty="0"/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899592" y="1772816"/>
            <a:ext cx="7344000" cy="41764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2400"/>
              </a:spcAft>
              <a:buFont typeface="Arial" pitchFamily="34" charset="0"/>
              <a:buNone/>
              <a:defRPr sz="25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04000" indent="-504000" algn="l" defTabSz="914400" rtl="0" eaLnBrk="1" latinLnBrk="0" hangingPunct="1">
              <a:lnSpc>
                <a:spcPts val="23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itchFamily="34" charset="0"/>
              <a:buChar char="—"/>
              <a:tabLst>
                <a:tab pos="900000" algn="l"/>
              </a:tabLst>
              <a:defRPr sz="2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marR="0" indent="54000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—"/>
              <a:tabLst/>
              <a:defRPr sz="23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440000" indent="-36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Содержимое 4"/>
          <p:cNvSpPr>
            <a:spLocks noGrp="1"/>
          </p:cNvSpPr>
          <p:nvPr>
            <p:ph sz="quarter" idx="11"/>
          </p:nvPr>
        </p:nvSpPr>
        <p:spPr>
          <a:xfrm>
            <a:off x="899592" y="1628800"/>
            <a:ext cx="7344000" cy="4536504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Формирование множества связанных запросов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Кластеризация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Построение графа запросов и документов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Случайное блуждание по графу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Кластеризация по векторам предельных вероятностей документов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Распределение сессий по кластерам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и расчёт весов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188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Построение графа</a:t>
            </a:r>
            <a:endParaRPr lang="ru-RU" dirty="0"/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899592" y="1772816"/>
            <a:ext cx="7344000" cy="41764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2400"/>
              </a:spcAft>
              <a:buFont typeface="Arial" pitchFamily="34" charset="0"/>
              <a:buNone/>
              <a:defRPr sz="25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04000" indent="-504000" algn="l" defTabSz="914400" rtl="0" eaLnBrk="1" latinLnBrk="0" hangingPunct="1">
              <a:lnSpc>
                <a:spcPts val="23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itchFamily="34" charset="0"/>
              <a:buChar char="—"/>
              <a:tabLst>
                <a:tab pos="900000" algn="l"/>
              </a:tabLst>
              <a:defRPr sz="2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marR="0" indent="54000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—"/>
              <a:tabLst/>
              <a:defRPr sz="23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440000" indent="-36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Содержимое 4"/>
          <p:cNvSpPr>
            <a:spLocks noGrp="1"/>
          </p:cNvSpPr>
          <p:nvPr>
            <p:ph sz="quarter" idx="11"/>
          </p:nvPr>
        </p:nvSpPr>
        <p:spPr>
          <a:xfrm>
            <a:off x="899592" y="1628800"/>
            <a:ext cx="7344000" cy="4536504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Вершины – запросы </a:t>
            </a:r>
            <a:r>
              <a:rPr lang="en-US" dirty="0" smtClean="0">
                <a:solidFill>
                  <a:srgbClr val="000000"/>
                </a:solidFill>
              </a:rPr>
              <a:t>(Q)</a:t>
            </a:r>
            <a:r>
              <a:rPr lang="ru-RU" dirty="0" smtClean="0">
                <a:solidFill>
                  <a:srgbClr val="000000"/>
                </a:solidFill>
              </a:rPr>
              <a:t> и документы</a:t>
            </a:r>
            <a:r>
              <a:rPr lang="en-US" dirty="0" smtClean="0">
                <a:solidFill>
                  <a:srgbClr val="000000"/>
                </a:solidFill>
              </a:rPr>
              <a:t> (D)</a:t>
            </a:r>
            <a:endParaRPr lang="ru-RU" dirty="0" smtClean="0">
              <a:solidFill>
                <a:srgbClr val="000000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Рёбра:</a:t>
            </a:r>
          </a:p>
          <a:p>
            <a:pPr marL="846900" lvl="1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Q</a:t>
            </a:r>
            <a:r>
              <a:rPr lang="en-US" baseline="-25000" dirty="0" smtClean="0">
                <a:solidFill>
                  <a:srgbClr val="000000"/>
                </a:solidFill>
              </a:rPr>
              <a:t>1</a:t>
            </a:r>
            <a:r>
              <a:rPr lang="en-US" dirty="0" smtClean="0">
                <a:solidFill>
                  <a:srgbClr val="000000"/>
                </a:solidFill>
              </a:rPr>
              <a:t> -&gt; Q</a:t>
            </a:r>
            <a:r>
              <a:rPr lang="en-US" baseline="-25000" dirty="0" smtClean="0">
                <a:solidFill>
                  <a:srgbClr val="000000"/>
                </a:solidFill>
              </a:rPr>
              <a:t>2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(вес = вероятность переформулировки)</a:t>
            </a:r>
          </a:p>
          <a:p>
            <a:pPr marL="846900" lvl="1" indent="-3429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Q -&gt; D </a:t>
            </a:r>
            <a:r>
              <a:rPr lang="ru-RU" dirty="0" smtClean="0">
                <a:solidFill>
                  <a:srgbClr val="000000"/>
                </a:solidFill>
              </a:rPr>
              <a:t>(вес = вероятность клика)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Петли </a:t>
            </a:r>
            <a:r>
              <a:rPr lang="en-US" dirty="0" smtClean="0">
                <a:solidFill>
                  <a:srgbClr val="000000"/>
                </a:solidFill>
              </a:rPr>
              <a:t>D -&gt; D</a:t>
            </a:r>
            <a:r>
              <a:rPr lang="ru-RU" dirty="0" smtClean="0">
                <a:solidFill>
                  <a:srgbClr val="000000"/>
                </a:solidFill>
              </a:rPr>
              <a:t> (вес = 1)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Полученный граф – </a:t>
            </a:r>
            <a:r>
              <a:rPr lang="ru-RU" dirty="0" err="1" smtClean="0">
                <a:solidFill>
                  <a:srgbClr val="000000"/>
                </a:solidFill>
              </a:rPr>
              <a:t>марковская</a:t>
            </a:r>
            <a:r>
              <a:rPr lang="ru-RU" dirty="0" smtClean="0">
                <a:solidFill>
                  <a:srgbClr val="000000"/>
                </a:solidFill>
              </a:rPr>
              <a:t> цепь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Документы – конечные состояния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486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899592" y="1772816"/>
            <a:ext cx="7344000" cy="41764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2400"/>
              </a:spcAft>
              <a:buFont typeface="Arial" pitchFamily="34" charset="0"/>
              <a:buNone/>
              <a:defRPr sz="25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04000" indent="-504000" algn="l" defTabSz="914400" rtl="0" eaLnBrk="1" latinLnBrk="0" hangingPunct="1">
              <a:lnSpc>
                <a:spcPts val="23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itchFamily="34" charset="0"/>
              <a:buChar char="—"/>
              <a:tabLst>
                <a:tab pos="900000" algn="l"/>
              </a:tabLst>
              <a:defRPr sz="2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marR="0" indent="54000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—"/>
              <a:tabLst/>
              <a:defRPr sz="23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440000" indent="-36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Содержимое 4"/>
          <p:cNvSpPr>
            <a:spLocks noGrp="1"/>
          </p:cNvSpPr>
          <p:nvPr>
            <p:ph sz="quarter" idx="11"/>
          </p:nvPr>
        </p:nvSpPr>
        <p:spPr>
          <a:xfrm>
            <a:off x="899592" y="1772816"/>
            <a:ext cx="7344000" cy="4320480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ru-RU" sz="3200" dirty="0" smtClean="0">
                <a:solidFill>
                  <a:srgbClr val="000000"/>
                </a:solidFill>
              </a:rPr>
              <a:t>Разработан алгоритм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65% наборов интентов найдено полностью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94% без одного интента</a:t>
            </a:r>
          </a:p>
          <a:p>
            <a:pPr marL="846900" lvl="1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Ошибки в точности в среднем </a:t>
            </a:r>
            <a:r>
              <a:rPr lang="en-US" dirty="0" smtClean="0">
                <a:solidFill>
                  <a:srgbClr val="000000"/>
                </a:solidFill>
              </a:rPr>
              <a:t>&lt;= 0.17</a:t>
            </a:r>
            <a:endParaRPr lang="ru-RU" dirty="0" smtClean="0">
              <a:solidFill>
                <a:srgbClr val="000000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Создан веб-инструмент для запуска и анализа результатов</a:t>
            </a:r>
          </a:p>
          <a:p>
            <a:pPr marL="342900" indent="-342900">
              <a:buFont typeface="Arial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Утилита для расчёта данны</a:t>
            </a:r>
            <a:r>
              <a:rPr lang="ru-RU" sz="2400" dirty="0">
                <a:solidFill>
                  <a:srgbClr val="000000"/>
                </a:solidFill>
              </a:rPr>
              <a:t>х</a:t>
            </a:r>
            <a:r>
              <a:rPr lang="ru-RU" sz="2400" dirty="0" smtClean="0">
                <a:solidFill>
                  <a:srgbClr val="000000"/>
                </a:solidFill>
              </a:rPr>
              <a:t> по </a:t>
            </a:r>
            <a:r>
              <a:rPr lang="ru-RU" sz="2400" dirty="0" err="1" smtClean="0">
                <a:solidFill>
                  <a:srgbClr val="000000"/>
                </a:solidFill>
              </a:rPr>
              <a:t>переформулировкам</a:t>
            </a:r>
            <a:r>
              <a:rPr lang="ru-RU" sz="2400" dirty="0" smtClean="0">
                <a:solidFill>
                  <a:srgbClr val="000000"/>
                </a:solidFill>
              </a:rPr>
              <a:t> на кластере </a:t>
            </a:r>
            <a:r>
              <a:rPr lang="en-US" sz="2400" dirty="0" err="1" smtClean="0">
                <a:solidFill>
                  <a:srgbClr val="000000"/>
                </a:solidFill>
              </a:rPr>
              <a:t>MapReduce</a:t>
            </a:r>
            <a:endParaRPr lang="en-US" sz="2400" dirty="0" smtClean="0">
              <a:solidFill>
                <a:srgbClr val="000000"/>
              </a:solidFill>
            </a:endParaRPr>
          </a:p>
          <a:p>
            <a:pPr marL="342900" indent="-342900">
              <a:buFont typeface="Arial"/>
              <a:buChar char="•"/>
            </a:pPr>
            <a:endParaRPr lang="ru-RU" sz="2400" dirty="0" smtClean="0">
              <a:solidFill>
                <a:srgbClr val="000000"/>
              </a:solidFill>
            </a:endParaRPr>
          </a:p>
          <a:p>
            <a:pPr marL="342900" indent="-342900">
              <a:buFont typeface="Arial"/>
              <a:buChar char="•"/>
            </a:pP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88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Дальнейшая работа</a:t>
            </a:r>
            <a:endParaRPr lang="ru-RU" dirty="0"/>
          </a:p>
        </p:txBody>
      </p:sp>
      <p:sp>
        <p:nvSpPr>
          <p:cNvPr id="8" name="Содержимое 4"/>
          <p:cNvSpPr txBox="1">
            <a:spLocks/>
          </p:cNvSpPr>
          <p:nvPr/>
        </p:nvSpPr>
        <p:spPr>
          <a:xfrm>
            <a:off x="899592" y="1772816"/>
            <a:ext cx="7344000" cy="41764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800"/>
              </a:lnSpc>
              <a:spcBef>
                <a:spcPts val="0"/>
              </a:spcBef>
              <a:spcAft>
                <a:spcPts val="2400"/>
              </a:spcAft>
              <a:buFont typeface="Arial" pitchFamily="34" charset="0"/>
              <a:buNone/>
              <a:defRPr sz="25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marL="504000" indent="-504000" algn="l" defTabSz="914400" rtl="0" eaLnBrk="1" latinLnBrk="0" hangingPunct="1">
              <a:lnSpc>
                <a:spcPts val="23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itchFamily="34" charset="0"/>
              <a:buChar char="—"/>
              <a:tabLst>
                <a:tab pos="900000" algn="l"/>
              </a:tabLst>
              <a:defRPr sz="2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marR="0" indent="54000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itchFamily="34" charset="0"/>
              <a:buChar char="—"/>
              <a:tabLst/>
              <a:defRPr sz="230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440000" indent="-36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Содержимое 4"/>
          <p:cNvSpPr>
            <a:spLocks noGrp="1"/>
          </p:cNvSpPr>
          <p:nvPr>
            <p:ph sz="quarter" idx="11"/>
          </p:nvPr>
        </p:nvSpPr>
        <p:spPr>
          <a:xfrm>
            <a:off x="899592" y="1628800"/>
            <a:ext cx="7344000" cy="4536504"/>
          </a:xfrm>
        </p:spPr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Создание полуавтоматической системы проверки точности и полноты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«Правильная» фильтрация «мусорных» данных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Использование лингвистических данных при распределении сессий по кластерам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Определение интентов из коротких, малоинформативных сессий</a:t>
            </a:r>
          </a:p>
          <a:p>
            <a:pPr marL="342900" indent="-342900">
              <a:buFont typeface="Arial"/>
              <a:buChar char="•"/>
            </a:pPr>
            <a:r>
              <a:rPr lang="ru-RU" dirty="0" smtClean="0">
                <a:solidFill>
                  <a:srgbClr val="000000"/>
                </a:solidFill>
              </a:rPr>
              <a:t>Другие алгоритмы кластеризации и функции сходства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6114AB-94A3-4C9A-9DE7-BC9DA392C45F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88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Яндекс">
      <a:dk1>
        <a:srgbClr val="000000"/>
      </a:dk1>
      <a:lt1>
        <a:srgbClr val="FFFFFF"/>
      </a:lt1>
      <a:dk2>
        <a:srgbClr val="BFBFBF"/>
      </a:dk2>
      <a:lt2>
        <a:srgbClr val="D8D8D8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FC000"/>
      </a:accent6>
      <a:hlink>
        <a:srgbClr val="FF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8014</TotalTime>
  <Words>370</Words>
  <Application>Microsoft Macintosh PowerPoint</Application>
  <PresentationFormat>Экран (4:3)</PresentationFormat>
  <Paragraphs>59</Paragraphs>
  <Slides>7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Тема Office</vt:lpstr>
      <vt:lpstr>Сормула</vt:lpstr>
      <vt:lpstr>Алгоритм построения оценок весов интентов  для многозначных запросов</vt:lpstr>
      <vt:lpstr>Предметная область</vt:lpstr>
      <vt:lpstr>Постановка задачи</vt:lpstr>
      <vt:lpstr>Алгоритм</vt:lpstr>
      <vt:lpstr>Построение графа</vt:lpstr>
      <vt:lpstr>Результаты</vt:lpstr>
      <vt:lpstr>Дальнейшая работа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HP_9850</dc:creator>
  <cp:lastModifiedBy>Artem Grigoriev</cp:lastModifiedBy>
  <cp:revision>366</cp:revision>
  <dcterms:created xsi:type="dcterms:W3CDTF">2008-11-12T11:06:04Z</dcterms:created>
  <dcterms:modified xsi:type="dcterms:W3CDTF">2012-05-12T11:08:37Z</dcterms:modified>
</cp:coreProperties>
</file>