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6" r:id="rId6"/>
    <p:sldId id="264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389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654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049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92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223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017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018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457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799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592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803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E659F-713D-4672-90F5-4B2F4D02777E}" type="datetimeFigureOut">
              <a:rPr lang="ru-RU" smtClean="0"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24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3600" b="1" dirty="0"/>
              <a:t> Определение расстояния между точкой и множеством, представленным бинарной диаграммой решений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564904"/>
            <a:ext cx="7776864" cy="17526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Курсовая работа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студента 345 группы Зубаревича Дмитрия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425336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Научный руководитель: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004048" y="4253368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к.ф.-м.н., доцент кафедры информатики Бугайченко Д.Ю.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0646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Цель работы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360000">
              <a:buNone/>
            </a:pPr>
            <a:r>
              <a:rPr lang="ru-RU" sz="2800" dirty="0" smtClean="0"/>
              <a:t>Выявление закономерностей в многомерных данных с использованием </a:t>
            </a:r>
            <a:r>
              <a:rPr lang="ru-RU" sz="2800" i="1" dirty="0" smtClean="0"/>
              <a:t>бинарных диаграмм решений</a:t>
            </a:r>
            <a:r>
              <a:rPr lang="ru-RU" sz="2800" dirty="0" smtClean="0"/>
              <a:t>.</a:t>
            </a:r>
          </a:p>
          <a:p>
            <a:pPr marL="0" indent="360000">
              <a:buNone/>
            </a:pPr>
            <a:r>
              <a:rPr lang="ru-RU" sz="4000" b="1" i="1" dirty="0" smtClean="0"/>
              <a:t>Задачи:</a:t>
            </a:r>
          </a:p>
          <a:p>
            <a:r>
              <a:rPr lang="ru-RU" sz="2800" dirty="0" smtClean="0"/>
              <a:t>Разработка алгоритма </a:t>
            </a:r>
          </a:p>
          <a:p>
            <a:r>
              <a:rPr lang="ru-RU" sz="2800" dirty="0" smtClean="0"/>
              <a:t>Реализация алгоритма </a:t>
            </a:r>
          </a:p>
          <a:p>
            <a:r>
              <a:rPr lang="ru-RU" sz="2800" dirty="0" smtClean="0"/>
              <a:t>Тестирование алгоритма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3811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Бинарные диаграммы решений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Кодирование объекта графовой структурой </a:t>
            </a:r>
          </a:p>
          <a:p>
            <a:r>
              <a:rPr lang="ru-RU" dirty="0" smtClean="0"/>
              <a:t>Медленный рост графа при наличии закономерностей в объекте</a:t>
            </a:r>
          </a:p>
          <a:p>
            <a:r>
              <a:rPr lang="ru-RU" dirty="0" smtClean="0"/>
              <a:t>Операции за полиномиальное время от размера графовых кодировок операндов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782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Autofit/>
          </a:bodyPr>
          <a:lstStyle/>
          <a:p>
            <a:r>
              <a:rPr lang="ru-RU" b="1" i="1" dirty="0"/>
              <a:t>Расстояние между точкой и </a:t>
            </a:r>
            <a:r>
              <a:rPr lang="ru-RU" b="1" i="1" dirty="0" smtClean="0"/>
              <a:t>множеством</a:t>
            </a:r>
            <a:endParaRPr lang="ru-RU" b="1" i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23528" y="1754712"/>
                <a:ext cx="8424936" cy="880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sz="2400" i="1" smtClean="0"/>
                      <m:t>𝑆</m:t>
                    </m:r>
                    <m:r>
                      <a:rPr lang="ru-RU" sz="2400" i="1" smtClean="0"/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ru-RU" sz="24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/>
                            </m:ctrlPr>
                          </m:sSubPr>
                          <m:e>
                            <m:r>
                              <a:rPr lang="en-US" sz="2400" i="1"/>
                              <m:t>𝑠</m:t>
                            </m:r>
                          </m:e>
                          <m:sub>
                            <m:r>
                              <a:rPr lang="ru-RU" sz="2400" i="1"/>
                              <m:t>1</m:t>
                            </m:r>
                          </m:sub>
                        </m:sSub>
                        <m:r>
                          <a:rPr lang="ru-RU" sz="2400" i="1"/>
                          <m:t>, …,</m:t>
                        </m:r>
                        <m:sSub>
                          <m:sSubPr>
                            <m:ctrlPr>
                              <a:rPr lang="ru-RU" sz="2400" i="1"/>
                            </m:ctrlPr>
                          </m:sSubPr>
                          <m:e>
                            <m:r>
                              <a:rPr lang="en-US" sz="2400" i="1"/>
                              <m:t>𝑠</m:t>
                            </m:r>
                          </m:e>
                          <m:sub>
                            <m:d>
                              <m:dPr>
                                <m:begChr m:val="|"/>
                                <m:endChr m:val="|"/>
                                <m:ctrlPr>
                                  <a:rPr lang="ru-RU" sz="2400" i="1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ru-RU" sz="2400" i="1"/>
                                  <m:t>𝑆</m:t>
                                </m:r>
                              </m:e>
                            </m:d>
                          </m:sub>
                        </m:sSub>
                      </m:e>
                    </m:d>
                  </m:oMath>
                </a14:m>
                <a:r>
                  <a:rPr lang="ru-RU" sz="2400" dirty="0" smtClean="0"/>
                  <a:t> </a:t>
                </a:r>
                <a:r>
                  <a:rPr lang="ru-RU" sz="2400" dirty="0"/>
                  <a:t>– </a:t>
                </a:r>
                <a:r>
                  <a:rPr lang="ru-RU" sz="2400" dirty="0" smtClean="0"/>
                  <a:t>множество, </a:t>
                </a:r>
              </a:p>
              <a:p>
                <a14:m>
                  <m:oMath xmlns:m="http://schemas.openxmlformats.org/officeDocument/2006/math">
                    <m:r>
                      <a:rPr lang="ru-RU" sz="2400" i="1"/>
                      <m:t>𝜌</m:t>
                    </m:r>
                    <m:r>
                      <a:rPr lang="ru-RU" sz="2400" i="1"/>
                      <m:t> :</m:t>
                    </m:r>
                    <m:r>
                      <a:rPr lang="ru-RU" sz="2400" i="1"/>
                      <m:t>𝑇</m:t>
                    </m:r>
                    <m:r>
                      <a:rPr lang="ru-RU" sz="2400" i="1"/>
                      <m:t>×</m:t>
                    </m:r>
                    <m:r>
                      <a:rPr lang="en-US" sz="2400" i="1"/>
                      <m:t>𝑇</m:t>
                    </m:r>
                    <m:r>
                      <a:rPr lang="ru-RU" sz="2400" i="1"/>
                      <m:t> →</m:t>
                    </m:r>
                    <m:r>
                      <a:rPr lang="ru-RU" sz="2400" i="1"/>
                      <m:t>𝑅</m:t>
                    </m:r>
                  </m:oMath>
                </a14:m>
                <a:r>
                  <a:rPr lang="ru-RU" sz="2400" dirty="0" smtClean="0"/>
                  <a:t> </a:t>
                </a:r>
                <a:r>
                  <a:rPr lang="ru-RU" sz="2400" dirty="0"/>
                  <a:t>– </a:t>
                </a:r>
                <a:r>
                  <a:rPr lang="ru-RU" sz="2400" dirty="0" smtClean="0"/>
                  <a:t>метрика,  где </a:t>
                </a:r>
                <a14:m>
                  <m:oMath xmlns:m="http://schemas.openxmlformats.org/officeDocument/2006/math">
                    <m:r>
                      <a:rPr lang="ru-RU" sz="2400" i="1">
                        <a:latin typeface="Cambria Math"/>
                      </a:rPr>
                      <m:t>𝑇</m:t>
                    </m:r>
                    <m:r>
                      <a:rPr lang="ru-RU" sz="2400" i="1">
                        <a:latin typeface="Cambria Math"/>
                      </a:rPr>
                      <m:t>⊃</m:t>
                    </m:r>
                    <m:r>
                      <a:rPr lang="ru-RU" sz="2400" i="1">
                        <a:latin typeface="Cambria Math"/>
                      </a:rPr>
                      <m:t>𝑆</m:t>
                    </m:r>
                  </m:oMath>
                </a14:m>
                <a:r>
                  <a:rPr lang="ru-RU" sz="2400" b="0" dirty="0" smtClean="0"/>
                  <a:t>.</a:t>
                </a: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754712"/>
                <a:ext cx="8424936" cy="880434"/>
              </a:xfrm>
              <a:prstGeom prst="rect">
                <a:avLst/>
              </a:prstGeom>
              <a:blipFill rotWithShape="1">
                <a:blip r:embed="rId2"/>
                <a:stretch>
                  <a:fillRect l="-145" t="-2083" b="-1527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570226"/>
              </p:ext>
            </p:extLst>
          </p:nvPr>
        </p:nvGraphicFramePr>
        <p:xfrm>
          <a:off x="323528" y="3122822"/>
          <a:ext cx="50405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def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1835696" y="3586754"/>
                <a:ext cx="2278907" cy="946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ru-RU" sz="220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/>
                            </a:rPr>
                            <m:t>𝑖</m:t>
                          </m:r>
                          <m:r>
                            <a:rPr lang="ru-RU" sz="2200" i="1">
                              <a:latin typeface="Cambria Math"/>
                            </a:rPr>
                            <m:t>∈1</m:t>
                          </m:r>
                          <m:r>
                            <a:rPr lang="en-US" sz="2200" i="1">
                              <a:latin typeface="Cambria Math"/>
                            </a:rPr>
                            <m:t>: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lang="ru-RU" sz="22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/>
                                </a:rPr>
                                <m:t>𝑆</m:t>
                              </m:r>
                            </m:e>
                          </m:d>
                        </m:sub>
                        <m:sup/>
                        <m:e>
                          <m:r>
                            <a:rPr lang="ru-RU" sz="2200" i="1">
                              <a:latin typeface="Cambria Math"/>
                            </a:rPr>
                            <m:t>𝜌</m:t>
                          </m:r>
                          <m:d>
                            <m:dPr>
                              <m:ctrlPr>
                                <a:rPr lang="ru-RU" sz="2200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2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ru-RU" sz="2200" i="1">
                                  <a:latin typeface="Cambria Math"/>
                                </a:rPr>
                                <m:t>, </m:t>
                              </m:r>
                              <m:r>
                                <a:rPr lang="en-US" sz="2200" i="1">
                                  <a:latin typeface="Cambria Math"/>
                                </a:rPr>
                                <m:t>𝑦</m:t>
                              </m:r>
                            </m:e>
                          </m:d>
                        </m:e>
                      </m:nary>
                      <m:r>
                        <a:rPr lang="ru-RU" sz="2200" b="0" i="0" smtClean="0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en-US" sz="22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696" y="3586754"/>
                <a:ext cx="2278907" cy="94686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323528" y="2773582"/>
                <a:ext cx="8424936" cy="17600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400" dirty="0" smtClean="0"/>
                  <a:t>       Расстояние </a:t>
                </a:r>
                <a:r>
                  <a:rPr lang="ru-RU" sz="2400" dirty="0"/>
                  <a:t>– функционал: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400" i="1">
                            <a:latin typeface="Cambria Math"/>
                          </a:rPr>
                          <m:t>𝛿</m:t>
                        </m:r>
                      </m:e>
                      <m:sub>
                        <m:r>
                          <a:rPr lang="ru-RU" sz="2400" i="1">
                            <a:latin typeface="Cambria Math"/>
                          </a:rPr>
                          <m:t>𝜌</m:t>
                        </m:r>
                        <m:r>
                          <a:rPr lang="ru-RU" sz="2400" i="1">
                            <a:latin typeface="Cambria Math"/>
                          </a:rPr>
                          <m:t>,  </m:t>
                        </m:r>
                        <m:r>
                          <a:rPr lang="ru-RU" sz="2400" i="1">
                            <a:latin typeface="Cambria Math"/>
                          </a:rPr>
                          <m:t>𝑆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ru-RU" sz="2400" i="1"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2400" i="1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400" i="1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en-US" sz="2400" i="1">
                                <a:latin typeface="Cambria Math"/>
                              </a:rPr>
                              <m:t>0,  если </m:t>
                            </m:r>
                            <m:r>
                              <a:rPr lang="ru-RU" sz="2400" i="1">
                                <a:latin typeface="Cambria Math"/>
                              </a:rPr>
                              <m:t>𝑦</m:t>
                            </m:r>
                            <m:r>
                              <a:rPr lang="ru-RU" sz="2400" i="1">
                                <a:latin typeface="Cambria Math"/>
                              </a:rPr>
                              <m:t>∈</m:t>
                            </m:r>
                            <m:r>
                              <a:rPr lang="ru-RU" sz="2400" i="1">
                                <a:latin typeface="Cambria Math"/>
                              </a:rPr>
                              <m:t>𝑆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, </m:t>
                            </m:r>
                          </m:e>
                          <m:e>
                            <m:f>
                              <m:fPr>
                                <m:ctrlPr>
                                  <a:rPr lang="ru-RU" sz="24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ru-RU" sz="2400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ru-RU" sz="2400" i="1">
                                        <a:latin typeface="Cambria Math"/>
                                      </a:rPr>
                                      <m:t>𝜎</m:t>
                                    </m:r>
                                  </m:e>
                                  <m:sub>
                                    <m:r>
                                      <a:rPr lang="ru-RU" sz="2400" i="1">
                                        <a:latin typeface="Cambria Math"/>
                                      </a:rPr>
                                      <m:t>𝜌</m:t>
                                    </m:r>
                                    <m:r>
                                      <a:rPr lang="ru-RU" sz="2400" i="1">
                                        <a:latin typeface="Cambria Math"/>
                                      </a:rPr>
                                      <m:t>,  </m:t>
                                    </m:r>
                                    <m:r>
                                      <a:rPr lang="ru-RU" sz="2400" i="1">
                                        <a:latin typeface="Cambria Math"/>
                                      </a:rPr>
                                      <m:t>𝑆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ru-RU" sz="2400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</m:d>
                              </m:num>
                              <m:den>
                                <m:r>
                                  <a:rPr lang="en-US" sz="2400" i="1">
                                    <a:latin typeface="Cambria Math"/>
                                  </a:rPr>
                                  <m:t>|</m:t>
                                </m:r>
                                <m:r>
                                  <a:rPr lang="en-US" sz="2400" i="1">
                                    <a:latin typeface="Cambria Math"/>
                                  </a:rPr>
                                  <m:t>𝑆</m:t>
                                </m:r>
                                <m:r>
                                  <a:rPr lang="en-US" sz="2400" i="1">
                                    <a:latin typeface="Cambria Math"/>
                                  </a:rPr>
                                  <m:t>|</m:t>
                                </m:r>
                              </m:den>
                            </m:f>
                            <m:r>
                              <a:rPr lang="en-US" sz="2400" i="1">
                                <a:latin typeface="Cambria Math"/>
                              </a:rPr>
                              <m:t>, если </m:t>
                            </m:r>
                            <m:r>
                              <a:rPr lang="ru-RU" sz="2400" i="1">
                                <a:latin typeface="Cambria Math"/>
                              </a:rPr>
                              <m:t>𝑦</m:t>
                            </m:r>
                            <m:r>
                              <a:rPr lang="ru-RU" sz="2400" i="1">
                                <a:latin typeface="Cambria Math"/>
                              </a:rPr>
                              <m:t>∉</m:t>
                            </m:r>
                            <m:r>
                              <a:rPr lang="ru-RU" sz="2400" i="1">
                                <a:latin typeface="Cambria Math"/>
                              </a:rPr>
                              <m:t>𝑆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,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 </m:t>
                            </m:r>
                          </m:e>
                        </m:eqArr>
                      </m:e>
                    </m:d>
                  </m:oMath>
                </a14:m>
                <a:endParaRPr lang="en-US" sz="2400" dirty="0"/>
              </a:p>
              <a:p>
                <a:pPr/>
                <a:r>
                  <a:rPr lang="ru-RU" sz="2400" dirty="0"/>
                  <a:t>г</a:t>
                </a:r>
                <a:r>
                  <a:rPr lang="ru-RU" sz="2400" dirty="0" smtClean="0"/>
                  <a:t>де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400" i="1">
                            <a:latin typeface="Cambria Math"/>
                          </a:rPr>
                          <m:t>𝜎</m:t>
                        </m:r>
                      </m:e>
                      <m:sub>
                        <m:r>
                          <a:rPr lang="ru-RU" sz="2400" i="1">
                            <a:latin typeface="Cambria Math"/>
                          </a:rPr>
                          <m:t>𝜌</m:t>
                        </m:r>
                        <m:r>
                          <a:rPr lang="ru-RU" sz="2400" i="1">
                            <a:latin typeface="Cambria Math"/>
                          </a:rPr>
                          <m:t>,  </m:t>
                        </m:r>
                        <m:r>
                          <a:rPr lang="ru-RU" sz="2400" i="1">
                            <a:latin typeface="Cambria Math"/>
                          </a:rPr>
                          <m:t>𝑆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ru-RU" sz="2400" i="1">
                        <a:latin typeface="Cambria Math"/>
                      </a:rPr>
                      <m:t>=</m:t>
                    </m:r>
                  </m:oMath>
                </a14:m>
                <a:endParaRPr lang="ru-RU" sz="2400" dirty="0"/>
              </a:p>
              <a:p>
                <a:endParaRPr lang="ru-RU" dirty="0"/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2773582"/>
                <a:ext cx="8424936" cy="1760034"/>
              </a:xfrm>
              <a:prstGeom prst="rect">
                <a:avLst/>
              </a:prstGeom>
              <a:blipFill rotWithShape="1">
                <a:blip r:embed="rId4"/>
                <a:stretch>
                  <a:fillRect l="-108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/>
              <p:cNvSpPr txBox="1"/>
              <p:nvPr/>
            </p:nvSpPr>
            <p:spPr>
              <a:xfrm>
                <a:off x="323528" y="4789806"/>
                <a:ext cx="8424936" cy="1879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400" dirty="0" smtClean="0"/>
                  <a:t>В БДР работа с множеством </a:t>
                </a:r>
                <a14:m>
                  <m:oMath xmlns:m="http://schemas.openxmlformats.org/officeDocument/2006/math">
                    <m:r>
                      <a:rPr lang="ru-RU" sz="2400" i="1">
                        <a:latin typeface="Cambria Math"/>
                      </a:rPr>
                      <m:t>𝑆</m:t>
                    </m:r>
                    <m:r>
                      <a:rPr lang="ru-RU" sz="2400" i="1">
                        <a:latin typeface="Cambria Math"/>
                      </a:rPr>
                      <m:t> </m:t>
                    </m:r>
                  </m:oMath>
                </a14:m>
                <a:r>
                  <a:rPr lang="ru-RU" sz="2400" dirty="0" smtClean="0"/>
                  <a:t>осуществляется с помощью характеристической функции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400" i="1">
                            <a:latin typeface="Cambria Math"/>
                          </a:rPr>
                          <m:t>𝜒</m:t>
                        </m:r>
                      </m:e>
                      <m:sub>
                        <m:argPr>
                          <m:argSz m:val="-2"/>
                        </m:argPr>
                        <m:r>
                          <a:rPr lang="en-US" sz="2400" i="1">
                            <a:latin typeface="Cambria Math"/>
                          </a:rPr>
                          <m:t>𝑆</m:t>
                        </m:r>
                      </m:sub>
                    </m:sSub>
                    <m:r>
                      <a:rPr lang="en-US" sz="2400" b="0" i="0" smtClean="0">
                        <a:latin typeface="Cambria Math"/>
                      </a:rPr>
                      <m:t>⇒</m:t>
                    </m:r>
                  </m:oMath>
                </a14:m>
                <a:endParaRPr lang="ru-RU" sz="2400" dirty="0" smtClean="0"/>
              </a:p>
              <a:p>
                <a:pPr/>
                <a:endParaRPr lang="en-US" sz="240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400" b="0" i="1" smtClean="0">
                              <a:latin typeface="Cambria Math"/>
                            </a:rPr>
                            <m:t>                              </m:t>
                          </m:r>
                          <m:r>
                            <a:rPr lang="ru-RU" sz="2400" i="1">
                              <a:latin typeface="Cambria Math"/>
                            </a:rPr>
                            <m:t>𝜎</m:t>
                          </m:r>
                        </m:e>
                        <m:sub>
                          <m:r>
                            <a:rPr lang="ru-RU" sz="2400" i="1">
                              <a:latin typeface="Cambria Math"/>
                            </a:rPr>
                            <m:t>𝜌</m:t>
                          </m:r>
                          <m:r>
                            <a:rPr lang="ru-RU" sz="2400" i="1">
                              <a:latin typeface="Cambria Math"/>
                            </a:rPr>
                            <m:t>,  </m:t>
                          </m:r>
                          <m:r>
                            <a:rPr lang="ru-RU" sz="2400" i="1">
                              <a:latin typeface="Cambria Math"/>
                            </a:rPr>
                            <m:t>𝑆</m:t>
                          </m:r>
                        </m:sub>
                      </m:sSub>
                      <m:d>
                        <m:dPr>
                          <m:ctrlPr>
                            <a:rPr lang="ru-RU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ru-RU" sz="240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2400" dirty="0"/>
              </a:p>
              <a:p>
                <a:endParaRPr lang="ru-RU" dirty="0"/>
              </a:p>
            </p:txBody>
          </p:sp>
        </mc:Choice>
        <mc:Fallback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4789806"/>
                <a:ext cx="8424936" cy="1879554"/>
              </a:xfrm>
              <a:prstGeom prst="rect">
                <a:avLst/>
              </a:prstGeom>
              <a:blipFill rotWithShape="1">
                <a:blip r:embed="rId5"/>
                <a:stretch>
                  <a:fillRect l="-1085" t="-259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3491880" y="5680820"/>
                <a:ext cx="2799997" cy="9885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ru-RU" sz="240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  <m:r>
                            <a:rPr lang="en-US" sz="2400" i="1">
                              <a:latin typeface="Cambria Math"/>
                            </a:rPr>
                            <m:t> ∈ </m:t>
                          </m:r>
                          <m:r>
                            <a:rPr lang="ru-RU" sz="2400" i="1">
                              <a:latin typeface="Cambria Math"/>
                            </a:rPr>
                            <m:t>𝑇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ru-RU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latin typeface="Cambria Math"/>
                                </a:rPr>
                                <m:t>𝜒</m:t>
                              </m:r>
                            </m:e>
                            <m:sub>
                              <m:argPr>
                                <m:argSz m:val="-2"/>
                              </m:argPr>
                              <m:r>
                                <a:rPr lang="en-US" sz="2400" i="1">
                                  <a:latin typeface="Cambria Math"/>
                                </a:rPr>
                                <m:t>𝑆</m:t>
                              </m:r>
                            </m:sub>
                          </m:sSub>
                          <m:d>
                            <m:dPr>
                              <m:ctrlPr>
                                <a:rPr lang="ru-RU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sz="2400" i="1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  <m:r>
                            <a:rPr lang="ru-RU" sz="2400" i="1">
                              <a:latin typeface="Cambria Math"/>
                            </a:rPr>
                            <m:t>∗</m:t>
                          </m:r>
                          <m:r>
                            <a:rPr lang="ru-RU" sz="2400" i="1">
                              <a:latin typeface="Cambria Math"/>
                            </a:rPr>
                            <m:t>𝜌</m:t>
                          </m:r>
                          <m:d>
                            <m:dPr>
                              <m:ctrlPr>
                                <a:rPr lang="ru-RU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ru-RU" sz="2400" i="1">
                                  <a:latin typeface="Cambria Math"/>
                                </a:rPr>
                                <m:t>, </m:t>
                              </m:r>
                              <m:r>
                                <a:rPr lang="en-US" sz="2400" i="1">
                                  <a:latin typeface="Cambria Math"/>
                                </a:rPr>
                                <m:t>𝑦</m:t>
                              </m:r>
                            </m:e>
                          </m:d>
                          <m:r>
                            <a:rPr lang="ru-RU" sz="2400" b="0" i="1" smtClean="0">
                              <a:latin typeface="Cambria Math"/>
                            </a:rPr>
                            <m:t>.</m:t>
                          </m:r>
                        </m:e>
                      </m:nary>
                    </m:oMath>
                  </m:oMathPara>
                </a14:m>
                <a:endParaRPr lang="ru-RU" sz="2400" dirty="0"/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5680820"/>
                <a:ext cx="2799997" cy="98854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5814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Вычисление расстояния</a:t>
            </a:r>
            <a:endParaRPr lang="ru-RU" b="1" i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30817" y="1484784"/>
                <a:ext cx="8417647" cy="12657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400" i="1">
                            <a:latin typeface="Cambria Math"/>
                          </a:rPr>
                          <m:t>𝜒</m:t>
                        </m:r>
                      </m:e>
                      <m:sub>
                        <m:argPr>
                          <m:argSz m:val="-2"/>
                        </m:argPr>
                        <m:r>
                          <a:rPr lang="en-US" sz="2400" i="1">
                            <a:latin typeface="Cambria Math"/>
                          </a:rPr>
                          <m:t>𝑆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ru-RU" sz="24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400" b="0" i="1" smtClean="0">
                        <a:latin typeface="Cambria Math"/>
                      </a:rPr>
                      <m:t> → </m:t>
                    </m:r>
                    <m:r>
                      <a:rPr lang="en-US" sz="2400" b="0" i="1" smtClean="0">
                        <a:latin typeface="Cambria Math"/>
                      </a:rPr>
                      <m:t>𝐴</m:t>
                    </m:r>
                  </m:oMath>
                </a14:m>
                <a:r>
                  <a:rPr lang="ru-RU" sz="2400" dirty="0" smtClean="0"/>
                  <a:t> – вектор-строка</a:t>
                </a:r>
                <a:r>
                  <a:rPr lang="ru-RU" sz="2400" dirty="0"/>
                  <a:t> над </a:t>
                </a:r>
                <a:r>
                  <a:rPr lang="en-US" sz="2400" dirty="0"/>
                  <a:t>R</a:t>
                </a:r>
                <a:r>
                  <a:rPr lang="en-US" sz="2400" dirty="0" smtClean="0"/>
                  <a:t>, </a:t>
                </a:r>
                <a:r>
                  <a:rPr lang="ru-RU" sz="2400" dirty="0" smtClean="0"/>
                  <a:t>где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/>
                        </m:ctrlPr>
                      </m:sSubPr>
                      <m:e>
                        <m:r>
                          <a:rPr lang="ru-RU" sz="2400" i="1"/>
                          <m:t>𝐴</m:t>
                        </m:r>
                      </m:e>
                      <m:sub>
                        <m:r>
                          <a:rPr lang="ru-RU" sz="2400" i="1"/>
                          <m:t>1</m:t>
                        </m:r>
                        <m:r>
                          <a:rPr lang="ru-RU" sz="2400" i="1"/>
                          <m:t>𝑥</m:t>
                        </m:r>
                      </m:sub>
                    </m:sSub>
                    <m:r>
                      <a:rPr lang="ru-RU" sz="2400" i="1"/>
                      <m:t>=</m:t>
                    </m:r>
                    <m:sSub>
                      <m:sSubPr>
                        <m:ctrlPr>
                          <a:rPr lang="ru-RU" sz="2400" i="1"/>
                        </m:ctrlPr>
                      </m:sSubPr>
                      <m:e>
                        <m:r>
                          <a:rPr lang="ru-RU" sz="2400" i="1"/>
                          <m:t>𝜒</m:t>
                        </m:r>
                      </m:e>
                      <m:sub>
                        <m:argPr>
                          <m:argSz m:val="-2"/>
                        </m:argPr>
                        <m:r>
                          <a:rPr lang="en-US" sz="2400" i="1"/>
                          <m:t>𝑆</m:t>
                        </m:r>
                      </m:sub>
                    </m:sSub>
                    <m:d>
                      <m:dPr>
                        <m:ctrlPr>
                          <a:rPr lang="ru-RU" sz="2400" i="1"/>
                        </m:ctrlPr>
                      </m:dPr>
                      <m:e>
                        <m:r>
                          <a:rPr lang="ru-RU" sz="2400" i="1"/>
                          <m:t>𝑥</m:t>
                        </m:r>
                      </m:e>
                    </m:d>
                  </m:oMath>
                </a14:m>
                <a:endParaRPr lang="en-US" sz="2400" dirty="0" smtClean="0"/>
              </a:p>
              <a:p>
                <a:pPr/>
                <a14:m>
                  <m:oMath xmlns:m="http://schemas.openxmlformats.org/officeDocument/2006/math">
                    <m:r>
                      <a:rPr lang="ru-RU" sz="2400" i="1">
                        <a:latin typeface="Cambria Math"/>
                      </a:rPr>
                      <m:t>𝜌</m:t>
                    </m:r>
                    <m:d>
                      <m:dPr>
                        <m:ctrlPr>
                          <a:rPr lang="ru-RU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/>
                          </a:rPr>
                          <m:t>𝑥</m:t>
                        </m:r>
                        <m:r>
                          <a:rPr lang="ru-RU" sz="2400" i="1">
                            <a:latin typeface="Cambria Math"/>
                          </a:rPr>
                          <m:t>, </m:t>
                        </m:r>
                        <m:r>
                          <a:rPr lang="en-US" sz="2400" i="1">
                            <a:latin typeface="Cambria Math"/>
                          </a:rPr>
                          <m:t>𝑦</m:t>
                        </m:r>
                      </m:e>
                    </m:d>
                    <m:r>
                      <a:rPr lang="en-US" sz="2400" b="0" i="1" smtClean="0">
                        <a:latin typeface="Cambria Math"/>
                      </a:rPr>
                      <m:t>→</m:t>
                    </m:r>
                    <m:r>
                      <a:rPr lang="en-US" sz="2800" i="1"/>
                      <m:t>𝐵</m:t>
                    </m:r>
                  </m:oMath>
                </a14:m>
                <a:r>
                  <a:rPr lang="ru-RU" sz="2400" dirty="0" smtClean="0"/>
                  <a:t> – матрица над </a:t>
                </a:r>
                <a:r>
                  <a:rPr lang="en-US" sz="2400" dirty="0" smtClean="0"/>
                  <a:t>R, </a:t>
                </a:r>
                <a:r>
                  <a:rPr lang="ru-RU" sz="2400" dirty="0" smtClean="0"/>
                  <a:t>где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/>
                        </m:ctrlPr>
                      </m:sSubPr>
                      <m:e>
                        <m:r>
                          <a:rPr lang="ru-RU" sz="2400" i="1"/>
                          <m:t>𝐵</m:t>
                        </m:r>
                      </m:e>
                      <m:sub>
                        <m:r>
                          <a:rPr lang="ru-RU" sz="2400" i="1"/>
                          <m:t>𝑥𝑦</m:t>
                        </m:r>
                      </m:sub>
                    </m:sSub>
                    <m:r>
                      <a:rPr lang="ru-RU" sz="2400" i="1"/>
                      <m:t>=</m:t>
                    </m:r>
                    <m:r>
                      <a:rPr lang="ru-RU" sz="2400" i="1"/>
                      <m:t>𝜌</m:t>
                    </m:r>
                    <m:r>
                      <a:rPr lang="ru-RU" sz="2400" i="1"/>
                      <m:t>(</m:t>
                    </m:r>
                    <m:r>
                      <a:rPr lang="en-US" sz="2400" i="1"/>
                      <m:t>𝑥</m:t>
                    </m:r>
                    <m:r>
                      <a:rPr lang="ru-RU" sz="2400" i="1"/>
                      <m:t>, </m:t>
                    </m:r>
                    <m:r>
                      <a:rPr lang="en-US" sz="2400" i="1"/>
                      <m:t>𝑦</m:t>
                    </m:r>
                    <m:r>
                      <a:rPr lang="ru-RU" sz="2400" i="1"/>
                      <m:t>)</m:t>
                    </m:r>
                  </m:oMath>
                </a14:m>
                <a:endParaRPr lang="en-US" sz="2400" dirty="0" smtClean="0"/>
              </a:p>
              <a:p>
                <a:pPr/>
                <a:endParaRPr lang="ru-RU" sz="24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817" y="1484784"/>
                <a:ext cx="8417647" cy="1265796"/>
              </a:xfrm>
              <a:prstGeom prst="rect">
                <a:avLst/>
              </a:prstGeom>
              <a:blipFill rotWithShape="1">
                <a:blip r:embed="rId2"/>
                <a:stretch>
                  <a:fillRect l="-145" t="-33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1837913" y="2780584"/>
                <a:ext cx="6250365" cy="9885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ru-RU" sz="240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  <m:r>
                            <a:rPr lang="ru-RU" sz="2400" i="1">
                              <a:latin typeface="Cambria Math"/>
                            </a:rPr>
                            <m:t> ∈ </m:t>
                          </m:r>
                          <m:r>
                            <a:rPr lang="ru-RU" sz="2400" i="1">
                              <a:latin typeface="Cambria Math"/>
                            </a:rPr>
                            <m:t>𝑇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ru-RU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latin typeface="Cambria Math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ru-RU" sz="2400" i="1">
                                  <a:latin typeface="Cambria Math"/>
                                </a:rPr>
                                <m:t>1</m:t>
                              </m:r>
                              <m:r>
                                <a:rPr lang="ru-RU" sz="2400" i="1">
                                  <a:latin typeface="Cambria Math"/>
                                </a:rPr>
                                <m:t>𝑥</m:t>
                              </m:r>
                            </m:sub>
                          </m:sSub>
                          <m:r>
                            <a:rPr lang="ru-RU" sz="2400" i="1">
                              <a:latin typeface="Cambria Math"/>
                            </a:rPr>
                            <m:t>∗</m:t>
                          </m:r>
                          <m:sSub>
                            <m:sSubPr>
                              <m:ctrlPr>
                                <a:rPr lang="ru-RU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latin typeface="Cambria Math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ru-RU" sz="2400" i="1">
                                  <a:latin typeface="Cambria Math"/>
                                </a:rPr>
                                <m:t>𝑥𝑦</m:t>
                              </m:r>
                            </m:sub>
                          </m:sSub>
                        </m:e>
                      </m:nary>
                      <m:r>
                        <a:rPr lang="ru-RU" sz="2400" i="1">
                          <a:latin typeface="Cambria Math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ru-RU" sz="2400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  <m:r>
                            <a:rPr lang="ru-RU" sz="2400" i="1">
                              <a:latin typeface="Cambria Math"/>
                            </a:rPr>
                            <m:t> ∈ </m:t>
                          </m:r>
                          <m:r>
                            <a:rPr lang="ru-RU" sz="2400" i="1">
                              <a:latin typeface="Cambria Math"/>
                            </a:rPr>
                            <m:t>𝑇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ru-RU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sz="2400" i="1">
                                  <a:latin typeface="Cambria Math"/>
                                </a:rPr>
                                <m:t>𝜒</m:t>
                              </m:r>
                            </m:e>
                            <m:sub>
                              <m:argPr>
                                <m:argSz m:val="-2"/>
                              </m:argPr>
                              <m:r>
                                <a:rPr lang="en-US" sz="2400" i="1">
                                  <a:latin typeface="Cambria Math"/>
                                </a:rPr>
                                <m:t>𝑆</m:t>
                              </m:r>
                            </m:sub>
                          </m:sSub>
                          <m:d>
                            <m:dPr>
                              <m:ctrlPr>
                                <a:rPr lang="ru-RU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sz="2400" i="1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  <m:r>
                            <a:rPr lang="ru-RU" sz="2400" i="1">
                              <a:latin typeface="Cambria Math"/>
                            </a:rPr>
                            <m:t>∗</m:t>
                          </m:r>
                          <m:r>
                            <a:rPr lang="ru-RU" sz="2400" i="1">
                              <a:latin typeface="Cambria Math"/>
                            </a:rPr>
                            <m:t>𝜌</m:t>
                          </m:r>
                          <m:r>
                            <a:rPr lang="ru-RU" sz="2400" i="1">
                              <a:latin typeface="Cambria Math"/>
                            </a:rPr>
                            <m:t>(</m:t>
                          </m:r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  <m:r>
                            <a:rPr lang="ru-RU" sz="2400" i="1">
                              <a:latin typeface="Cambria Math"/>
                            </a:rPr>
                            <m:t>, </m:t>
                          </m:r>
                          <m:r>
                            <a:rPr lang="en-US" sz="2400" i="1">
                              <a:latin typeface="Cambria Math"/>
                            </a:rPr>
                            <m:t>𝑦</m:t>
                          </m:r>
                          <m:r>
                            <a:rPr lang="ru-RU" sz="2400" i="1">
                              <a:latin typeface="Cambria Math"/>
                            </a:rPr>
                            <m:t>)</m:t>
                          </m:r>
                        </m:e>
                      </m:nary>
                      <m:r>
                        <a:rPr lang="ru-RU" sz="24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ru-RU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400" i="1">
                              <a:latin typeface="Cambria Math"/>
                            </a:rPr>
                            <m:t>𝜎</m:t>
                          </m:r>
                        </m:e>
                        <m:sub>
                          <m:r>
                            <a:rPr lang="ru-RU" sz="2400" i="1">
                              <a:latin typeface="Cambria Math"/>
                            </a:rPr>
                            <m:t>𝜌</m:t>
                          </m:r>
                          <m:r>
                            <a:rPr lang="ru-RU" sz="2400" i="1">
                              <a:latin typeface="Cambria Math"/>
                            </a:rPr>
                            <m:t>,  </m:t>
                          </m:r>
                          <m:r>
                            <a:rPr lang="ru-RU" sz="2400" i="1">
                              <a:latin typeface="Cambria Math"/>
                            </a:rPr>
                            <m:t>𝑆</m:t>
                          </m:r>
                        </m:sub>
                      </m:sSub>
                      <m:d>
                        <m:dPr>
                          <m:ctrlPr>
                            <a:rPr lang="ru-RU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ru-RU" sz="2400" b="1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7913" y="2780584"/>
                <a:ext cx="6250365" cy="98854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340965" y="3007541"/>
                <a:ext cx="1854772" cy="4908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ru-RU" sz="2400" dirty="0"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ru-RU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400" i="1">
                              <a:latin typeface="Cambria Math"/>
                            </a:rPr>
                            <m:t>𝐴</m:t>
                          </m:r>
                          <m:r>
                            <a:rPr lang="ru-RU" sz="2400" i="1">
                              <a:latin typeface="Cambria Math"/>
                            </a:rPr>
                            <m:t>∗</m:t>
                          </m:r>
                          <m:r>
                            <a:rPr lang="en-US" sz="2400" i="1">
                              <a:latin typeface="Cambria Math"/>
                            </a:rPr>
                            <m:t>𝐵</m:t>
                          </m:r>
                          <m:r>
                            <a:rPr lang="ru-RU" sz="2400" b="0" i="1" smtClean="0">
                              <a:latin typeface="Cambria Math"/>
                            </a:rPr>
                            <m:t>)</m:t>
                          </m:r>
                        </m:e>
                        <m:sub>
                          <m:r>
                            <a:rPr lang="ru-RU" sz="2400" i="1">
                              <a:latin typeface="Cambria Math"/>
                            </a:rPr>
                            <m:t>1</m:t>
                          </m:r>
                          <m:r>
                            <a:rPr lang="en-US" sz="2400" i="1"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ru-RU" sz="240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2400" i="1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65" y="3007541"/>
                <a:ext cx="1854772" cy="490840"/>
              </a:xfrm>
              <a:prstGeom prst="rect">
                <a:avLst/>
              </a:prstGeom>
              <a:blipFill rotWithShape="1">
                <a:blip r:embed="rId4"/>
                <a:stretch>
                  <a:fillRect l="-2961" b="-111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340964" y="5022353"/>
                <a:ext cx="8424936" cy="494879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>
                            <a:latin typeface="Cambria Math" pitchFamily="18" charset="0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ru-RU" sz="2400" b="1" i="1">
                            <a:latin typeface="Cambria Math" pitchFamily="18" charset="0"/>
                            <a:ea typeface="Cambria Math" pitchFamily="18" charset="0"/>
                          </a:rPr>
                          <m:t>𝝈</m:t>
                        </m:r>
                      </m:e>
                      <m:sub>
                        <m:r>
                          <a:rPr lang="ru-RU" sz="2400" b="1" i="1">
                            <a:latin typeface="Cambria Math" pitchFamily="18" charset="0"/>
                            <a:ea typeface="Cambria Math" pitchFamily="18" charset="0"/>
                          </a:rPr>
                          <m:t>𝝆</m:t>
                        </m:r>
                        <m:r>
                          <a:rPr lang="ru-RU" sz="2400" b="1" i="1">
                            <a:latin typeface="Cambria Math" pitchFamily="18" charset="0"/>
                            <a:ea typeface="Cambria Math" pitchFamily="18" charset="0"/>
                          </a:rPr>
                          <m:t>,  </m:t>
                        </m:r>
                        <m:r>
                          <a:rPr lang="ru-RU" sz="2400" b="1" i="1">
                            <a:latin typeface="Cambria Math" pitchFamily="18" charset="0"/>
                            <a:ea typeface="Cambria Math" pitchFamily="18" charset="0"/>
                          </a:rPr>
                          <m:t>𝑺</m:t>
                        </m:r>
                      </m:sub>
                    </m:sSub>
                    <m:d>
                      <m:dPr>
                        <m:ctrlPr>
                          <a:rPr lang="ru-RU" sz="2400" b="1" i="1">
                            <a:latin typeface="Cambria Math" pitchFamily="18" charset="0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en-US" sz="2400" b="1" i="1">
                            <a:latin typeface="Cambria Math" pitchFamily="18" charset="0"/>
                            <a:ea typeface="Cambria Math" pitchFamily="18" charset="0"/>
                          </a:rPr>
                          <m:t>𝒚</m:t>
                        </m:r>
                      </m:e>
                    </m:d>
                    <m:r>
                      <m:rPr>
                        <m:nor/>
                      </m:rPr>
                      <a:rPr lang="en-US" sz="2400" b="1" i="0" smtClean="0">
                        <a:latin typeface="Cambria Math" pitchFamily="18" charset="0"/>
                        <a:ea typeface="Cambria Math" pitchFamily="18" charset="0"/>
                      </a:rPr>
                      <m:t> = </m:t>
                    </m:r>
                    <m:r>
                      <m:rPr>
                        <m:nor/>
                      </m:rPr>
                      <a:rPr lang="ru-RU" sz="2400" b="1">
                        <a:latin typeface="Cambria Math" pitchFamily="18" charset="0"/>
                        <a:ea typeface="Cambria Math" pitchFamily="18" charset="0"/>
                      </a:rPr>
                      <m:t>(</m:t>
                    </m:r>
                    <m:sSub>
                      <m:sSubPr>
                        <m:ctrlPr>
                          <a:rPr lang="ru-RU" sz="2400" b="1" i="1">
                            <a:latin typeface="Cambria Math" pitchFamily="18" charset="0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ru-RU" sz="2400" b="1" i="1">
                            <a:latin typeface="Cambria Math" pitchFamily="18" charset="0"/>
                            <a:ea typeface="Cambria Math" pitchFamily="18" charset="0"/>
                          </a:rPr>
                          <m:t>𝝌</m:t>
                        </m:r>
                      </m:e>
                      <m:sub>
                        <m:argPr>
                          <m:argSz m:val="-2"/>
                        </m:argPr>
                        <m:r>
                          <a:rPr lang="en-US" sz="2400" b="1" i="1">
                            <a:latin typeface="Cambria Math" pitchFamily="18" charset="0"/>
                            <a:ea typeface="Cambria Math" pitchFamily="18" charset="0"/>
                          </a:rPr>
                          <m:t>𝑺</m:t>
                        </m:r>
                      </m:sub>
                    </m:sSub>
                    <m:r>
                      <a:rPr lang="ru-RU" sz="2400" b="1" i="1">
                        <a:latin typeface="Cambria Math" pitchFamily="18" charset="0"/>
                        <a:ea typeface="Cambria Math" pitchFamily="18" charset="0"/>
                      </a:rPr>
                      <m:t>×</m:t>
                    </m:r>
                    <m:r>
                      <a:rPr lang="ru-RU" sz="2400" b="1" i="1">
                        <a:latin typeface="Cambria Math" pitchFamily="18" charset="0"/>
                        <a:ea typeface="Cambria Math" pitchFamily="18" charset="0"/>
                      </a:rPr>
                      <m:t>𝝆</m:t>
                    </m:r>
                    <m:r>
                      <a:rPr lang="ru-RU" sz="2400" b="1" i="1">
                        <a:latin typeface="Cambria Math" pitchFamily="18" charset="0"/>
                        <a:ea typeface="Cambria Math" pitchFamily="18" charset="0"/>
                      </a:rPr>
                      <m:t>)(</m:t>
                    </m:r>
                    <m:r>
                      <a:rPr lang="en-US" sz="2400" b="1" i="1">
                        <a:latin typeface="Cambria Math" pitchFamily="18" charset="0"/>
                        <a:ea typeface="Cambria Math" pitchFamily="18" charset="0"/>
                      </a:rPr>
                      <m:t>𝒚</m:t>
                    </m:r>
                    <m:r>
                      <a:rPr lang="ru-RU" sz="2400" b="1" i="1">
                        <a:latin typeface="Cambria Math" pitchFamily="18" charset="0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en-US" sz="2400" dirty="0" smtClean="0"/>
                  <a:t>, </a:t>
                </a:r>
                <a:r>
                  <a:rPr lang="ru-RU" sz="2400" dirty="0" smtClean="0"/>
                  <a:t>где</a:t>
                </a:r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r>
                      <a:rPr lang="ru-RU" sz="2400" i="1">
                        <a:latin typeface="Cambria Math"/>
                      </a:rPr>
                      <m:t>×</m:t>
                    </m:r>
                  </m:oMath>
                </a14:m>
                <a:r>
                  <a:rPr lang="en-US" sz="2400" dirty="0" smtClean="0"/>
                  <a:t> - </a:t>
                </a:r>
                <a:r>
                  <a:rPr lang="ru-RU" sz="2400" dirty="0" smtClean="0"/>
                  <a:t>матричное умножение </a:t>
                </a:r>
                <a:endParaRPr lang="ru-RU" sz="2400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64" y="5022353"/>
                <a:ext cx="8424936" cy="494879"/>
              </a:xfrm>
              <a:prstGeom prst="rect">
                <a:avLst/>
              </a:prstGeom>
              <a:blipFill rotWithShape="1">
                <a:blip r:embed="rId5"/>
                <a:stretch>
                  <a:fillRect t="-5814" b="-17442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авая фигурная скобка 6"/>
          <p:cNvSpPr/>
          <p:nvPr/>
        </p:nvSpPr>
        <p:spPr>
          <a:xfrm>
            <a:off x="7020272" y="1495542"/>
            <a:ext cx="216024" cy="925346"/>
          </a:xfrm>
          <a:prstGeom prst="rightBrac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7376274" y="1681644"/>
                <a:ext cx="4360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/>
                        </a:rPr>
                        <m:t>⇒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6274" y="1681644"/>
                <a:ext cx="436086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2843808" y="4097602"/>
                <a:ext cx="2635209" cy="7715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i="1" smtClean="0">
                          <a:latin typeface="Cambria Math"/>
                        </a:rPr>
                        <m:t>𝐴</m:t>
                      </m:r>
                      <m:r>
                        <a:rPr lang="ru-RU" sz="2400" i="1" smtClean="0">
                          <a:latin typeface="Cambria Math"/>
                        </a:rPr>
                        <m:t>∗</m:t>
                      </m:r>
                      <m:r>
                        <a:rPr lang="en-US" sz="2400" i="1">
                          <a:latin typeface="Cambria Math"/>
                        </a:rPr>
                        <m:t>𝐵</m:t>
                      </m:r>
                      <m:r>
                        <a:rPr lang="en-US" sz="2400" i="1">
                          <a:latin typeface="Cambria Math"/>
                        </a:rPr>
                        <m:t>→</m:t>
                      </m:r>
                      <m:sSub>
                        <m:sSubPr>
                          <m:ctrlPr>
                            <a:rPr lang="ru-RU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400" i="1">
                              <a:latin typeface="Cambria Math"/>
                            </a:rPr>
                            <m:t>𝜎</m:t>
                          </m:r>
                        </m:e>
                        <m:sub>
                          <m:r>
                            <a:rPr lang="ru-RU" sz="2400" i="1">
                              <a:latin typeface="Cambria Math"/>
                            </a:rPr>
                            <m:t>𝜌</m:t>
                          </m:r>
                          <m:r>
                            <a:rPr lang="ru-RU" sz="2400" i="1">
                              <a:latin typeface="Cambria Math"/>
                            </a:rPr>
                            <m:t>,  </m:t>
                          </m:r>
                          <m:r>
                            <a:rPr lang="ru-RU" sz="2400" i="1">
                              <a:latin typeface="Cambria Math"/>
                            </a:rPr>
                            <m:t>𝑆</m:t>
                          </m:r>
                        </m:sub>
                      </m:sSub>
                      <m:d>
                        <m:dPr>
                          <m:ctrlPr>
                            <a:rPr lang="ru-RU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ru-RU" sz="2400" i="1" dirty="0">
                  <a:latin typeface="Cambria Math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4097602"/>
                <a:ext cx="2635209" cy="771558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Прямоугольник 10"/>
              <p:cNvSpPr/>
              <p:nvPr/>
            </p:nvSpPr>
            <p:spPr>
              <a:xfrm>
                <a:off x="7884368" y="2977788"/>
                <a:ext cx="57740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latin typeface="Cambria Math"/>
                        </a:rPr>
                        <m:t>⇒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4368" y="2977788"/>
                <a:ext cx="577402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Прямоугольник 11"/>
              <p:cNvSpPr/>
              <p:nvPr/>
            </p:nvSpPr>
            <p:spPr>
              <a:xfrm>
                <a:off x="5292080" y="4077072"/>
                <a:ext cx="57740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latin typeface="Cambria Math"/>
                        </a:rPr>
                        <m:t>⇒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4077072"/>
                <a:ext cx="577402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3888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/>
              <a:t>Идея работы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109795"/>
              </p:ext>
            </p:extLst>
          </p:nvPr>
        </p:nvGraphicFramePr>
        <p:xfrm>
          <a:off x="251520" y="1397888"/>
          <a:ext cx="8640960" cy="3183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/>
                <a:gridCol w="3168352"/>
                <a:gridCol w="3168352"/>
              </a:tblGrid>
              <a:tr h="59362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Критерий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БДР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ИНС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86499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Цель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Аппроксимация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некоторой функции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Метод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Кодирование таблицы значений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Итеративный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подбор параметров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916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Ресурсоемкость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Высокая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Средняя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9362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Представление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</a:rPr>
                        <a:t> данных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Явное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Неявное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4725144"/>
            <a:ext cx="849694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u="sng" dirty="0" smtClean="0"/>
              <a:t>Идея:</a:t>
            </a:r>
            <a:r>
              <a:rPr lang="ru-RU" sz="4000" b="1" i="1" dirty="0" smtClean="0"/>
              <a:t> </a:t>
            </a:r>
            <a:r>
              <a:rPr lang="ru-RU" sz="3600" b="1" i="1" dirty="0" smtClean="0"/>
              <a:t>создать нейрон на основе БДР </a:t>
            </a:r>
          </a:p>
          <a:p>
            <a:pPr marL="1028700" lvl="1" indent="-360000">
              <a:buFont typeface="Arial" pitchFamily="34" charset="0"/>
              <a:buChar char="•"/>
            </a:pPr>
            <a:r>
              <a:rPr lang="ru-RU" sz="3200" dirty="0"/>
              <a:t>А</a:t>
            </a:r>
            <a:r>
              <a:rPr lang="ru-RU" sz="3200" dirty="0" smtClean="0"/>
              <a:t>нализ </a:t>
            </a:r>
            <a:r>
              <a:rPr lang="en-US" sz="3200" dirty="0" smtClean="0"/>
              <a:t>“</a:t>
            </a:r>
            <a:r>
              <a:rPr lang="ru-RU" sz="3200" dirty="0" smtClean="0"/>
              <a:t>знаний</a:t>
            </a:r>
            <a:r>
              <a:rPr lang="en-US" sz="3200" dirty="0" smtClean="0"/>
              <a:t>”</a:t>
            </a:r>
            <a:r>
              <a:rPr lang="ru-RU" sz="3200" dirty="0" smtClean="0"/>
              <a:t> ИНС</a:t>
            </a:r>
          </a:p>
          <a:p>
            <a:pPr marL="1028700" lvl="1" indent="-360000">
              <a:buFont typeface="Arial" pitchFamily="34" charset="0"/>
              <a:buChar char="•"/>
            </a:pPr>
            <a:r>
              <a:rPr lang="ru-RU" sz="3200" dirty="0" smtClean="0"/>
              <a:t>Уменьшение ресурсоемкости БДР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9682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b="1" i="1" dirty="0" smtClean="0"/>
              <a:t>Архитектура</a:t>
            </a:r>
            <a:endParaRPr lang="ru-RU" b="1" i="1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467748"/>
              </p:ext>
            </p:extLst>
          </p:nvPr>
        </p:nvGraphicFramePr>
        <p:xfrm>
          <a:off x="179512" y="1412776"/>
          <a:ext cx="2520280" cy="3230880"/>
        </p:xfrm>
        <a:graphic>
          <a:graphicData uri="http://schemas.openxmlformats.org/drawingml/2006/table">
            <a:tbl>
              <a:tblPr/>
              <a:tblGrid>
                <a:gridCol w="2520280"/>
              </a:tblGrid>
              <a:tr h="427972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Neuron</a:t>
                      </a:r>
                      <a:endParaRPr lang="ru-RU" sz="24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596364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pattern: Pattern</a:t>
                      </a:r>
                    </a:p>
                    <a:p>
                      <a:r>
                        <a:rPr lang="en-US" sz="2200" dirty="0" smtClean="0"/>
                        <a:t>distance: FunctionOfDistance</a:t>
                      </a:r>
                    </a:p>
                    <a:p>
                      <a:endParaRPr lang="en-US" sz="2200" dirty="0" smtClean="0"/>
                    </a:p>
                    <a:p>
                      <a:r>
                        <a:rPr lang="en-US" sz="2200" dirty="0" smtClean="0"/>
                        <a:t>+AddPattern(…)</a:t>
                      </a:r>
                    </a:p>
                    <a:p>
                      <a:r>
                        <a:rPr lang="en-US" sz="2200" dirty="0" smtClean="0"/>
                        <a:t>+DeletePattern(…)</a:t>
                      </a:r>
                    </a:p>
                    <a:p>
                      <a:r>
                        <a:rPr lang="en-US" sz="2200" dirty="0" smtClean="0"/>
                        <a:t>+Activate()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/>
                        <a:t>+GetDistance(…)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424471"/>
              </p:ext>
            </p:extLst>
          </p:nvPr>
        </p:nvGraphicFramePr>
        <p:xfrm>
          <a:off x="5796136" y="1400745"/>
          <a:ext cx="1152128" cy="457200"/>
        </p:xfrm>
        <a:graphic>
          <a:graphicData uri="http://schemas.openxmlformats.org/drawingml/2006/table">
            <a:tbl>
              <a:tblPr/>
              <a:tblGrid>
                <a:gridCol w="1152128"/>
              </a:tblGrid>
              <a:tr h="372071">
                <a:tc>
                  <a:txBody>
                    <a:bodyPr/>
                    <a:lstStyle/>
                    <a:p>
                      <a:r>
                        <a:rPr lang="en-US" sz="2400" i="1" dirty="0" smtClean="0"/>
                        <a:t>Pattern</a:t>
                      </a:r>
                      <a:endParaRPr lang="ru-RU" sz="2400" i="1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586661"/>
              </p:ext>
            </p:extLst>
          </p:nvPr>
        </p:nvGraphicFramePr>
        <p:xfrm>
          <a:off x="4484658" y="2420889"/>
          <a:ext cx="2535614" cy="426720"/>
        </p:xfrm>
        <a:graphic>
          <a:graphicData uri="http://schemas.openxmlformats.org/drawingml/2006/table">
            <a:tbl>
              <a:tblPr/>
              <a:tblGrid>
                <a:gridCol w="2535614"/>
              </a:tblGrid>
              <a:tr h="360040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MultidimensionalSet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16418"/>
              </p:ext>
            </p:extLst>
          </p:nvPr>
        </p:nvGraphicFramePr>
        <p:xfrm>
          <a:off x="7164288" y="2420889"/>
          <a:ext cx="1800200" cy="426720"/>
        </p:xfrm>
        <a:graphic>
          <a:graphicData uri="http://schemas.openxmlformats.org/drawingml/2006/table">
            <a:tbl>
              <a:tblPr/>
              <a:tblGrid>
                <a:gridCol w="1800200"/>
              </a:tblGrid>
              <a:tr h="360040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SystemOfSets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6" name="Ромб 25"/>
          <p:cNvSpPr/>
          <p:nvPr/>
        </p:nvSpPr>
        <p:spPr>
          <a:xfrm>
            <a:off x="2748252" y="2456892"/>
            <a:ext cx="227798" cy="180020"/>
          </a:xfrm>
          <a:prstGeom prst="diamond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823686"/>
              </p:ext>
            </p:extLst>
          </p:nvPr>
        </p:nvGraphicFramePr>
        <p:xfrm>
          <a:off x="3190172" y="3284984"/>
          <a:ext cx="2736304" cy="458303"/>
        </p:xfrm>
        <a:graphic>
          <a:graphicData uri="http://schemas.openxmlformats.org/drawingml/2006/table">
            <a:tbl>
              <a:tblPr/>
              <a:tblGrid>
                <a:gridCol w="2736304"/>
              </a:tblGrid>
              <a:tr h="458303">
                <a:tc>
                  <a:txBody>
                    <a:bodyPr/>
                    <a:lstStyle/>
                    <a:p>
                      <a:r>
                        <a:rPr lang="en-US" sz="2400" i="1" dirty="0" smtClean="0"/>
                        <a:t>FunctionOfDistance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2" name="Таблица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856038"/>
              </p:ext>
            </p:extLst>
          </p:nvPr>
        </p:nvGraphicFramePr>
        <p:xfrm>
          <a:off x="251520" y="4797152"/>
          <a:ext cx="5099426" cy="426720"/>
        </p:xfrm>
        <a:graphic>
          <a:graphicData uri="http://schemas.openxmlformats.org/drawingml/2006/table">
            <a:tbl>
              <a:tblPr/>
              <a:tblGrid>
                <a:gridCol w="5099426"/>
              </a:tblGrid>
              <a:tr h="360040">
                <a:tc>
                  <a:txBody>
                    <a:bodyPr/>
                    <a:lstStyle/>
                    <a:p>
                      <a:r>
                        <a:rPr lang="en-US" sz="2200" i="1" dirty="0" smtClean="0"/>
                        <a:t>FunctionOfDistanceForMultidimensionalSet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3" name="Таблица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181821"/>
              </p:ext>
            </p:extLst>
          </p:nvPr>
        </p:nvGraphicFramePr>
        <p:xfrm>
          <a:off x="251520" y="5805264"/>
          <a:ext cx="3947298" cy="432048"/>
        </p:xfrm>
        <a:graphic>
          <a:graphicData uri="http://schemas.openxmlformats.org/drawingml/2006/table">
            <a:tbl>
              <a:tblPr/>
              <a:tblGrid>
                <a:gridCol w="3947298"/>
              </a:tblGrid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/>
                        <a:t>L1MetricForMultidimensionalSet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4" name="Таблица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68317"/>
              </p:ext>
            </p:extLst>
          </p:nvPr>
        </p:nvGraphicFramePr>
        <p:xfrm>
          <a:off x="4644008" y="4293096"/>
          <a:ext cx="4320480" cy="426720"/>
        </p:xfrm>
        <a:graphic>
          <a:graphicData uri="http://schemas.openxmlformats.org/drawingml/2006/table">
            <a:tbl>
              <a:tblPr/>
              <a:tblGrid>
                <a:gridCol w="4320480"/>
              </a:tblGrid>
              <a:tr h="360040">
                <a:tc>
                  <a:txBody>
                    <a:bodyPr/>
                    <a:lstStyle/>
                    <a:p>
                      <a:r>
                        <a:rPr lang="en-US" sz="2200" i="1" dirty="0" smtClean="0"/>
                        <a:t>FunctionOfDistanceForSystemOfSets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5" name="Таблица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87496"/>
              </p:ext>
            </p:extLst>
          </p:nvPr>
        </p:nvGraphicFramePr>
        <p:xfrm>
          <a:off x="4927111" y="5805264"/>
          <a:ext cx="4212468" cy="426720"/>
        </p:xfrm>
        <a:graphic>
          <a:graphicData uri="http://schemas.openxmlformats.org/drawingml/2006/table">
            <a:tbl>
              <a:tblPr/>
              <a:tblGrid>
                <a:gridCol w="4212468"/>
              </a:tblGrid>
              <a:tr h="360040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HammingDistanceForSystemOfSets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6" name="Таблица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753222"/>
              </p:ext>
            </p:extLst>
          </p:nvPr>
        </p:nvGraphicFramePr>
        <p:xfrm>
          <a:off x="4932040" y="5301208"/>
          <a:ext cx="3168352" cy="426720"/>
        </p:xfrm>
        <a:graphic>
          <a:graphicData uri="http://schemas.openxmlformats.org/drawingml/2006/table">
            <a:tbl>
              <a:tblPr/>
              <a:tblGrid>
                <a:gridCol w="3168352"/>
              </a:tblGrid>
              <a:tr h="360040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L1MetricForSystemOfSets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Равнобедренный треугольник 2"/>
          <p:cNvSpPr/>
          <p:nvPr/>
        </p:nvSpPr>
        <p:spPr>
          <a:xfrm flipH="1">
            <a:off x="5816804" y="1876824"/>
            <a:ext cx="267363" cy="184018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Равнобедренный треугольник 27"/>
          <p:cNvSpPr/>
          <p:nvPr/>
        </p:nvSpPr>
        <p:spPr>
          <a:xfrm flipH="1">
            <a:off x="6516216" y="1876824"/>
            <a:ext cx="267363" cy="184018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Соединительная линия уступом 5"/>
          <p:cNvCxnSpPr>
            <a:stCxn id="24" idx="0"/>
            <a:endCxn id="3" idx="3"/>
          </p:cNvCxnSpPr>
          <p:nvPr/>
        </p:nvCxnSpPr>
        <p:spPr>
          <a:xfrm rot="5400000" flipH="1" flipV="1">
            <a:off x="5671452" y="2141856"/>
            <a:ext cx="360047" cy="198020"/>
          </a:xfrm>
          <a:prstGeom prst="bentConnector3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Соединительная линия уступом 8"/>
          <p:cNvCxnSpPr>
            <a:stCxn id="25" idx="0"/>
            <a:endCxn id="28" idx="3"/>
          </p:cNvCxnSpPr>
          <p:nvPr/>
        </p:nvCxnSpPr>
        <p:spPr>
          <a:xfrm rot="16200000" flipV="1">
            <a:off x="7177120" y="1533620"/>
            <a:ext cx="360047" cy="1414491"/>
          </a:xfrm>
          <a:prstGeom prst="bentConnector3">
            <a:avLst>
              <a:gd name="adj1" fmla="val 5000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Равнобедренный треугольник 38"/>
          <p:cNvSpPr/>
          <p:nvPr/>
        </p:nvSpPr>
        <p:spPr>
          <a:xfrm flipH="1">
            <a:off x="8121061" y="4725144"/>
            <a:ext cx="267363" cy="184018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Равнобедренный треугольник 40"/>
          <p:cNvSpPr/>
          <p:nvPr/>
        </p:nvSpPr>
        <p:spPr>
          <a:xfrm flipH="1">
            <a:off x="8593669" y="4725144"/>
            <a:ext cx="267363" cy="184018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Ромб 41"/>
          <p:cNvSpPr/>
          <p:nvPr/>
        </p:nvSpPr>
        <p:spPr>
          <a:xfrm>
            <a:off x="2748252" y="1988840"/>
            <a:ext cx="227798" cy="180020"/>
          </a:xfrm>
          <a:prstGeom prst="diamond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Равнобедренный треугольник 48"/>
          <p:cNvSpPr/>
          <p:nvPr/>
        </p:nvSpPr>
        <p:spPr>
          <a:xfrm flipH="1">
            <a:off x="3296525" y="5229200"/>
            <a:ext cx="267363" cy="184018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8" name="Соединительная линия уступом 37"/>
          <p:cNvCxnSpPr>
            <a:stCxn id="56" idx="3"/>
            <a:endCxn id="39" idx="3"/>
          </p:cNvCxnSpPr>
          <p:nvPr/>
        </p:nvCxnSpPr>
        <p:spPr>
          <a:xfrm flipV="1">
            <a:off x="8100392" y="4909162"/>
            <a:ext cx="154350" cy="605406"/>
          </a:xfrm>
          <a:prstGeom prst="bentConnector2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>
            <a:stCxn id="41" idx="3"/>
          </p:cNvCxnSpPr>
          <p:nvPr/>
        </p:nvCxnSpPr>
        <p:spPr>
          <a:xfrm>
            <a:off x="8727350" y="4909162"/>
            <a:ext cx="0" cy="89610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Равнобедренный треугольник 59"/>
          <p:cNvSpPr/>
          <p:nvPr/>
        </p:nvSpPr>
        <p:spPr>
          <a:xfrm flipH="1">
            <a:off x="3988267" y="3749030"/>
            <a:ext cx="267363" cy="184018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Равнобедренный треугольник 60"/>
          <p:cNvSpPr/>
          <p:nvPr/>
        </p:nvSpPr>
        <p:spPr>
          <a:xfrm flipH="1">
            <a:off x="4687679" y="3749030"/>
            <a:ext cx="267363" cy="184018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2" name="Соединительная линия уступом 61"/>
          <p:cNvCxnSpPr>
            <a:stCxn id="52" idx="0"/>
            <a:endCxn id="60" idx="3"/>
          </p:cNvCxnSpPr>
          <p:nvPr/>
        </p:nvCxnSpPr>
        <p:spPr>
          <a:xfrm rot="5400000" flipH="1" flipV="1">
            <a:off x="3029538" y="3704743"/>
            <a:ext cx="864104" cy="1320715"/>
          </a:xfrm>
          <a:prstGeom prst="bentConnector3">
            <a:avLst>
              <a:gd name="adj1" fmla="val 5000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Соединительная линия уступом 62"/>
          <p:cNvCxnSpPr>
            <a:stCxn id="54" idx="0"/>
            <a:endCxn id="61" idx="3"/>
          </p:cNvCxnSpPr>
          <p:nvPr/>
        </p:nvCxnSpPr>
        <p:spPr>
          <a:xfrm rot="16200000" flipV="1">
            <a:off x="5632780" y="3121628"/>
            <a:ext cx="360048" cy="1982888"/>
          </a:xfrm>
          <a:prstGeom prst="bentConnector3">
            <a:avLst>
              <a:gd name="adj1" fmla="val 5000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Соединительная линия уступом 66"/>
          <p:cNvCxnSpPr>
            <a:stCxn id="42" idx="3"/>
            <a:endCxn id="13" idx="1"/>
          </p:cNvCxnSpPr>
          <p:nvPr/>
        </p:nvCxnSpPr>
        <p:spPr>
          <a:xfrm flipV="1">
            <a:off x="2976050" y="1629345"/>
            <a:ext cx="2820086" cy="449505"/>
          </a:xfrm>
          <a:prstGeom prst="bentConnector3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Соединительная линия уступом 107"/>
          <p:cNvCxnSpPr>
            <a:stCxn id="26" idx="3"/>
          </p:cNvCxnSpPr>
          <p:nvPr/>
        </p:nvCxnSpPr>
        <p:spPr>
          <a:xfrm>
            <a:off x="2976050" y="2546902"/>
            <a:ext cx="587838" cy="738082"/>
          </a:xfrm>
          <a:prstGeom prst="bentConnector2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Соединительная линия уступом 114"/>
          <p:cNvCxnSpPr>
            <a:stCxn id="49" idx="3"/>
            <a:endCxn id="53" idx="0"/>
          </p:cNvCxnSpPr>
          <p:nvPr/>
        </p:nvCxnSpPr>
        <p:spPr>
          <a:xfrm rot="5400000">
            <a:off x="2631665" y="5006723"/>
            <a:ext cx="392046" cy="1205037"/>
          </a:xfrm>
          <a:prstGeom prst="bentConnector3">
            <a:avLst>
              <a:gd name="adj1" fmla="val 5000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912171"/>
              </p:ext>
            </p:extLst>
          </p:nvPr>
        </p:nvGraphicFramePr>
        <p:xfrm>
          <a:off x="263204" y="6309320"/>
          <a:ext cx="5076056" cy="426720"/>
        </p:xfrm>
        <a:graphic>
          <a:graphicData uri="http://schemas.openxmlformats.org/drawingml/2006/table">
            <a:tbl>
              <a:tblPr/>
              <a:tblGrid>
                <a:gridCol w="5076056"/>
              </a:tblGrid>
              <a:tr h="360040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HammingDistanceForMultidimensionalSet</a:t>
                      </a:r>
                      <a:endParaRPr lang="en-US" sz="2200" dirty="0" smtClean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3" name="Равнобедренный треугольник 32"/>
          <p:cNvSpPr/>
          <p:nvPr/>
        </p:nvSpPr>
        <p:spPr>
          <a:xfrm flipH="1">
            <a:off x="4209744" y="5229200"/>
            <a:ext cx="267363" cy="184018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4" name="Прямая соединительная линия 33"/>
          <p:cNvCxnSpPr>
            <a:stCxn id="33" idx="3"/>
          </p:cNvCxnSpPr>
          <p:nvPr/>
        </p:nvCxnSpPr>
        <p:spPr>
          <a:xfrm>
            <a:off x="4343425" y="5413218"/>
            <a:ext cx="0" cy="89610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64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Результаты тестирования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Создана ИНС из 10 нейронов, по одному на каждую цифру от 0 до 9</a:t>
            </a:r>
          </a:p>
          <a:p>
            <a:r>
              <a:rPr lang="ru-RU" dirty="0" smtClean="0"/>
              <a:t>Сеть обучена на 4-ёх шрифтах и умеет распознавать 5-ый.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792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Итоги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Разработан алгоритм определения расстояния от точки до множества</a:t>
            </a:r>
          </a:p>
          <a:p>
            <a:r>
              <a:rPr lang="ru-RU" dirty="0" smtClean="0"/>
              <a:t>Алгоритм реализован на основе библиотеки </a:t>
            </a:r>
            <a:r>
              <a:rPr lang="en-US" dirty="0" smtClean="0"/>
              <a:t>BDDFunctions</a:t>
            </a:r>
          </a:p>
          <a:p>
            <a:r>
              <a:rPr lang="ru-RU" dirty="0" smtClean="0"/>
              <a:t>Успешно проведены тесты алгоритма</a:t>
            </a:r>
          </a:p>
          <a:p>
            <a:r>
              <a:rPr lang="ru-RU" dirty="0" smtClean="0"/>
              <a:t>Исходный код можно увидеть по адресу: </a:t>
            </a:r>
            <a:r>
              <a:rPr lang="en-US" dirty="0" smtClean="0"/>
              <a:t>http://code.google.com/p/bddfunctions/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777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5619</TotalTime>
  <Words>490</Words>
  <Application>Microsoft Office PowerPoint</Application>
  <PresentationFormat>Экран (4:3)</PresentationFormat>
  <Paragraphs>81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   Определение расстояния между точкой и множеством, представленным бинарной диаграммой решений  </vt:lpstr>
      <vt:lpstr>Цель работы</vt:lpstr>
      <vt:lpstr>Бинарные диаграммы решений</vt:lpstr>
      <vt:lpstr>Расстояние между точкой и множеством</vt:lpstr>
      <vt:lpstr>Вычисление расстояния</vt:lpstr>
      <vt:lpstr>Идея работы</vt:lpstr>
      <vt:lpstr>Архитектура</vt:lpstr>
      <vt:lpstr>Результаты тестирования</vt:lpstr>
      <vt:lpstr>Итоги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Определение расстояния между точкой и множеством, представленным бинарной диаграммой решений</dc:title>
  <dc:creator>Asus</dc:creator>
  <cp:lastModifiedBy>Asus</cp:lastModifiedBy>
  <cp:revision>55</cp:revision>
  <dcterms:created xsi:type="dcterms:W3CDTF">2012-05-07T05:04:08Z</dcterms:created>
  <dcterms:modified xsi:type="dcterms:W3CDTF">2012-05-23T16:23:46Z</dcterms:modified>
</cp:coreProperties>
</file>