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78" r:id="rId3"/>
    <p:sldId id="259" r:id="rId4"/>
    <p:sldId id="263" r:id="rId5"/>
    <p:sldId id="257" r:id="rId6"/>
    <p:sldId id="280" r:id="rId7"/>
    <p:sldId id="261" r:id="rId8"/>
    <p:sldId id="273" r:id="rId9"/>
    <p:sldId id="274" r:id="rId10"/>
    <p:sldId id="275" r:id="rId11"/>
    <p:sldId id="270" r:id="rId12"/>
    <p:sldId id="271" r:id="rId13"/>
    <p:sldId id="276" r:id="rId14"/>
    <p:sldId id="282" r:id="rId15"/>
    <p:sldId id="28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8819"/>
    <a:srgbClr val="2FA3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73592" autoAdjust="0"/>
  </p:normalViewPr>
  <p:slideViewPr>
    <p:cSldViewPr>
      <p:cViewPr>
        <p:scale>
          <a:sx n="50" d="100"/>
          <a:sy n="50" d="100"/>
        </p:scale>
        <p:origin x="-186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2"/>
  <c:chart>
    <c:plotArea>
      <c:layout/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f1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</c:spPr>
          <c:cat>
            <c:numRef>
              <c:f>Лист1!$A$2:$A$41</c:f>
              <c:numCache>
                <c:formatCode>General</c:formatCode>
                <c:ptCount val="40"/>
              </c:numCache>
            </c:numRef>
          </c:cat>
          <c:val>
            <c:numRef>
              <c:f>Лист1!$B$2:$B$41</c:f>
              <c:numCache>
                <c:formatCode>General</c:formatCode>
                <c:ptCount val="4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  <c:pt idx="38">
                  <c:v>1</c:v>
                </c:pt>
                <c:pt idx="39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f2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rgbClr val="3333CC">
                  <a:lumMod val="75000"/>
                </a:srgbClr>
              </a:solidFill>
            </a:ln>
          </c:spPr>
          <c:cat>
            <c:numRef>
              <c:f>Лист1!$A$2:$A$41</c:f>
              <c:numCache>
                <c:formatCode>General</c:formatCode>
                <c:ptCount val="40"/>
              </c:numCache>
            </c:numRef>
          </c:cat>
          <c:val>
            <c:numRef>
              <c:f>Лист1!$C$2:$C$41</c:f>
              <c:numCache>
                <c:formatCode>General</c:formatCode>
                <c:ptCount val="40"/>
                <c:pt idx="2">
                  <c:v>1</c:v>
                </c:pt>
                <c:pt idx="3">
                  <c:v>1</c:v>
                </c:pt>
                <c:pt idx="7">
                  <c:v>1</c:v>
                </c:pt>
                <c:pt idx="8">
                  <c:v>1</c:v>
                </c:pt>
                <c:pt idx="12">
                  <c:v>1</c:v>
                </c:pt>
                <c:pt idx="16">
                  <c:v>1</c:v>
                </c:pt>
                <c:pt idx="17">
                  <c:v>1</c:v>
                </c:pt>
                <c:pt idx="21">
                  <c:v>1</c:v>
                </c:pt>
                <c:pt idx="22">
                  <c:v>1</c:v>
                </c:pt>
                <c:pt idx="24">
                  <c:v>1</c:v>
                </c:pt>
                <c:pt idx="25">
                  <c:v>1</c:v>
                </c:pt>
                <c:pt idx="29">
                  <c:v>1</c:v>
                </c:pt>
                <c:pt idx="30">
                  <c:v>1</c:v>
                </c:pt>
                <c:pt idx="32">
                  <c:v>1</c:v>
                </c:pt>
                <c:pt idx="33">
                  <c:v>1</c:v>
                </c:pt>
                <c:pt idx="38">
                  <c:v>1</c:v>
                </c:pt>
                <c:pt idx="39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f3</c:v>
                </c:pt>
              </c:strCache>
            </c:strRef>
          </c:tx>
          <c:spPr>
            <a:solidFill>
              <a:srgbClr val="4DC0CF"/>
            </a:solidFill>
            <a:ln>
              <a:solidFill>
                <a:srgbClr val="1D90A7"/>
              </a:solidFill>
            </a:ln>
          </c:spPr>
          <c:cat>
            <c:numRef>
              <c:f>Лист1!$A$2:$A$41</c:f>
              <c:numCache>
                <c:formatCode>General</c:formatCode>
                <c:ptCount val="40"/>
              </c:numCache>
            </c:numRef>
          </c:cat>
          <c:val>
            <c:numRef>
              <c:f>Лист1!$D$2:$D$41</c:f>
              <c:numCache>
                <c:formatCode>General</c:formatCode>
                <c:ptCount val="40"/>
                <c:pt idx="2">
                  <c:v>1</c:v>
                </c:pt>
                <c:pt idx="3">
                  <c:v>1</c:v>
                </c:pt>
                <c:pt idx="7">
                  <c:v>1</c:v>
                </c:pt>
                <c:pt idx="8">
                  <c:v>1</c:v>
                </c:pt>
                <c:pt idx="12">
                  <c:v>1</c:v>
                </c:pt>
                <c:pt idx="16">
                  <c:v>1</c:v>
                </c:pt>
                <c:pt idx="17">
                  <c:v>1</c:v>
                </c:pt>
                <c:pt idx="21">
                  <c:v>1</c:v>
                </c:pt>
                <c:pt idx="22">
                  <c:v>1</c:v>
                </c:pt>
                <c:pt idx="24">
                  <c:v>1</c:v>
                </c:pt>
                <c:pt idx="25">
                  <c:v>1</c:v>
                </c:pt>
                <c:pt idx="29">
                  <c:v>1</c:v>
                </c:pt>
                <c:pt idx="30">
                  <c:v>1</c:v>
                </c:pt>
                <c:pt idx="32">
                  <c:v>1</c:v>
                </c:pt>
                <c:pt idx="33">
                  <c:v>1</c:v>
                </c:pt>
                <c:pt idx="38">
                  <c:v>1</c:v>
                </c:pt>
                <c:pt idx="39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f4</c:v>
                </c:pt>
              </c:strCache>
            </c:strRef>
          </c:tx>
          <c:spPr>
            <a:solidFill>
              <a:srgbClr val="0BB503"/>
            </a:solidFill>
            <a:ln>
              <a:solidFill>
                <a:srgbClr val="0BB503"/>
              </a:solidFill>
            </a:ln>
          </c:spPr>
          <c:cat>
            <c:numRef>
              <c:f>Лист1!$A$2:$A$41</c:f>
              <c:numCache>
                <c:formatCode>General</c:formatCode>
                <c:ptCount val="40"/>
              </c:numCache>
            </c:numRef>
          </c:cat>
          <c:val>
            <c:numRef>
              <c:f>Лист1!$E$2:$E$41</c:f>
              <c:numCache>
                <c:formatCode>General</c:formatCode>
                <c:ptCount val="40"/>
                <c:pt idx="2">
                  <c:v>1</c:v>
                </c:pt>
                <c:pt idx="3">
                  <c:v>1</c:v>
                </c:pt>
                <c:pt idx="7">
                  <c:v>1</c:v>
                </c:pt>
                <c:pt idx="8">
                  <c:v>1</c:v>
                </c:pt>
                <c:pt idx="12">
                  <c:v>1</c:v>
                </c:pt>
                <c:pt idx="16">
                  <c:v>1</c:v>
                </c:pt>
                <c:pt idx="17">
                  <c:v>1</c:v>
                </c:pt>
                <c:pt idx="21">
                  <c:v>1</c:v>
                </c:pt>
                <c:pt idx="38">
                  <c:v>1</c:v>
                </c:pt>
                <c:pt idx="39">
                  <c:v>1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f5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rgbClr val="EAB200"/>
              </a:solidFill>
            </a:ln>
          </c:spPr>
          <c:cat>
            <c:numRef>
              <c:f>Лист1!$A$2:$A$41</c:f>
              <c:numCache>
                <c:formatCode>General</c:formatCode>
                <c:ptCount val="40"/>
              </c:numCache>
            </c:numRef>
          </c:cat>
          <c:val>
            <c:numRef>
              <c:f>Лист1!$F$2:$F$41</c:f>
              <c:numCache>
                <c:formatCode>General</c:formatCode>
                <c:ptCount val="40"/>
                <c:pt idx="2">
                  <c:v>1</c:v>
                </c:pt>
                <c:pt idx="3">
                  <c:v>1</c:v>
                </c:pt>
                <c:pt idx="7">
                  <c:v>1</c:v>
                </c:pt>
                <c:pt idx="8">
                  <c:v>1</c:v>
                </c:pt>
                <c:pt idx="12">
                  <c:v>1</c:v>
                </c:pt>
                <c:pt idx="16">
                  <c:v>1</c:v>
                </c:pt>
                <c:pt idx="17">
                  <c:v>1</c:v>
                </c:pt>
                <c:pt idx="21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f6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rgbClr val="C00000"/>
              </a:solidFill>
            </a:ln>
          </c:spPr>
          <c:cat>
            <c:numRef>
              <c:f>Лист1!$A$2:$A$41</c:f>
              <c:numCache>
                <c:formatCode>General</c:formatCode>
                <c:ptCount val="40"/>
              </c:numCache>
            </c:numRef>
          </c:cat>
          <c:val>
            <c:numRef>
              <c:f>Лист1!$G$2:$G$41</c:f>
              <c:numCache>
                <c:formatCode>General</c:formatCode>
                <c:ptCount val="40"/>
                <c:pt idx="2">
                  <c:v>1</c:v>
                </c:pt>
                <c:pt idx="3">
                  <c:v>1</c:v>
                </c:pt>
                <c:pt idx="7">
                  <c:v>1</c:v>
                </c:pt>
                <c:pt idx="8">
                  <c:v>1</c:v>
                </c:pt>
                <c:pt idx="12">
                  <c:v>1</c:v>
                </c:pt>
                <c:pt idx="16">
                  <c:v>1</c:v>
                </c:pt>
                <c:pt idx="17">
                  <c:v>1</c:v>
                </c:pt>
                <c:pt idx="21">
                  <c:v>1</c:v>
                </c:pt>
              </c:numCache>
            </c:numRef>
          </c:val>
        </c:ser>
        <c:overlap val="100"/>
        <c:axId val="96933760"/>
        <c:axId val="96935296"/>
      </c:barChart>
      <c:catAx>
        <c:axId val="96933760"/>
        <c:scaling>
          <c:orientation val="minMax"/>
        </c:scaling>
        <c:axPos val="b"/>
        <c:numFmt formatCode="General" sourceLinked="1"/>
        <c:tickLblPos val="nextTo"/>
        <c:crossAx val="96935296"/>
        <c:crosses val="autoZero"/>
        <c:auto val="1"/>
        <c:lblAlgn val="ctr"/>
        <c:lblOffset val="100"/>
      </c:catAx>
      <c:valAx>
        <c:axId val="96935296"/>
        <c:scaling>
          <c:orientation val="minMax"/>
        </c:scaling>
        <c:axPos val="l"/>
        <c:majorGridlines/>
        <c:numFmt formatCode="General" sourceLinked="1"/>
        <c:tickLblPos val="nextTo"/>
        <c:crossAx val="9693376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53DCB6-8F35-473C-80D9-196A2A290694}" type="datetimeFigureOut">
              <a:rPr lang="ru-RU" smtClean="0"/>
              <a:pPr/>
              <a:t>28.05.2012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658C11-3B2F-4EA2-8373-7E57A5A5958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885B1-EB8F-4CDE-A92D-F54981FEA575}" type="datetimeFigureOut">
              <a:rPr lang="ru-RU" smtClean="0"/>
              <a:pPr/>
              <a:t>28.05.2012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15621B-C866-412B-9C06-B812CAFA934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</a:t>
            </a:r>
            <a:r>
              <a:rPr lang="ru-RU" baseline="0" dirty="0" smtClean="0"/>
              <a:t> проекте чуть-чуть рассказать: заказчик ЕМС, два этапа (сейчас на промежуточном, переходим во второй), зачем им это надо (для оптимизации ПО, работающего в ядре и управляющего их системой хранения)</a:t>
            </a:r>
          </a:p>
          <a:p>
            <a:endParaRPr lang="ru-RU" dirty="0" smtClean="0"/>
          </a:p>
          <a:p>
            <a:r>
              <a:rPr lang="ru-RU" dirty="0" smtClean="0"/>
              <a:t>На</a:t>
            </a:r>
            <a:r>
              <a:rPr lang="ru-RU" baseline="0" dirty="0" smtClean="0"/>
              <a:t> слайде: про ЕМС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Методы</a:t>
            </a:r>
            <a:r>
              <a:rPr lang="ru-RU" baseline="0" dirty="0" smtClean="0"/>
              <a:t>: инструментирование и семплирование</a:t>
            </a:r>
            <a:r>
              <a:rPr lang="en-US" baseline="0" dirty="0" smtClean="0"/>
              <a:t>.</a:t>
            </a:r>
            <a:r>
              <a:rPr lang="ru-RU" baseline="0" dirty="0" smtClean="0"/>
              <a:t> Сказать определения</a:t>
            </a:r>
            <a:endParaRPr lang="en-US" baseline="0" dirty="0" smtClean="0"/>
          </a:p>
          <a:p>
            <a:endParaRPr lang="ru-RU" baseline="0" dirty="0" smtClean="0"/>
          </a:p>
          <a:p>
            <a:r>
              <a:rPr lang="ru-RU" baseline="0" dirty="0" smtClean="0"/>
              <a:t>На слайде: определения семплирования и инструментирования</a:t>
            </a:r>
          </a:p>
          <a:p>
            <a:r>
              <a:rPr lang="ru-RU" dirty="0" smtClean="0"/>
              <a:t>(сл.8 из ЕМС)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Сравнение методов.</a:t>
            </a:r>
            <a:r>
              <a:rPr lang="ru-RU" baseline="0" dirty="0" smtClean="0"/>
              <a:t> Сказать плюсы и минусы.</a:t>
            </a:r>
            <a:endParaRPr lang="ru-RU" dirty="0" smtClean="0"/>
          </a:p>
          <a:p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На слайде:</a:t>
            </a:r>
            <a:r>
              <a:rPr lang="ru-RU" baseline="0" dirty="0" smtClean="0"/>
              <a:t> плюсы/минусы семплирования</a:t>
            </a:r>
          </a:p>
          <a:p>
            <a:r>
              <a:rPr lang="ru-RU" baseline="0" dirty="0" smtClean="0"/>
              <a:t>(сл.9 из ЕМС)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Перечислить основные существующие</a:t>
            </a:r>
            <a:r>
              <a:rPr lang="ru-RU" baseline="0" dirty="0" smtClean="0"/>
              <a:t> </a:t>
            </a:r>
            <a:r>
              <a:rPr lang="ru-RU" dirty="0" smtClean="0"/>
              <a:t>продукты.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Сказать,</a:t>
            </a:r>
            <a:r>
              <a:rPr lang="ru-RU" baseline="0" dirty="0" smtClean="0"/>
              <a:t> что есть эти три и много других. Но это основные.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Сказать, что не удовлетворяют нас, т.к. работают не так, как хочется заказчику. У них много ненужного и они специализированы для </a:t>
            </a:r>
            <a:r>
              <a:rPr lang="en-US" baseline="0" dirty="0" smtClean="0"/>
              <a:t>User-mode.</a:t>
            </a:r>
            <a:r>
              <a:rPr lang="ru-RU" baseline="0" dirty="0" smtClean="0"/>
              <a:t> А нам надо </a:t>
            </a:r>
            <a:r>
              <a:rPr lang="en-US" baseline="0" dirty="0" smtClean="0"/>
              <a:t>Kernel-profiler</a:t>
            </a:r>
            <a:r>
              <a:rPr lang="ru-RU" baseline="0" dirty="0" smtClean="0"/>
              <a:t>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Сказать, что </a:t>
            </a:r>
            <a:r>
              <a:rPr lang="ru-RU" dirty="0" smtClean="0"/>
              <a:t>все</a:t>
            </a:r>
            <a:r>
              <a:rPr lang="ru-RU" baseline="0" dirty="0" smtClean="0"/>
              <a:t> начали переходить на семплирование </a:t>
            </a:r>
            <a:r>
              <a:rPr lang="en-US" baseline="0" dirty="0" smtClean="0"/>
              <a:t>=&gt;</a:t>
            </a:r>
            <a:r>
              <a:rPr lang="ru-RU" baseline="0" dirty="0" smtClean="0"/>
              <a:t> для исследования возьмем этот метод и интеловский профайлер, т.к. архитектура в ЕМС интеловская и он ближе всех к реальным требованиям заказчика (они им и сами пользуются пока что).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На слайде: Эмблемы</a:t>
            </a:r>
            <a:r>
              <a:rPr lang="ru-RU" baseline="0" dirty="0" smtClean="0"/>
              <a:t> конкурентов с названиями. В конце выделяется анимацией </a:t>
            </a:r>
            <a:r>
              <a:rPr lang="en-US" baseline="0" dirty="0" smtClean="0"/>
              <a:t>Intel </a:t>
            </a:r>
            <a:r>
              <a:rPr lang="en-US" baseline="0" dirty="0" err="1" smtClean="0"/>
              <a:t>VTune</a:t>
            </a:r>
            <a:endParaRPr lang="ru-RU" dirty="0" smtClean="0"/>
          </a:p>
          <a:p>
            <a:r>
              <a:rPr lang="ru-RU" dirty="0" smtClean="0"/>
              <a:t>(сл.3 из ЕМС)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 работы:</a:t>
            </a:r>
          </a:p>
          <a:p>
            <a:r>
              <a:rPr lang="ru-RU" dirty="0" smtClean="0"/>
              <a:t>	* Выявить слабые места семплирования</a:t>
            </a:r>
          </a:p>
          <a:p>
            <a:r>
              <a:rPr lang="ru-RU" dirty="0" smtClean="0"/>
              <a:t>	* Выявить слабые места продукта</a:t>
            </a:r>
          </a:p>
          <a:p>
            <a:r>
              <a:rPr lang="ru-RU" dirty="0" smtClean="0"/>
              <a:t>	* Написание набора тестовых программ для подтверждения/опровержения</a:t>
            </a:r>
            <a:r>
              <a:rPr lang="ru-RU" baseline="0" dirty="0" smtClean="0"/>
              <a:t> гипотез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Сказать то, что написано на слайде</a:t>
            </a:r>
          </a:p>
          <a:p>
            <a:r>
              <a:rPr lang="ru-RU" dirty="0" smtClean="0"/>
              <a:t>(сл. 5 СПИСОК)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Начать с того, что сначала написали</a:t>
            </a:r>
            <a:r>
              <a:rPr lang="ru-RU" baseline="0" dirty="0" smtClean="0"/>
              <a:t> почти пустую </a:t>
            </a:r>
            <a:r>
              <a:rPr lang="ru-RU" baseline="0" dirty="0" err="1" smtClean="0"/>
              <a:t>прогу</a:t>
            </a:r>
            <a:r>
              <a:rPr lang="ru-RU" baseline="0" dirty="0" smtClean="0"/>
              <a:t> -</a:t>
            </a:r>
            <a:r>
              <a:rPr lang="en-US" baseline="0" dirty="0" smtClean="0"/>
              <a:t>&gt;</a:t>
            </a:r>
            <a:r>
              <a:rPr lang="ru-RU" baseline="0" dirty="0" smtClean="0"/>
              <a:t> профайлер её благополучно пропустил</a:t>
            </a:r>
          </a:p>
          <a:p>
            <a:r>
              <a:rPr lang="ru-RU" baseline="0" dirty="0" smtClean="0"/>
              <a:t>Тогда решили поиздеваться над </a:t>
            </a:r>
            <a:r>
              <a:rPr lang="en-US" baseline="0" dirty="0" err="1" smtClean="0"/>
              <a:t>Vtune</a:t>
            </a:r>
            <a:r>
              <a:rPr lang="en-US" baseline="0" dirty="0" smtClean="0"/>
              <a:t>’</a:t>
            </a:r>
            <a:r>
              <a:rPr lang="ru-RU" baseline="0" dirty="0" err="1" smtClean="0"/>
              <a:t>ом</a:t>
            </a:r>
            <a:endParaRPr lang="ru-RU" baseline="0" dirty="0" smtClean="0"/>
          </a:p>
          <a:p>
            <a:endParaRPr lang="ru-RU" dirty="0" smtClean="0"/>
          </a:p>
          <a:p>
            <a:r>
              <a:rPr lang="ru-RU" dirty="0" smtClean="0"/>
              <a:t>Описать бегло этот тест</a:t>
            </a:r>
          </a:p>
          <a:p>
            <a:r>
              <a:rPr lang="ru-RU" dirty="0" smtClean="0"/>
              <a:t>Сказать, что</a:t>
            </a:r>
            <a:r>
              <a:rPr lang="ru-RU" baseline="0" dirty="0" smtClean="0"/>
              <a:t> он нужен ради того, чтобы просто посмотреть, как Интел профилирует и не делает ли он ничего сверх надобности.</a:t>
            </a:r>
          </a:p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Описать бегло этот тест</a:t>
            </a:r>
          </a:p>
          <a:p>
            <a:r>
              <a:rPr lang="ru-RU" dirty="0" smtClean="0"/>
              <a:t>Сказать, что</a:t>
            </a:r>
            <a:r>
              <a:rPr lang="ru-RU" baseline="0" dirty="0" smtClean="0"/>
              <a:t> он нужен ради того, чтобы посмотреть, как Интел строит стеки.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Описать бегло этот тест</a:t>
            </a:r>
          </a:p>
          <a:p>
            <a:r>
              <a:rPr lang="ru-RU" dirty="0" smtClean="0"/>
              <a:t>Сказать, что</a:t>
            </a:r>
            <a:r>
              <a:rPr lang="ru-RU" baseline="0" dirty="0" smtClean="0"/>
              <a:t> он нужен ради того, чтобы посмотреть, как Интел борется с потоками.</a:t>
            </a:r>
          </a:p>
          <a:p>
            <a:r>
              <a:rPr lang="ru-RU" baseline="0" dirty="0" smtClean="0"/>
              <a:t>Заодно, как оказалось, зафиксировали огромное влияние на </a:t>
            </a:r>
            <a:r>
              <a:rPr lang="ru-RU" baseline="0" dirty="0" err="1" smtClean="0"/>
              <a:t>прогу</a:t>
            </a:r>
            <a:r>
              <a:rPr lang="ru-RU" baseline="0" dirty="0" smtClean="0"/>
              <a:t> (по времени перебор огромный)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 этом слайде оставить так.</a:t>
            </a:r>
          </a:p>
          <a:p>
            <a:r>
              <a:rPr lang="ru-RU" dirty="0" smtClean="0"/>
              <a:t>А устно рассказать следующие два примерно так: «Попробовали реализовать описанную идею, но получили, что коэффициент замедления программы</a:t>
            </a:r>
            <a:r>
              <a:rPr lang="ru-RU" baseline="0" dirty="0" smtClean="0"/>
              <a:t> больше 1, что странно</a:t>
            </a:r>
            <a:r>
              <a:rPr lang="ru-RU" dirty="0" smtClean="0"/>
              <a:t>». Сделать вывод о приближенной статистике,</a:t>
            </a:r>
            <a:r>
              <a:rPr lang="ru-RU" baseline="0" dirty="0" smtClean="0"/>
              <a:t> на которой основан </a:t>
            </a:r>
            <a:r>
              <a:rPr lang="ru-RU" baseline="0" dirty="0" err="1" smtClean="0"/>
              <a:t>VTune</a:t>
            </a:r>
            <a:r>
              <a:rPr lang="ru-RU" baseline="0" dirty="0" smtClean="0"/>
              <a:t> и само семплирование, и перейти к «пиле».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r>
              <a:rPr lang="ru-RU" dirty="0" smtClean="0"/>
              <a:t>НЕ ИСПОЛЬЗУЕТСЯ (только если спросят данные)</a:t>
            </a: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r>
              <a:rPr lang="ru-RU" dirty="0" smtClean="0"/>
              <a:t>НЕ ИСПОЛЬЗУЕТСЯ (только если спросят данные)</a:t>
            </a:r>
          </a:p>
          <a:p>
            <a:endParaRPr lang="ru-RU" dirty="0" smtClean="0"/>
          </a:p>
          <a:p>
            <a:r>
              <a:rPr lang="ru-RU" dirty="0" smtClean="0"/>
              <a:t>В Т0</a:t>
            </a:r>
            <a:r>
              <a:rPr lang="ru-RU" baseline="0" dirty="0" smtClean="0"/>
              <a:t> и </a:t>
            </a:r>
            <a:r>
              <a:rPr lang="ru-RU" baseline="0" dirty="0" err="1" smtClean="0"/>
              <a:t>Тх</a:t>
            </a:r>
            <a:r>
              <a:rPr lang="ru-RU" baseline="0" dirty="0" smtClean="0"/>
              <a:t> мы уже поделили те 75*10</a:t>
            </a:r>
            <a:r>
              <a:rPr lang="en-US" baseline="0" dirty="0" smtClean="0"/>
              <a:t>^</a:t>
            </a:r>
            <a:r>
              <a:rPr lang="ru-RU" baseline="0" dirty="0" smtClean="0"/>
              <a:t>8 итераций на 25, чтобы привести к измерениям из программы П1 (в ней-то было 3*10</a:t>
            </a:r>
            <a:r>
              <a:rPr lang="en-US" baseline="0" dirty="0" smtClean="0"/>
              <a:t>^</a:t>
            </a:r>
            <a:r>
              <a:rPr lang="ru-RU" baseline="0" dirty="0" smtClean="0"/>
              <a:t>8</a:t>
            </a:r>
            <a:r>
              <a:rPr lang="en-US" baseline="0" dirty="0" smtClean="0"/>
              <a:t>)</a:t>
            </a: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Рассказать, что тест появился после предыдущего, как его</a:t>
            </a:r>
            <a:r>
              <a:rPr lang="ru-RU" baseline="0" dirty="0" smtClean="0"/>
              <a:t> логическое продолжение.</a:t>
            </a:r>
          </a:p>
          <a:p>
            <a:r>
              <a:rPr lang="ru-RU" baseline="0" dirty="0" smtClean="0"/>
              <a:t>Нужен для того, чтобы выяснить все-таки, как же ведет себя семплирование.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 результатах</a:t>
            </a:r>
            <a:r>
              <a:rPr lang="ru-RU" baseline="0" dirty="0" smtClean="0"/>
              <a:t> сказать: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В зависимости от частоты семплирования (ну или в зависимости от частоты появления функций на вершине стека) гипотеза подтвердилась. Профайлер сломался. Т.о. можно подобрать такое сочетание параметров, когда гипотеза верна и метод плох.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Если сделать так, чтобы наши функции работали довольно много времени (около 20% от всего времени) профайлер ломается чуть меньше: он то замечает, то не замечает функции. Но все равно обманывает довольно часто, показывая, что функция работала 0 времени, хотя это, очевидно, не так. Также все чаще начинает попадать в середину цепочки вызовов функций, из-за чего иногда тоже сбивает нас с толку.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None/>
            </a:pPr>
            <a:r>
              <a:rPr lang="ru-RU" dirty="0" smtClean="0"/>
              <a:t>Сказать:</a:t>
            </a:r>
          </a:p>
          <a:p>
            <a:pPr marL="228600" indent="-228600">
              <a:buNone/>
            </a:pPr>
            <a:r>
              <a:rPr lang="ru-RU" dirty="0" smtClean="0"/>
              <a:t>Результаты</a:t>
            </a:r>
          </a:p>
          <a:p>
            <a:pPr marL="228600" indent="-228600">
              <a:buAutoNum type="arabicPeriod"/>
            </a:pPr>
            <a:r>
              <a:rPr lang="ru-RU" dirty="0" smtClean="0"/>
              <a:t>Протестирован</a:t>
            </a:r>
            <a:r>
              <a:rPr lang="ru-RU" baseline="0" dirty="0" smtClean="0"/>
              <a:t> метод семплирования с упором на поиск самых «горячих» функций в программе.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Накоплен набор тестов. Пригодится при написании своего продукта для ЕМС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Замечено влияние на производительность (иногда очень существенное)</a:t>
            </a:r>
          </a:p>
          <a:p>
            <a:pPr marL="228600" indent="-228600">
              <a:buAutoNum type="arabicPeriod"/>
            </a:pPr>
            <a:endParaRPr lang="ru-RU" baseline="0" dirty="0" smtClean="0"/>
          </a:p>
          <a:p>
            <a:pPr marL="228600" indent="-228600">
              <a:buNone/>
            </a:pPr>
            <a:r>
              <a:rPr lang="ru-RU" baseline="0" dirty="0" smtClean="0"/>
              <a:t>На будущее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Разработка прототипа с учетом полученных данных и опыта.</a:t>
            </a:r>
          </a:p>
          <a:p>
            <a:pPr marL="228600" indent="-228600">
              <a:buAutoNum type="arabicPeriod"/>
            </a:pPr>
            <a:endParaRPr lang="ru-RU" baseline="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5621B-C866-412B-9C06-B812CAFA934B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CEDEA-402D-4860-97A9-F6C42FFB9D02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CC97-7B6C-43B9-8515-70BA2B187AEE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C37DF-36A5-4A45-BC10-FA93C87A6A46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E58D-02D1-4AD9-948D-67741AE2DEE6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D8E5-6F75-42FE-B6A9-DFEA8BE2D846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26A7-ED47-4024-9B7A-CF61FC2F79B0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13321-28B4-47AE-9374-4712E374B67C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DD319-5738-465A-8494-034D36E80DD5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BE037-7509-48FD-8B15-9D7750A0B3A1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153B-912A-4DAD-911C-E605FD12824A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CFBA-D91F-4D3B-8319-65D51A04A521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4" tIns="91424" rIns="91424" bIns="91424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>
            <a:off x="457200" y="1600201"/>
            <a:ext cx="8229600" cy="4967574"/>
          </a:xfrm>
          <a:prstGeom prst="rect">
            <a:avLst/>
          </a:prstGeom>
          <a:noFill/>
          <a:ln>
            <a:noFill/>
          </a:ln>
        </p:spPr>
        <p:txBody>
          <a:bodyPr lIns="91424" tIns="91424" rIns="91424" bIns="91424" anchor="t" anchorCtr="0"/>
          <a:lstStyle>
            <a:lvl1pPr rtl="0">
              <a:defRPr/>
            </a:lvl1pPr>
            <a:lvl2pPr marL="742943" indent="-285747" rtl="0">
              <a:defRPr/>
            </a:lvl2pPr>
            <a:lvl3pPr marL="1142988" indent="-228597" rtl="0">
              <a:defRPr/>
            </a:lvl3pPr>
            <a:lvl4pPr marL="1600184" indent="-228597"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8506F-BA5D-4A59-8ED8-4F1EC2B8615E}" type="datetime1">
              <a:rPr lang="ru-RU" smtClean="0"/>
              <a:pPr/>
              <a:t>28.05.2012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5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908720"/>
            <a:ext cx="7990656" cy="3024336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Исследование и тестирование </a:t>
            </a:r>
            <a:br>
              <a:rPr lang="ru-RU" sz="3600" dirty="0" smtClean="0">
                <a:solidFill>
                  <a:srgbClr val="0070C0"/>
                </a:solidFill>
              </a:rPr>
            </a:br>
            <a:r>
              <a:rPr lang="ru-RU" sz="3600" dirty="0" smtClean="0">
                <a:solidFill>
                  <a:srgbClr val="0070C0"/>
                </a:solidFill>
              </a:rPr>
              <a:t>семплирующего метода профайлинга </a:t>
            </a:r>
            <a:br>
              <a:rPr lang="ru-RU" sz="3600" dirty="0" smtClean="0">
                <a:solidFill>
                  <a:srgbClr val="0070C0"/>
                </a:solidFill>
              </a:rPr>
            </a:br>
            <a:r>
              <a:rPr lang="ru-RU" sz="2800" dirty="0" smtClean="0">
                <a:solidFill>
                  <a:srgbClr val="0070C0"/>
                </a:solidFill>
              </a:rPr>
              <a:t>на примере профилировщика производительности </a:t>
            </a:r>
            <a:br>
              <a:rPr lang="ru-RU" sz="2800" dirty="0" smtClean="0">
                <a:solidFill>
                  <a:srgbClr val="0070C0"/>
                </a:solidFill>
              </a:rPr>
            </a:br>
            <a:r>
              <a:rPr lang="en-US" sz="2800" dirty="0" smtClean="0">
                <a:solidFill>
                  <a:srgbClr val="0070C0"/>
                </a:solidFill>
              </a:rPr>
              <a:t>Intel </a:t>
            </a:r>
            <a:r>
              <a:rPr lang="en-US" sz="2800" dirty="0" err="1" smtClean="0">
                <a:solidFill>
                  <a:srgbClr val="0070C0"/>
                </a:solidFill>
              </a:rPr>
              <a:t>VTune</a:t>
            </a:r>
            <a:r>
              <a:rPr lang="en-US" sz="2800" dirty="0" smtClean="0">
                <a:solidFill>
                  <a:srgbClr val="0070C0"/>
                </a:solidFill>
              </a:rPr>
              <a:t> Amplifier XE</a:t>
            </a:r>
            <a:r>
              <a:rPr lang="ru-RU" sz="2800" dirty="0" smtClean="0">
                <a:solidFill>
                  <a:srgbClr val="0070C0"/>
                </a:solidFill>
              </a:rPr>
              <a:t> 2011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789040"/>
            <a:ext cx="7128792" cy="2040632"/>
          </a:xfrm>
        </p:spPr>
        <p:txBody>
          <a:bodyPr>
            <a:noAutofit/>
          </a:bodyPr>
          <a:lstStyle/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Выполнил:</a:t>
            </a:r>
          </a:p>
          <a:p>
            <a:pPr algn="r"/>
            <a:r>
              <a:rPr lang="ru-RU" sz="2000" dirty="0" err="1" smtClean="0">
                <a:solidFill>
                  <a:schemeClr val="tx1"/>
                </a:solidFill>
              </a:rPr>
              <a:t>Одеров</a:t>
            </a:r>
            <a:r>
              <a:rPr lang="ru-RU" sz="2000" dirty="0" smtClean="0">
                <a:solidFill>
                  <a:schemeClr val="tx1"/>
                </a:solidFill>
              </a:rPr>
              <a:t> Роман, 345 гр.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Научный руководитель: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Баклановский М.В.,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ст. преподаватель кафедры СП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55977" y="61653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2012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kern="0" dirty="0" smtClean="0">
                <a:solidFill>
                  <a:srgbClr val="0070C0"/>
                </a:solidFill>
                <a:latin typeface="Calibri" pitchFamily="34" charset="0"/>
                <a:ea typeface="+mj-ea"/>
                <a:cs typeface="Calibri" pitchFamily="34" charset="0"/>
              </a:rPr>
              <a:t>Повысить производительность!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9" name="Рисунок 8" descr="EMC-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988840"/>
            <a:ext cx="3384376" cy="1208961"/>
          </a:xfrm>
          <a:prstGeom prst="rect">
            <a:avLst/>
          </a:prstGeom>
        </p:spPr>
      </p:pic>
      <p:pic>
        <p:nvPicPr>
          <p:cNvPr id="10" name="Рисунок 9" descr="emc_cx4-12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1844824"/>
            <a:ext cx="4128120" cy="4128120"/>
          </a:xfrm>
          <a:prstGeom prst="rect">
            <a:avLst/>
          </a:prstGeom>
        </p:spPr>
      </p:pic>
      <p:pic>
        <p:nvPicPr>
          <p:cNvPr id="12" name="Рисунок 11" descr="splash_vnx510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95736" y="4221088"/>
            <a:ext cx="4248472" cy="2281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Методы профайлинга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Семплирование</a:t>
            </a:r>
          </a:p>
          <a:p>
            <a:pPr lvl="1"/>
            <a:r>
              <a:rPr lang="ru-RU" sz="2400" dirty="0" smtClean="0"/>
              <a:t>Периодический замер системных счетчиков</a:t>
            </a:r>
          </a:p>
          <a:p>
            <a:pPr lvl="1"/>
            <a:endParaRPr lang="ru-RU" sz="2400" dirty="0"/>
          </a:p>
          <a:p>
            <a:pPr lvl="1"/>
            <a:endParaRPr lang="ru-RU" sz="2400" dirty="0" smtClean="0"/>
          </a:p>
          <a:p>
            <a:pPr lvl="1"/>
            <a:endParaRPr lang="ru-RU" dirty="0"/>
          </a:p>
          <a:p>
            <a:r>
              <a:rPr lang="ru-RU" dirty="0" smtClean="0"/>
              <a:t>Инструментирование</a:t>
            </a:r>
          </a:p>
          <a:p>
            <a:pPr lvl="1"/>
            <a:r>
              <a:rPr lang="ru-RU" sz="2400" dirty="0" smtClean="0"/>
              <a:t>Добавление в код специальных команд, осуществляющих сбор информации о ее работе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Достоинства и недостатки методов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Семплирование</a:t>
            </a:r>
          </a:p>
          <a:p>
            <a:pPr lvl="1">
              <a:buNone/>
            </a:pPr>
            <a:r>
              <a:rPr lang="ru-RU" sz="2400" b="1" dirty="0" smtClean="0">
                <a:solidFill>
                  <a:srgbClr val="0A8819"/>
                </a:solidFill>
              </a:rPr>
              <a:t>+</a:t>
            </a:r>
            <a:r>
              <a:rPr lang="ru-RU" sz="2400" dirty="0" smtClean="0"/>
              <a:t> относительная простота</a:t>
            </a:r>
          </a:p>
          <a:p>
            <a:pPr lvl="1">
              <a:buNone/>
            </a:pPr>
            <a:r>
              <a:rPr lang="ru-RU" sz="2400" b="1" dirty="0" smtClean="0">
                <a:solidFill>
                  <a:srgbClr val="0A8819"/>
                </a:solidFill>
              </a:rPr>
              <a:t>+</a:t>
            </a:r>
            <a:r>
              <a:rPr lang="ru-RU" sz="2400" dirty="0" smtClean="0"/>
              <a:t> не изменяет код программы</a:t>
            </a:r>
          </a:p>
          <a:p>
            <a:pPr lvl="1"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-</a:t>
            </a:r>
            <a:r>
              <a:rPr lang="ru-RU" sz="2400" dirty="0" smtClean="0"/>
              <a:t> статистический подход</a:t>
            </a:r>
          </a:p>
          <a:p>
            <a:pPr lvl="1">
              <a:buNone/>
            </a:pPr>
            <a:endParaRPr lang="ru-RU" sz="2400" dirty="0" smtClean="0"/>
          </a:p>
          <a:p>
            <a:r>
              <a:rPr lang="ru-RU" dirty="0" smtClean="0"/>
              <a:t>Инструментирование</a:t>
            </a:r>
          </a:p>
          <a:p>
            <a:pPr lvl="1">
              <a:buNone/>
            </a:pPr>
            <a:r>
              <a:rPr lang="ru-RU" sz="2400" b="1" dirty="0" smtClean="0">
                <a:solidFill>
                  <a:srgbClr val="0A8819"/>
                </a:solidFill>
              </a:rPr>
              <a:t>+</a:t>
            </a:r>
            <a:r>
              <a:rPr lang="ru-RU" sz="2400" dirty="0" smtClean="0"/>
              <a:t> точность</a:t>
            </a:r>
          </a:p>
          <a:p>
            <a:pPr lvl="1"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-</a:t>
            </a:r>
            <a:r>
              <a:rPr lang="ru-RU" sz="2400" dirty="0" smtClean="0"/>
              <a:t> изменение кода программы</a:t>
            </a:r>
          </a:p>
          <a:p>
            <a:pPr lvl="1"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87"/>
          <p:cNvSpPr/>
          <p:nvPr/>
        </p:nvSpPr>
        <p:spPr>
          <a:xfrm>
            <a:off x="0" y="1556792"/>
            <a:ext cx="2756113" cy="25878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sp>
      <p:sp>
        <p:nvSpPr>
          <p:cNvPr id="8" name="Shape 88"/>
          <p:cNvSpPr/>
          <p:nvPr/>
        </p:nvSpPr>
        <p:spPr>
          <a:xfrm>
            <a:off x="3275856" y="4365104"/>
            <a:ext cx="3024336" cy="15647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sp>
      <p:sp>
        <p:nvSpPr>
          <p:cNvPr id="6" name="Shape 86"/>
          <p:cNvSpPr/>
          <p:nvPr/>
        </p:nvSpPr>
        <p:spPr>
          <a:xfrm>
            <a:off x="5148064" y="548680"/>
            <a:ext cx="3510147" cy="402005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Существующие продукты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9" name="Shape 89"/>
          <p:cNvSpPr txBox="1"/>
          <p:nvPr/>
        </p:nvSpPr>
        <p:spPr>
          <a:xfrm>
            <a:off x="5228601" y="3595606"/>
            <a:ext cx="5679000" cy="615523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pPr>
              <a:buNone/>
            </a:pPr>
            <a:r>
              <a:rPr lang="ru" sz="2800" dirty="0">
                <a:latin typeface="Candara" pitchFamily="34" charset="0"/>
                <a:ea typeface="Tahoma"/>
                <a:cs typeface="Tahoma"/>
                <a:sym typeface="Tahoma"/>
              </a:rPr>
              <a:t>Intel VTune Amplifier XE</a:t>
            </a:r>
          </a:p>
        </p:txBody>
      </p:sp>
      <p:sp>
        <p:nvSpPr>
          <p:cNvPr id="10" name="Shape 90"/>
          <p:cNvSpPr txBox="1"/>
          <p:nvPr/>
        </p:nvSpPr>
        <p:spPr>
          <a:xfrm>
            <a:off x="648072" y="3933056"/>
            <a:ext cx="3878999" cy="830966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pPr lvl="0" rtl="0">
              <a:buClr>
                <a:srgbClr val="000000"/>
              </a:buClr>
              <a:buSzPct val="45833"/>
              <a:buFont typeface="Arial"/>
              <a:buNone/>
            </a:pPr>
            <a:r>
              <a:rPr lang="ru" sz="2800" dirty="0">
                <a:solidFill>
                  <a:schemeClr val="dk1"/>
                </a:solidFill>
                <a:latin typeface="Candara" pitchFamily="34" charset="0"/>
                <a:ea typeface="Tahoma"/>
                <a:cs typeface="Tahoma"/>
                <a:sym typeface="Tahoma"/>
              </a:rPr>
              <a:t>Microsoft xPerf</a:t>
            </a:r>
          </a:p>
          <a:p>
            <a:endParaRPr dirty="0">
              <a:latin typeface="Candara" pitchFamily="34" charset="0"/>
            </a:endParaRPr>
          </a:p>
        </p:txBody>
      </p:sp>
      <p:sp>
        <p:nvSpPr>
          <p:cNvPr id="11" name="Shape 91"/>
          <p:cNvSpPr txBox="1"/>
          <p:nvPr/>
        </p:nvSpPr>
        <p:spPr>
          <a:xfrm>
            <a:off x="3500862" y="5991960"/>
            <a:ext cx="4468500" cy="615523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pPr>
              <a:buNone/>
            </a:pPr>
            <a:r>
              <a:rPr lang="ru" sz="2800" dirty="0">
                <a:solidFill>
                  <a:schemeClr val="dk1"/>
                </a:solidFill>
                <a:latin typeface="Candara" pitchFamily="34" charset="0"/>
                <a:ea typeface="Tahoma"/>
                <a:cs typeface="Tahoma"/>
                <a:sym typeface="Tahoma"/>
              </a:rPr>
              <a:t>AMD CodeAnalyst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907704" y="2708920"/>
            <a:ext cx="56844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СЕМПЛИРОВАНИЕ</a:t>
            </a:r>
            <a:endParaRPr lang="ru-RU" sz="5400" b="1" cap="none" spc="0" dirty="0">
              <a:ln w="31550" cmpd="sng">
                <a:solidFill>
                  <a:srgbClr val="C00000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mph" presetSubtype="0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35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mph" presetSubtype="0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mph" presetSubtype="0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44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5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757 0.10509 " pathEditMode="relative" ptsTypes="AA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757 0.10509 " pathEditMode="relative" ptsTypes="AA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9" grpId="2"/>
      <p:bldP spid="10" grpId="0"/>
      <p:bldP spid="10" grpId="1"/>
      <p:bldP spid="10" grpId="2"/>
      <p:bldP spid="11" grpId="0"/>
      <p:bldP spid="11" grpId="1"/>
      <p:bldP spid="11" grpId="2"/>
      <p:bldP spid="12" grpId="0"/>
      <p:bldP spid="1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Постановка задачи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Определить</a:t>
            </a:r>
          </a:p>
          <a:p>
            <a:pPr>
              <a:buNone/>
            </a:pPr>
            <a:endParaRPr lang="ru-RU" dirty="0" smtClean="0"/>
          </a:p>
          <a:p>
            <a:r>
              <a:rPr lang="ru-RU" sz="2800" dirty="0" smtClean="0"/>
              <a:t>недостатки семплирования</a:t>
            </a:r>
          </a:p>
          <a:p>
            <a:endParaRPr lang="ru-RU" sz="2800" dirty="0" smtClean="0"/>
          </a:p>
          <a:p>
            <a:r>
              <a:rPr lang="ru-RU" sz="2800" dirty="0" smtClean="0"/>
              <a:t>слабые места профайлера</a:t>
            </a:r>
          </a:p>
          <a:p>
            <a:endParaRPr lang="ru-RU" sz="2800" dirty="0" smtClean="0"/>
          </a:p>
          <a:p>
            <a:r>
              <a:rPr lang="ru-RU" sz="2800" dirty="0"/>
              <a:t>в</a:t>
            </a:r>
            <a:r>
              <a:rPr lang="ru-RU" sz="2800" dirty="0" smtClean="0"/>
              <a:t>лияние на производительность системы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</a:rPr>
              <a:t>“Simple </a:t>
            </a:r>
            <a:r>
              <a:rPr lang="en-US" dirty="0" err="1" smtClean="0">
                <a:solidFill>
                  <a:srgbClr val="0070C0"/>
                </a:solidFill>
              </a:rPr>
              <a:t>Asm</a:t>
            </a:r>
            <a:r>
              <a:rPr lang="en-US" dirty="0" smtClean="0">
                <a:solidFill>
                  <a:srgbClr val="0070C0"/>
                </a:solidFill>
              </a:rPr>
              <a:t>”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05765" y="1600200"/>
            <a:ext cx="4434840" cy="319754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&lt;…&gt;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mov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rcx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, 10000000000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l1: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mov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rax,rbp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loop l1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&lt;…&gt;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5239226" y="1988820"/>
            <a:ext cx="3610049" cy="1403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32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Функция, выполняющая </a:t>
            </a:r>
            <a:r>
              <a:rPr lang="en-US" sz="3200" dirty="0" err="1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mov</a:t>
            </a:r>
            <a:r>
              <a:rPr lang="en-US" sz="3200" dirty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2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‘</a:t>
            </a:r>
            <a:r>
              <a:rPr lang="en-US" sz="3200" dirty="0" err="1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rcx</a:t>
            </a:r>
            <a:r>
              <a:rPr lang="en-US" sz="32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’</a:t>
            </a:r>
            <a:r>
              <a:rPr lang="ru-RU" sz="32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 раз</a:t>
            </a:r>
            <a:endParaRPr lang="en-US" sz="3200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388620" y="5113987"/>
            <a:ext cx="8432483" cy="1286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32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Результат</a:t>
            </a:r>
            <a:r>
              <a:rPr lang="en-US" sz="32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ru-RU" sz="28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н</a:t>
            </a:r>
            <a:r>
              <a:rPr lang="ru-RU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е обнаружено ничего лишнего</a:t>
            </a:r>
            <a:endParaRPr lang="en-US" sz="2800" dirty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95000"/>
              </a:lnSpc>
            </a:pPr>
            <a:r>
              <a:rPr lang="en-US" sz="28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            </a:t>
            </a:r>
            <a:r>
              <a:rPr lang="ru-RU" sz="28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    </a:t>
            </a:r>
            <a:r>
              <a:rPr lang="en-US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ru-RU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	без </a:t>
            </a:r>
            <a:r>
              <a:rPr lang="en-US" sz="2800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VTune</a:t>
            </a:r>
            <a:r>
              <a:rPr lang="en-US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~ </a:t>
            </a:r>
            <a:r>
              <a:rPr lang="en-US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16</a:t>
            </a:r>
            <a:r>
              <a:rPr lang="ru-RU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US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16 </a:t>
            </a:r>
            <a:r>
              <a:rPr lang="ru-RU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мс</a:t>
            </a:r>
            <a:endParaRPr lang="en-US" sz="2800" dirty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95000"/>
              </a:lnSpc>
            </a:pPr>
            <a:r>
              <a:rPr lang="en-US" sz="28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            </a:t>
            </a:r>
            <a:r>
              <a:rPr lang="ru-RU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     </a:t>
            </a:r>
            <a:r>
              <a:rPr lang="en-US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	с </a:t>
            </a:r>
            <a:r>
              <a:rPr lang="en-US" sz="2800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VTune</a:t>
            </a:r>
            <a:r>
              <a:rPr lang="en-US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~16458 </a:t>
            </a:r>
            <a:r>
              <a:rPr lang="ru-RU" sz="28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мс</a:t>
            </a:r>
            <a:endParaRPr lang="en-US" sz="2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375762" y="1829253"/>
            <a:ext cx="2756078" cy="246316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Main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  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AExternal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      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AMiddle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          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AInternal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780928"/>
            <a:ext cx="1368152" cy="584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348880"/>
            <a:ext cx="1080120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988840"/>
            <a:ext cx="1686551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“</a:t>
            </a:r>
            <a:r>
              <a:rPr lang="en-US" dirty="0" err="1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FunctionStackTest</a:t>
            </a:r>
            <a:r>
              <a:rPr lang="en-US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”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4716016" y="2348880"/>
            <a:ext cx="3940781" cy="409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Вложенные функции</a:t>
            </a:r>
            <a:endParaRPr lang="en-US" sz="2800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89147" y="4293096"/>
            <a:ext cx="8489743" cy="1871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Результат</a:t>
            </a:r>
            <a:r>
              <a:rPr lang="en-US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:</a:t>
            </a:r>
            <a:r>
              <a:rPr lang="en-US" sz="32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с оптимизацией профайлер обнаружил</a:t>
            </a:r>
          </a:p>
          <a:p>
            <a:pPr>
              <a:lnSpc>
                <a:spcPct val="95000"/>
              </a:lnSpc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	только </a:t>
            </a:r>
            <a:r>
              <a:rPr lang="ru-RU" sz="24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функции </a:t>
            </a:r>
            <a:r>
              <a:rPr lang="en-US" sz="24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main 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и </a:t>
            </a:r>
            <a:r>
              <a:rPr lang="en-US" sz="2400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AMiddle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pPr>
              <a:lnSpc>
                <a:spcPct val="95000"/>
              </a:lnSpc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		Без оптимизации – все.</a:t>
            </a:r>
            <a:endParaRPr lang="en-US" sz="2400" dirty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95000"/>
              </a:lnSpc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		С </a:t>
            </a:r>
            <a:r>
              <a:rPr lang="en-US" sz="2400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VTune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~ 9000 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мс</a:t>
            </a:r>
            <a:endParaRPr lang="en-US" sz="2400" dirty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95000"/>
              </a:lnSpc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		Без </a:t>
            </a:r>
            <a:r>
              <a:rPr lang="en-US" sz="2400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VTune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~ 9000 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мс</a:t>
            </a:r>
            <a:endParaRPr lang="en-US" sz="24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“</a:t>
            </a:r>
            <a:r>
              <a:rPr lang="en-US" dirty="0" err="1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CreateProcessesTest</a:t>
            </a:r>
            <a:r>
              <a:rPr lang="en-US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”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05765" y="1600200"/>
            <a:ext cx="6686515" cy="319754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NewProcessCreateAndExit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(){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&lt;...&gt;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CreateProcess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(“EmptyFunction.exe”,...);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&lt;...&gt;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}</a:t>
            </a: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Main(){</a:t>
            </a:r>
          </a:p>
          <a:p>
            <a:pPr marL="742950" marR="0" lvl="1" indent="-28575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for (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i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 = 0;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i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 &lt; quantity;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i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++) 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	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NewProcessCreateAndExit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();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5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}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5364087" y="2636912"/>
            <a:ext cx="3779913" cy="818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Функция, создающая </a:t>
            </a:r>
            <a:r>
              <a:rPr lang="en-US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“</a:t>
            </a:r>
            <a:r>
              <a:rPr lang="ru-RU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пустые</a:t>
            </a:r>
            <a:r>
              <a:rPr lang="en-US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”</a:t>
            </a:r>
            <a:r>
              <a:rPr lang="ru-RU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 процессы</a:t>
            </a:r>
            <a:endParaRPr lang="en-US" sz="2800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364331" y="5013176"/>
            <a:ext cx="8779669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Результат</a:t>
            </a:r>
            <a:r>
              <a:rPr lang="en-US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:</a:t>
            </a:r>
            <a:r>
              <a:rPr lang="ru-RU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 	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500 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процессов без </a:t>
            </a:r>
            <a:r>
              <a:rPr lang="en-US" sz="2400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VTune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~ 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18 секунд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95000"/>
              </a:lnSpc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500 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процессов с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VTune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~ 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15 минут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 </a:t>
            </a:r>
            <a:endParaRPr lang="en-US" sz="2800" dirty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95000"/>
              </a:lnSpc>
            </a:pPr>
            <a:r>
              <a:rPr lang="ru-RU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Замечание</a:t>
            </a:r>
            <a:r>
              <a:rPr lang="en-US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:</a:t>
            </a:r>
            <a:r>
              <a:rPr lang="ru-RU" sz="28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сбор результатов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~ 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30 минут</a:t>
            </a:r>
            <a:endParaRPr lang="en-US" sz="24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" b="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Оценка пропущенных вызовов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6" name="Shape 36"/>
          <p:cNvSpPr txBox="1">
            <a:spLocks/>
          </p:cNvSpPr>
          <p:nvPr/>
        </p:nvSpPr>
        <p:spPr>
          <a:xfrm>
            <a:off x="457200" y="1700808"/>
            <a:ext cx="8229600" cy="4518128"/>
          </a:xfrm>
          <a:prstGeom prst="rect">
            <a:avLst/>
          </a:prstGeom>
        </p:spPr>
        <p:txBody>
          <a:bodyPr vert="horz" lIns="91424" tIns="91424" rIns="91424" bIns="91424" rtlCol="0" anchor="t" anchorCtr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Идея: </a:t>
            </a:r>
            <a:endParaRPr kumimoji="0" lang="en-US" sz="2800" b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вызывать в циклах (в разных местах программы П1) функцию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IncCounter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()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замерить время работы функции с профайлером/без профайлера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оценить замедление (накладные расходы по времени) и количество пропущенных вызовов.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Реализация: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Дополнительная программа (П2), реализующая подсчет времени работы только функции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IncCounter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()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Shape 48"/>
          <p:cNvGraphicFramePr/>
          <p:nvPr/>
        </p:nvGraphicFramePr>
        <p:xfrm>
          <a:off x="294726" y="318255"/>
          <a:ext cx="8619356" cy="6090968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4243374"/>
                <a:gridCol w="2355820"/>
                <a:gridCol w="2020162"/>
              </a:tblGrid>
              <a:tr h="84121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ru" sz="2200" b="1" i="1" dirty="0">
                        <a:solidFill>
                          <a:srgbClr val="A61C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2200">
                          <a:latin typeface="Calibri" pitchFamily="34" charset="0"/>
                          <a:cs typeface="Calibri" pitchFamily="34" charset="0"/>
                        </a:rPr>
                        <a:t>lightweight hotspots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200" dirty="0" smtClean="0">
                          <a:latin typeface="Calibri" pitchFamily="34" charset="0"/>
                          <a:cs typeface="Calibri" pitchFamily="34" charset="0"/>
                        </a:rPr>
                        <a:t>H</a:t>
                      </a: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otspots</a:t>
                      </a:r>
                      <a:endParaRPr lang="ru" sz="2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</a:tr>
              <a:tr h="1223327">
                <a:tc>
                  <a:txBody>
                    <a:bodyPr/>
                    <a:lstStyle/>
                    <a:p>
                      <a:pPr lvl="0" algn="ctr" rtl="0">
                        <a:buNone/>
                      </a:pP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IncCounter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()</a:t>
                      </a: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 </a:t>
                      </a: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в программе П2 (итераций 75*10</a:t>
                      </a:r>
                      <a:r>
                        <a:rPr lang="ru-RU" sz="2200" kern="1200" baseline="300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8</a:t>
                      </a: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)</a:t>
                      </a:r>
                      <a:endParaRPr lang="ru" sz="2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652</a:t>
                      </a:r>
                      <a:r>
                        <a:rPr lang="ru" sz="220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538 </a:t>
                      </a:r>
                      <a:r>
                        <a:rPr lang="ru" sz="2200" dirty="0">
                          <a:latin typeface="Calibri" pitchFamily="34" charset="0"/>
                          <a:cs typeface="Calibri" pitchFamily="34" charset="0"/>
                        </a:rPr>
                        <a:t>ms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628</a:t>
                      </a:r>
                      <a:r>
                        <a:rPr lang="ru" sz="220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673 </a:t>
                      </a:r>
                      <a:r>
                        <a:rPr lang="ru" sz="2200" dirty="0">
                          <a:latin typeface="Calibri" pitchFamily="34" charset="0"/>
                          <a:cs typeface="Calibri" pitchFamily="34" charset="0"/>
                        </a:rPr>
                        <a:t>ms</a:t>
                      </a:r>
                    </a:p>
                  </a:txBody>
                  <a:tcPr marL="91425" marR="91425" marT="91425" marB="91425" anchor="ctr"/>
                </a:tc>
              </a:tr>
              <a:tr h="1305430">
                <a:tc>
                  <a:txBody>
                    <a:bodyPr/>
                    <a:lstStyle/>
                    <a:p>
                      <a:pPr lvl="0" algn="ctr" rtl="0">
                        <a:buNone/>
                      </a:pP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Программа П2</a:t>
                      </a:r>
                      <a:endParaRPr lang="ru" sz="2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25</a:t>
                      </a:r>
                      <a:r>
                        <a:rPr lang="ru" sz="220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98 </a:t>
                      </a:r>
                      <a:r>
                        <a:rPr lang="ru" sz="2200" dirty="0">
                          <a:latin typeface="Calibri" pitchFamily="34" charset="0"/>
                          <a:cs typeface="Calibri" pitchFamily="34" charset="0"/>
                        </a:rPr>
                        <a:t>ms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575</a:t>
                      </a:r>
                      <a:r>
                        <a:rPr lang="ru" sz="220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054 </a:t>
                      </a:r>
                      <a:r>
                        <a:rPr lang="ru" sz="2200" dirty="0">
                          <a:latin typeface="Calibri" pitchFamily="34" charset="0"/>
                          <a:cs typeface="Calibri" pitchFamily="34" charset="0"/>
                        </a:rPr>
                        <a:t>ms</a:t>
                      </a:r>
                    </a:p>
                  </a:txBody>
                  <a:tcPr marL="91425" marR="91425" marT="91425" marB="91425" anchor="ctr"/>
                </a:tc>
              </a:tr>
              <a:tr h="1223327">
                <a:tc>
                  <a:txBody>
                    <a:bodyPr/>
                    <a:lstStyle/>
                    <a:p>
                      <a:pPr lvl="0" algn="ctr" rtl="0">
                        <a:buNone/>
                      </a:pPr>
                      <a:r>
                        <a:rPr lang="en-US" sz="2200" kern="1200" dirty="0" err="1" smtClean="0">
                          <a:solidFill>
                            <a:schemeClr val="tx1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IncCounter</a:t>
                      </a:r>
                      <a:r>
                        <a:rPr lang="en-US" sz="2200" kern="1200" dirty="0" smtClean="0">
                          <a:solidFill>
                            <a:schemeClr val="tx1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()</a:t>
                      </a: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 </a:t>
                      </a: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в программе П1 (итераций 3*10</a:t>
                      </a:r>
                      <a:r>
                        <a:rPr lang="ru-RU" sz="2200" kern="1200" baseline="300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8</a:t>
                      </a: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)</a:t>
                      </a:r>
                      <a:endParaRPr lang="ru" sz="2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27</a:t>
                      </a:r>
                      <a:r>
                        <a:rPr lang="ru" sz="220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893 </a:t>
                      </a:r>
                      <a:r>
                        <a:rPr lang="ru" sz="2200" dirty="0">
                          <a:latin typeface="Calibri" pitchFamily="34" charset="0"/>
                          <a:cs typeface="Calibri" pitchFamily="34" charset="0"/>
                        </a:rPr>
                        <a:t>ms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27</a:t>
                      </a:r>
                      <a:r>
                        <a:rPr lang="ru" sz="220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121 </a:t>
                      </a:r>
                      <a:r>
                        <a:rPr lang="ru" sz="2200" dirty="0">
                          <a:latin typeface="Calibri" pitchFamily="34" charset="0"/>
                          <a:cs typeface="Calibri" pitchFamily="34" charset="0"/>
                        </a:rPr>
                        <a:t>ms</a:t>
                      </a:r>
                    </a:p>
                  </a:txBody>
                  <a:tcPr marL="91425" marR="91425" marT="91425" marB="91425" anchor="ctr"/>
                </a:tc>
              </a:tr>
              <a:tr h="1485474">
                <a:tc>
                  <a:txBody>
                    <a:bodyPr/>
                    <a:lstStyle/>
                    <a:p>
                      <a:pPr lvl="0" algn="ctr" rtl="0">
                        <a:buNone/>
                      </a:pPr>
                      <a:r>
                        <a:rPr lang="ru-RU" sz="22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Программа П1</a:t>
                      </a:r>
                      <a:endParaRPr lang="ru" sz="2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1</a:t>
                      </a:r>
                      <a:r>
                        <a:rPr lang="ru" sz="220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158 </a:t>
                      </a:r>
                      <a:r>
                        <a:rPr lang="ru" sz="2200" dirty="0">
                          <a:latin typeface="Calibri" pitchFamily="34" charset="0"/>
                          <a:cs typeface="Calibri" pitchFamily="34" charset="0"/>
                        </a:rPr>
                        <a:t>ms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24</a:t>
                      </a:r>
                      <a:r>
                        <a:rPr lang="ru" sz="220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ru" sz="2200" dirty="0" smtClean="0">
                          <a:latin typeface="Calibri" pitchFamily="34" charset="0"/>
                          <a:cs typeface="Calibri" pitchFamily="34" charset="0"/>
                        </a:rPr>
                        <a:t>708 </a:t>
                      </a:r>
                      <a:r>
                        <a:rPr lang="ru" sz="2200" dirty="0">
                          <a:latin typeface="Calibri" pitchFamily="34" charset="0"/>
                          <a:cs typeface="Calibri" pitchFamily="34" charset="0"/>
                        </a:rPr>
                        <a:t>ms</a:t>
                      </a:r>
                    </a:p>
                  </a:txBody>
                  <a:tcPr marL="91425" marR="91425" marT="91425" marB="91425" anchor="ctr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body" idx="1"/>
          </p:nvPr>
        </p:nvSpPr>
        <p:spPr>
          <a:xfrm>
            <a:off x="229917" y="147203"/>
            <a:ext cx="8654854" cy="4770504"/>
          </a:xfrm>
          <a:prstGeom prst="rect">
            <a:avLst/>
          </a:prstGeom>
        </p:spPr>
        <p:txBody>
          <a:bodyPr wrap="square" lIns="91424" tIns="91424" rIns="91424" bIns="91424" anchor="t" anchorCtr="0"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300" dirty="0" err="1" smtClean="0">
                <a:latin typeface="Calibri" pitchFamily="34" charset="0"/>
                <a:cs typeface="Calibri" pitchFamily="34" charset="0"/>
              </a:rPr>
              <a:t>It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' – кол-во итераций, замеченных профайлером</a:t>
            </a:r>
          </a:p>
          <a:p>
            <a:pPr>
              <a:spcBef>
                <a:spcPts val="0"/>
              </a:spcBef>
              <a:buNone/>
            </a:pPr>
            <a:r>
              <a:rPr lang="ru-RU" sz="2300" dirty="0" err="1" smtClean="0">
                <a:latin typeface="Calibri" pitchFamily="34" charset="0"/>
                <a:cs typeface="Calibri" pitchFamily="34" charset="0"/>
              </a:rPr>
              <a:t>It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 – общее кол-во итераций</a:t>
            </a:r>
          </a:p>
          <a:p>
            <a:pPr>
              <a:spcBef>
                <a:spcPts val="0"/>
              </a:spcBef>
              <a:buNone/>
            </a:pPr>
            <a:r>
              <a:rPr lang="ru-RU" sz="2300" dirty="0" smtClean="0">
                <a:latin typeface="Calibri" pitchFamily="34" charset="0"/>
                <a:cs typeface="Calibri" pitchFamily="34" charset="0"/>
              </a:rPr>
              <a:t>T</a:t>
            </a:r>
            <a:r>
              <a:rPr lang="ru-RU" sz="2300" baseline="-25000" dirty="0" smtClean="0">
                <a:latin typeface="Calibri" pitchFamily="34" charset="0"/>
                <a:cs typeface="Calibri" pitchFamily="34" charset="0"/>
              </a:rPr>
              <a:t>1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 – время работы программы П1 без </a:t>
            </a:r>
            <a:r>
              <a:rPr lang="ru-RU" sz="2300" dirty="0" err="1" smtClean="0">
                <a:latin typeface="Calibri" pitchFamily="34" charset="0"/>
                <a:cs typeface="Calibri" pitchFamily="34" charset="0"/>
              </a:rPr>
              <a:t>профайлинга</a:t>
            </a:r>
            <a:endParaRPr lang="ru-RU" sz="2300" dirty="0" smtClean="0"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2300" dirty="0" smtClean="0">
                <a:latin typeface="Calibri" pitchFamily="34" charset="0"/>
                <a:cs typeface="Calibri" pitchFamily="34" charset="0"/>
              </a:rPr>
              <a:t>T</a:t>
            </a:r>
            <a:r>
              <a:rPr lang="ru-RU" sz="2300" baseline="-25000" dirty="0" smtClean="0">
                <a:latin typeface="Calibri" pitchFamily="34" charset="0"/>
                <a:cs typeface="Calibri" pitchFamily="34" charset="0"/>
              </a:rPr>
              <a:t>2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 – время работы программы П1 с </a:t>
            </a:r>
            <a:r>
              <a:rPr lang="ru-RU" sz="2300" dirty="0" err="1" smtClean="0">
                <a:latin typeface="Calibri" pitchFamily="34" charset="0"/>
                <a:cs typeface="Calibri" pitchFamily="34" charset="0"/>
              </a:rPr>
              <a:t>профайлингом</a:t>
            </a:r>
            <a:endParaRPr lang="ru-RU" sz="2300" dirty="0" smtClean="0"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2300" dirty="0" smtClean="0">
                <a:latin typeface="Calibri" pitchFamily="34" charset="0"/>
                <a:cs typeface="Calibri" pitchFamily="34" charset="0"/>
              </a:rPr>
              <a:t>Т</a:t>
            </a:r>
            <a:r>
              <a:rPr lang="ru-RU" sz="2300" baseline="-25000" dirty="0" smtClean="0">
                <a:latin typeface="Calibri" pitchFamily="34" charset="0"/>
                <a:cs typeface="Calibri" pitchFamily="34" charset="0"/>
              </a:rPr>
              <a:t>0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 – время работы 3*10</a:t>
            </a:r>
            <a:r>
              <a:rPr lang="ru-RU" sz="2300" baseline="30000" dirty="0" smtClean="0">
                <a:latin typeface="Calibri" pitchFamily="34" charset="0"/>
                <a:cs typeface="Calibri" pitchFamily="34" charset="0"/>
              </a:rPr>
              <a:t>8</a:t>
            </a:r>
            <a:r>
              <a:rPr lang="ru-RU" sz="23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dirty="0" err="1" smtClean="0">
                <a:latin typeface="Courier New" pitchFamily="49" charset="0"/>
                <a:cs typeface="Courier New" pitchFamily="49" charset="0"/>
              </a:rPr>
              <a:t>IncCounter</a:t>
            </a:r>
            <a:r>
              <a:rPr lang="ru-RU" sz="2300" dirty="0" smtClean="0">
                <a:latin typeface="Courier New" pitchFamily="49" charset="0"/>
                <a:cs typeface="Courier New" pitchFamily="49" charset="0"/>
              </a:rPr>
              <a:t>()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 без </a:t>
            </a:r>
            <a:r>
              <a:rPr lang="ru-RU" sz="2300" dirty="0" err="1" smtClean="0">
                <a:latin typeface="Calibri" pitchFamily="34" charset="0"/>
                <a:cs typeface="Calibri" pitchFamily="34" charset="0"/>
              </a:rPr>
              <a:t>профайлинга</a:t>
            </a:r>
            <a:endParaRPr lang="ru-RU" sz="2300" dirty="0" smtClean="0"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2300" dirty="0" err="1" smtClean="0">
                <a:latin typeface="Calibri" pitchFamily="34" charset="0"/>
                <a:cs typeface="Calibri" pitchFamily="34" charset="0"/>
              </a:rPr>
              <a:t>T</a:t>
            </a:r>
            <a:r>
              <a:rPr lang="ru-RU" sz="2300" baseline="-25000" dirty="0" err="1" smtClean="0">
                <a:latin typeface="Calibri" pitchFamily="34" charset="0"/>
                <a:cs typeface="Calibri" pitchFamily="34" charset="0"/>
              </a:rPr>
              <a:t>x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 – время работы 3*10</a:t>
            </a:r>
            <a:r>
              <a:rPr lang="ru-RU" sz="2300" baseline="30000" dirty="0" smtClean="0">
                <a:latin typeface="Calibri" pitchFamily="34" charset="0"/>
                <a:cs typeface="Calibri" pitchFamily="34" charset="0"/>
              </a:rPr>
              <a:t>8</a:t>
            </a:r>
            <a:r>
              <a:rPr lang="ru-RU" sz="23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dirty="0" err="1" smtClean="0">
                <a:latin typeface="Courier New" pitchFamily="49" charset="0"/>
                <a:cs typeface="Courier New" pitchFamily="49" charset="0"/>
              </a:rPr>
              <a:t>IncCounter</a:t>
            </a:r>
            <a:r>
              <a:rPr lang="ru-RU" sz="2300" dirty="0" smtClean="0">
                <a:latin typeface="Courier New" pitchFamily="49" charset="0"/>
                <a:cs typeface="Courier New" pitchFamily="49" charset="0"/>
              </a:rPr>
              <a:t>() 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с </a:t>
            </a:r>
            <a:r>
              <a:rPr lang="ru-RU" sz="2300" dirty="0" err="1" smtClean="0">
                <a:latin typeface="Calibri" pitchFamily="34" charset="0"/>
                <a:cs typeface="Calibri" pitchFamily="34" charset="0"/>
              </a:rPr>
              <a:t>профайлингом</a:t>
            </a:r>
            <a:endParaRPr lang="ru-RU" sz="2300" dirty="0" smtClean="0"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2300" dirty="0" smtClean="0">
                <a:latin typeface="Calibri" pitchFamily="34" charset="0"/>
                <a:cs typeface="Calibri" pitchFamily="34" charset="0"/>
              </a:rPr>
              <a:t>K = T</a:t>
            </a:r>
            <a:r>
              <a:rPr lang="ru-RU" sz="2300" baseline="-25000" dirty="0" smtClean="0">
                <a:latin typeface="Calibri" pitchFamily="34" charset="0"/>
                <a:cs typeface="Calibri" pitchFamily="34" charset="0"/>
              </a:rPr>
              <a:t>2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/T</a:t>
            </a:r>
            <a:r>
              <a:rPr lang="ru-RU" sz="2300" baseline="-25000" dirty="0" smtClean="0">
                <a:latin typeface="Calibri" pitchFamily="34" charset="0"/>
                <a:cs typeface="Calibri" pitchFamily="34" charset="0"/>
              </a:rPr>
              <a:t>1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 – коэффициент замедления всей программы</a:t>
            </a:r>
          </a:p>
          <a:p>
            <a:pPr>
              <a:spcBef>
                <a:spcPts val="0"/>
              </a:spcBef>
              <a:buNone/>
            </a:pPr>
            <a:r>
              <a:rPr lang="en-US" sz="2300" dirty="0" smtClean="0">
                <a:latin typeface="Calibri" pitchFamily="34" charset="0"/>
                <a:cs typeface="Calibri" pitchFamily="34" charset="0"/>
              </a:rPr>
              <a:t>T</a:t>
            </a:r>
            <a:r>
              <a:rPr lang="ru-RU" sz="2300" baseline="-25000" dirty="0" smtClean="0">
                <a:latin typeface="Calibri" pitchFamily="34" charset="0"/>
                <a:cs typeface="Calibri" pitchFamily="34" charset="0"/>
              </a:rPr>
              <a:t>2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.</a:t>
            </a:r>
            <a:r>
              <a:rPr lang="en-US" sz="2300" dirty="0" err="1" smtClean="0">
                <a:latin typeface="Calibri" pitchFamily="34" charset="0"/>
                <a:cs typeface="Calibri" pitchFamily="34" charset="0"/>
              </a:rPr>
              <a:t>IncCounter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 – время работы </a:t>
            </a:r>
            <a:r>
              <a:rPr lang="en-US" sz="2300" dirty="0" err="1" smtClean="0">
                <a:latin typeface="Courier New" pitchFamily="49" charset="0"/>
                <a:cs typeface="Courier New" pitchFamily="49" charset="0"/>
              </a:rPr>
              <a:t>IncCounter</a:t>
            </a:r>
            <a:r>
              <a:rPr lang="ru-RU" sz="2300" dirty="0" smtClean="0">
                <a:latin typeface="Courier New" pitchFamily="49" charset="0"/>
                <a:cs typeface="Courier New" pitchFamily="49" charset="0"/>
              </a:rPr>
              <a:t>() </a:t>
            </a:r>
            <a:r>
              <a:rPr lang="ru-RU" sz="2300" dirty="0" smtClean="0">
                <a:latin typeface="Calibri" pitchFamily="34" charset="0"/>
                <a:cs typeface="Calibri" pitchFamily="34" charset="0"/>
              </a:rPr>
              <a:t>в П1 с </a:t>
            </a:r>
            <a:r>
              <a:rPr lang="en-US" sz="2300" dirty="0" err="1" smtClean="0">
                <a:latin typeface="Calibri" pitchFamily="34" charset="0"/>
                <a:cs typeface="Calibri" pitchFamily="34" charset="0"/>
              </a:rPr>
              <a:t>VTune</a:t>
            </a:r>
            <a:endParaRPr lang="ru-RU" sz="23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ru-RU" sz="23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en-US" sz="2300" dirty="0" smtClean="0">
                <a:latin typeface="Calibri" pitchFamily="34" charset="0"/>
                <a:cs typeface="Calibri" pitchFamily="34" charset="0"/>
              </a:rPr>
              <a:t>It'/It = T</a:t>
            </a:r>
            <a:r>
              <a:rPr lang="en-US" sz="2300" baseline="-25000" dirty="0" smtClean="0">
                <a:latin typeface="Calibri" pitchFamily="34" charset="0"/>
                <a:cs typeface="Calibri" pitchFamily="34" charset="0"/>
              </a:rPr>
              <a:t>2</a:t>
            </a:r>
            <a:r>
              <a:rPr lang="en-US" sz="2300" dirty="0" smtClean="0">
                <a:latin typeface="Calibri" pitchFamily="34" charset="0"/>
                <a:cs typeface="Calibri" pitchFamily="34" charset="0"/>
              </a:rPr>
              <a:t>.IncCounter/</a:t>
            </a:r>
            <a:r>
              <a:rPr lang="en-US" sz="2300" dirty="0" err="1" smtClean="0">
                <a:latin typeface="Calibri" pitchFamily="34" charset="0"/>
                <a:cs typeface="Calibri" pitchFamily="34" charset="0"/>
              </a:rPr>
              <a:t>T</a:t>
            </a:r>
            <a:r>
              <a:rPr lang="en-US" sz="2300" baseline="-25000" dirty="0" err="1" smtClean="0">
                <a:latin typeface="Calibri" pitchFamily="34" charset="0"/>
                <a:cs typeface="Calibri" pitchFamily="34" charset="0"/>
              </a:rPr>
              <a:t>x</a:t>
            </a:r>
            <a:endParaRPr lang="ru-RU" sz="23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en-US" sz="2300" dirty="0" smtClean="0">
                <a:latin typeface="Calibri" pitchFamily="34" charset="0"/>
                <a:cs typeface="Calibri" pitchFamily="34" charset="0"/>
              </a:rPr>
              <a:t>It'/It = T</a:t>
            </a:r>
            <a:r>
              <a:rPr lang="en-US" sz="2300" baseline="-25000" dirty="0" smtClean="0">
                <a:latin typeface="Calibri" pitchFamily="34" charset="0"/>
                <a:cs typeface="Calibri" pitchFamily="34" charset="0"/>
              </a:rPr>
              <a:t>2</a:t>
            </a:r>
            <a:r>
              <a:rPr lang="en-US" sz="2300" dirty="0" smtClean="0">
                <a:latin typeface="Calibri" pitchFamily="34" charset="0"/>
                <a:cs typeface="Calibri" pitchFamily="34" charset="0"/>
              </a:rPr>
              <a:t>.IncCounter/(T</a:t>
            </a:r>
            <a:r>
              <a:rPr lang="en-US" sz="2300" baseline="-25000" dirty="0" smtClean="0">
                <a:latin typeface="Calibri" pitchFamily="34" charset="0"/>
                <a:cs typeface="Calibri" pitchFamily="34" charset="0"/>
              </a:rPr>
              <a:t>0</a:t>
            </a:r>
            <a:r>
              <a:rPr lang="en-US" sz="2300" dirty="0" smtClean="0">
                <a:latin typeface="Calibri" pitchFamily="34" charset="0"/>
                <a:cs typeface="Calibri" pitchFamily="34" charset="0"/>
              </a:rPr>
              <a:t> * K)</a:t>
            </a:r>
            <a:endParaRPr lang="ru-RU" sz="2300" dirty="0" smtClean="0">
              <a:latin typeface="Calibri" pitchFamily="34" charset="0"/>
              <a:cs typeface="Calibri" pitchFamily="34" charset="0"/>
            </a:endParaRPr>
          </a:p>
          <a:p>
            <a:endParaRPr sz="2300" dirty="0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55" name="Shape 55"/>
          <p:cNvGraphicFramePr/>
          <p:nvPr/>
        </p:nvGraphicFramePr>
        <p:xfrm>
          <a:off x="952499" y="4919566"/>
          <a:ext cx="7239000" cy="137151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346250"/>
                <a:gridCol w="1851900"/>
                <a:gridCol w="2285400"/>
                <a:gridCol w="1755450"/>
              </a:tblGrid>
              <a:tr h="457170">
                <a:tc>
                  <a:txBody>
                    <a:bodyPr/>
                    <a:lstStyle/>
                    <a:p>
                      <a:endParaRPr sz="18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1800">
                          <a:solidFill>
                            <a:schemeClr val="dk1"/>
                          </a:solidFill>
                          <a:latin typeface="Calibri" pitchFamily="34" charset="0"/>
                          <a:cs typeface="Calibri" pitchFamily="34" charset="0"/>
                        </a:rPr>
                        <a:t>T</a:t>
                      </a:r>
                      <a:r>
                        <a:rPr lang="ru" sz="1800" baseline="-25000">
                          <a:solidFill>
                            <a:schemeClr val="dk1"/>
                          </a:solidFill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r>
                        <a:rPr lang="ru" sz="1800">
                          <a:solidFill>
                            <a:schemeClr val="dk1"/>
                          </a:solidFill>
                          <a:latin typeface="Calibri" pitchFamily="34" charset="0"/>
                          <a:cs typeface="Calibri" pitchFamily="34" charset="0"/>
                        </a:rPr>
                        <a:t>.Counter/T</a:t>
                      </a:r>
                      <a:r>
                        <a:rPr lang="ru" sz="1800" baseline="-25000">
                          <a:solidFill>
                            <a:schemeClr val="dk1"/>
                          </a:solidFill>
                          <a:latin typeface="Calibri" pitchFamily="34" charset="0"/>
                          <a:cs typeface="Calibri" pitchFamily="34" charset="0"/>
                        </a:rPr>
                        <a:t>x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1800" dirty="0">
                          <a:solidFill>
                            <a:schemeClr val="dk1"/>
                          </a:solidFill>
                          <a:latin typeface="Calibri" pitchFamily="34" charset="0"/>
                          <a:cs typeface="Calibri" pitchFamily="34" charset="0"/>
                        </a:rPr>
                        <a:t>T</a:t>
                      </a:r>
                      <a:r>
                        <a:rPr lang="ru" sz="1800" baseline="-25000" dirty="0">
                          <a:solidFill>
                            <a:schemeClr val="dk1"/>
                          </a:solidFill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r>
                        <a:rPr lang="ru" sz="1800" dirty="0">
                          <a:solidFill>
                            <a:schemeClr val="dk1"/>
                          </a:solidFill>
                          <a:latin typeface="Calibri" pitchFamily="34" charset="0"/>
                          <a:cs typeface="Calibri" pitchFamily="34" charset="0"/>
                        </a:rPr>
                        <a:t>.Counter/(T</a:t>
                      </a:r>
                      <a:r>
                        <a:rPr lang="ru" sz="1800" baseline="-25000" dirty="0">
                          <a:solidFill>
                            <a:schemeClr val="dk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r>
                        <a:rPr lang="ru" sz="1800" dirty="0">
                          <a:solidFill>
                            <a:schemeClr val="dk1"/>
                          </a:solidFill>
                          <a:latin typeface="Calibri" pitchFamily="34" charset="0"/>
                          <a:cs typeface="Calibri" pitchFamily="34" charset="0"/>
                        </a:rPr>
                        <a:t> * K)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1800">
                          <a:latin typeface="Calibri" pitchFamily="34" charset="0"/>
                          <a:cs typeface="Calibri" pitchFamily="34" charset="0"/>
                        </a:rPr>
                        <a:t>K</a:t>
                      </a:r>
                    </a:p>
                  </a:txBody>
                  <a:tcPr marL="91425" marR="91425" marT="91425" marB="91425" anchor="ctr"/>
                </a:tc>
              </a:tr>
              <a:tr h="45717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1800" dirty="0">
                          <a:latin typeface="Calibri" pitchFamily="34" charset="0"/>
                          <a:cs typeface="Calibri" pitchFamily="34" charset="0"/>
                        </a:rPr>
                        <a:t>lightweight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1800" dirty="0" smtClean="0">
                          <a:latin typeface="Calibri" pitchFamily="34" charset="0"/>
                          <a:cs typeface="Calibri" pitchFamily="34" charset="0"/>
                        </a:rPr>
                        <a:t>1.11</a:t>
                      </a:r>
                      <a:endParaRPr lang="ru" sz="18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1800" dirty="0" smtClean="0">
                          <a:latin typeface="Calibri" pitchFamily="34" charset="0"/>
                          <a:cs typeface="Calibri" pitchFamily="34" charset="0"/>
                        </a:rPr>
                        <a:t>0.05</a:t>
                      </a:r>
                      <a:endParaRPr lang="ru" sz="18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1800" dirty="0" smtClean="0">
                          <a:latin typeface="Calibri" pitchFamily="34" charset="0"/>
                          <a:cs typeface="Calibri" pitchFamily="34" charset="0"/>
                        </a:rPr>
                        <a:t>1.12</a:t>
                      </a:r>
                      <a:endParaRPr lang="ru" sz="18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</a:tr>
              <a:tr h="45717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1800">
                          <a:latin typeface="Calibri" pitchFamily="34" charset="0"/>
                          <a:cs typeface="Calibri" pitchFamily="34" charset="0"/>
                        </a:rPr>
                        <a:t>hotspots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1800" dirty="0" smtClean="0">
                          <a:latin typeface="Calibri" pitchFamily="34" charset="0"/>
                          <a:cs typeface="Calibri" pitchFamily="34" charset="0"/>
                        </a:rPr>
                        <a:t>1.07</a:t>
                      </a:r>
                      <a:endParaRPr lang="ru" sz="18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1800" dirty="0" smtClean="0">
                          <a:latin typeface="Calibri" pitchFamily="34" charset="0"/>
                          <a:cs typeface="Calibri" pitchFamily="34" charset="0"/>
                        </a:rPr>
                        <a:t>1.06</a:t>
                      </a:r>
                      <a:endParaRPr lang="ru" sz="18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" sz="1800" dirty="0" smtClean="0">
                          <a:latin typeface="Calibri" pitchFamily="34" charset="0"/>
                          <a:cs typeface="Calibri" pitchFamily="34" charset="0"/>
                        </a:rPr>
                        <a:t>1.08</a:t>
                      </a:r>
                      <a:endParaRPr lang="ru" sz="18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25" marR="91425" marT="91425" marB="91425" anchor="ctr"/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457200" y="1549591"/>
            <a:ext cx="8229600" cy="4975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Цель: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		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выявить ошибки семплирующего подхода, 	вызванные аппроксимирующей техникой</a:t>
            </a:r>
            <a:endParaRPr kumimoji="0" lang="en-US" sz="2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Способ: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		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из стека вызовов функций соорудить	распределенную (во времени)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“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пилу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”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Реализация: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		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нужно вызывать различные функции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N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раз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“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в 	глубину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”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, причем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N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будет выбираться случайно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“Saw”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Состояние стека во времени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291650" y="1873627"/>
            <a:ext cx="8752047" cy="4147662"/>
            <a:chOff x="291650" y="1873627"/>
            <a:chExt cx="8752047" cy="4147662"/>
          </a:xfrm>
        </p:grpSpPr>
        <p:cxnSp>
          <p:nvCxnSpPr>
            <p:cNvPr id="6" name="AutoShape 2"/>
            <p:cNvCxnSpPr>
              <a:cxnSpLocks noChangeShapeType="1"/>
            </p:cNvCxnSpPr>
            <p:nvPr/>
          </p:nvCxnSpPr>
          <p:spPr bwMode="auto">
            <a:xfrm>
              <a:off x="1036915" y="5373216"/>
              <a:ext cx="8006782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grpSp>
          <p:nvGrpSpPr>
            <p:cNvPr id="7" name="Группа 19"/>
            <p:cNvGrpSpPr/>
            <p:nvPr/>
          </p:nvGrpSpPr>
          <p:grpSpPr>
            <a:xfrm>
              <a:off x="291650" y="1873627"/>
              <a:ext cx="8696643" cy="4147662"/>
              <a:chOff x="291650" y="1873627"/>
              <a:chExt cx="8696643" cy="4147662"/>
            </a:xfrm>
          </p:grpSpPr>
          <p:sp>
            <p:nvSpPr>
              <p:cNvPr id="8" name="TextBox 7"/>
              <p:cNvSpPr txBox="1"/>
              <p:nvPr/>
            </p:nvSpPr>
            <p:spPr>
              <a:xfrm>
                <a:off x="8719661" y="5373216"/>
                <a:ext cx="268632" cy="526298"/>
              </a:xfrm>
              <a:prstGeom prst="rect">
                <a:avLst/>
              </a:prstGeom>
              <a:noFill/>
            </p:spPr>
            <p:txBody>
              <a:bodyPr wrap="none" lIns="82295" tIns="41148" rIns="82295" bIns="41148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900" dirty="0">
                    <a:solidFill>
                      <a:srgbClr val="000000"/>
                    </a:solidFill>
                  </a:rPr>
                  <a:t>t</a:t>
                </a:r>
                <a:endParaRPr lang="ru-RU" sz="2900" dirty="0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9" name="Группа 18"/>
              <p:cNvGrpSpPr/>
              <p:nvPr/>
            </p:nvGrpSpPr>
            <p:grpSpPr>
              <a:xfrm>
                <a:off x="291650" y="1873627"/>
                <a:ext cx="8553111" cy="4147662"/>
                <a:chOff x="291650" y="1873627"/>
                <a:chExt cx="8553111" cy="4147662"/>
              </a:xfrm>
            </p:grpSpPr>
            <p:sp>
              <p:nvSpPr>
                <p:cNvPr id="10" name="TextBox 9"/>
                <p:cNvSpPr txBox="1"/>
                <p:nvPr/>
              </p:nvSpPr>
              <p:spPr>
                <a:xfrm rot="16200000">
                  <a:off x="-1571354" y="3736631"/>
                  <a:ext cx="4147662" cy="421654"/>
                </a:xfrm>
                <a:prstGeom prst="rect">
                  <a:avLst/>
                </a:prstGeom>
                <a:noFill/>
              </p:spPr>
              <p:txBody>
                <a:bodyPr wrap="square" lIns="82295" tIns="41148" rIns="82295" bIns="41148" rtlCol="0">
                  <a:spAutoFit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ru-RU" sz="2200" b="1" dirty="0" smtClean="0">
                      <a:solidFill>
                        <a:srgbClr val="000000"/>
                      </a:solidFill>
                      <a:latin typeface="Calibri" pitchFamily="34" charset="0"/>
                      <a:cs typeface="Calibri" pitchFamily="34" charset="0"/>
                    </a:rPr>
                    <a:t>Глубина  вложенности  функций</a:t>
                  </a:r>
                  <a:endParaRPr lang="ru-RU" sz="2200" b="1" dirty="0">
                    <a:solidFill>
                      <a:srgbClr val="000000"/>
                    </a:solidFill>
                    <a:latin typeface="Calibri" pitchFamily="34" charset="0"/>
                    <a:cs typeface="Calibri" pitchFamily="34" charset="0"/>
                  </a:endParaRPr>
                </a:p>
              </p:txBody>
            </p:sp>
            <p:grpSp>
              <p:nvGrpSpPr>
                <p:cNvPr id="11" name="Группа 17"/>
                <p:cNvGrpSpPr/>
                <p:nvPr/>
              </p:nvGrpSpPr>
              <p:grpSpPr>
                <a:xfrm>
                  <a:off x="748375" y="2392086"/>
                  <a:ext cx="8096386" cy="3175553"/>
                  <a:chOff x="748375" y="2392086"/>
                  <a:chExt cx="8096386" cy="3175553"/>
                </a:xfrm>
              </p:grpSpPr>
              <p:graphicFrame>
                <p:nvGraphicFramePr>
                  <p:cNvPr id="12" name="Диаграмма 3"/>
                  <p:cNvGraphicFramePr/>
                  <p:nvPr/>
                </p:nvGraphicFramePr>
                <p:xfrm>
                  <a:off x="748375" y="2392086"/>
                  <a:ext cx="8096386" cy="3175553"/>
                </p:xfrm>
                <a:graphic>
                  <a:graphicData uri="http://schemas.openxmlformats.org/drawingml/2006/chart">
                    <c:chart xmlns:c="http://schemas.openxmlformats.org/drawingml/2006/chart" xmlns:r="http://schemas.openxmlformats.org/officeDocument/2006/relationships" r:id="rId3"/>
                  </a:graphicData>
                </a:graphic>
              </p:graphicFrame>
              <p:grpSp>
                <p:nvGrpSpPr>
                  <p:cNvPr id="13" name="Группа 16"/>
                  <p:cNvGrpSpPr/>
                  <p:nvPr/>
                </p:nvGrpSpPr>
                <p:grpSpPr>
                  <a:xfrm>
                    <a:off x="2051720" y="5157192"/>
                    <a:ext cx="5976664" cy="343216"/>
                    <a:chOff x="2123728" y="5157192"/>
                    <a:chExt cx="5976664" cy="343216"/>
                  </a:xfrm>
                </p:grpSpPr>
                <p:sp>
                  <p:nvSpPr>
                    <p:cNvPr id="14" name="AutoShape 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23728" y="5157192"/>
                      <a:ext cx="360040" cy="343216"/>
                    </a:xfrm>
                    <a:prstGeom prst="flowChartConnector">
                      <a:avLst/>
                    </a:prstGeom>
                    <a:gradFill rotWithShape="0">
                      <a:gsLst>
                        <a:gs pos="0">
                          <a:srgbClr val="F79646"/>
                        </a:gs>
                        <a:gs pos="100000">
                          <a:srgbClr val="DF6A09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0">
                      <a:noFill/>
                      <a:round/>
                      <a:headEnd/>
                      <a:tailEnd/>
                    </a:ln>
                    <a:effectLst>
                      <a:outerShdw dist="28398" dir="3806097" algn="ctr" rotWithShape="0">
                        <a:srgbClr val="974706"/>
                      </a:outerShdw>
                    </a:effec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5" name="AutoShape 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987824" y="5157192"/>
                      <a:ext cx="360040" cy="343216"/>
                    </a:xfrm>
                    <a:prstGeom prst="flowChartConnector">
                      <a:avLst/>
                    </a:prstGeom>
                    <a:gradFill rotWithShape="0">
                      <a:gsLst>
                        <a:gs pos="0">
                          <a:srgbClr val="F79646"/>
                        </a:gs>
                        <a:gs pos="100000">
                          <a:srgbClr val="DF6A09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0">
                      <a:noFill/>
                      <a:round/>
                      <a:headEnd/>
                      <a:tailEnd/>
                    </a:ln>
                    <a:effectLst>
                      <a:outerShdw dist="28398" dir="3806097" algn="ctr" rotWithShape="0">
                        <a:srgbClr val="974706"/>
                      </a:outerShdw>
                    </a:effec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6" name="AutoShape 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79912" y="5157192"/>
                      <a:ext cx="360040" cy="343216"/>
                    </a:xfrm>
                    <a:prstGeom prst="flowChartConnector">
                      <a:avLst/>
                    </a:prstGeom>
                    <a:gradFill rotWithShape="0">
                      <a:gsLst>
                        <a:gs pos="0">
                          <a:srgbClr val="F79646"/>
                        </a:gs>
                        <a:gs pos="100000">
                          <a:srgbClr val="DF6A09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0">
                      <a:noFill/>
                      <a:round/>
                      <a:headEnd/>
                      <a:tailEnd/>
                    </a:ln>
                    <a:effectLst>
                      <a:outerShdw dist="28398" dir="3806097" algn="ctr" rotWithShape="0">
                        <a:srgbClr val="974706"/>
                      </a:outerShdw>
                    </a:effec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7" name="AutoShape 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644008" y="5157192"/>
                      <a:ext cx="360040" cy="343216"/>
                    </a:xfrm>
                    <a:prstGeom prst="flowChartConnector">
                      <a:avLst/>
                    </a:prstGeom>
                    <a:gradFill rotWithShape="0">
                      <a:gsLst>
                        <a:gs pos="0">
                          <a:srgbClr val="F79646"/>
                        </a:gs>
                        <a:gs pos="100000">
                          <a:srgbClr val="DF6A09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0">
                      <a:noFill/>
                      <a:round/>
                      <a:headEnd/>
                      <a:tailEnd/>
                    </a:ln>
                    <a:effectLst>
                      <a:outerShdw dist="28398" dir="3806097" algn="ctr" rotWithShape="0">
                        <a:srgbClr val="974706"/>
                      </a:outerShdw>
                    </a:effec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" name="AutoShape 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436096" y="5157192"/>
                      <a:ext cx="360040" cy="343216"/>
                    </a:xfrm>
                    <a:prstGeom prst="flowChartConnector">
                      <a:avLst/>
                    </a:prstGeom>
                    <a:gradFill rotWithShape="0">
                      <a:gsLst>
                        <a:gs pos="0">
                          <a:srgbClr val="F79646"/>
                        </a:gs>
                        <a:gs pos="100000">
                          <a:srgbClr val="DF6A09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0">
                      <a:noFill/>
                      <a:round/>
                      <a:headEnd/>
                      <a:tailEnd/>
                    </a:ln>
                    <a:effectLst>
                      <a:outerShdw dist="28398" dir="3806097" algn="ctr" rotWithShape="0">
                        <a:srgbClr val="974706"/>
                      </a:outerShdw>
                    </a:effec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9" name="AutoShape 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156176" y="5157192"/>
                      <a:ext cx="360040" cy="343216"/>
                    </a:xfrm>
                    <a:prstGeom prst="flowChartConnector">
                      <a:avLst/>
                    </a:prstGeom>
                    <a:gradFill rotWithShape="0">
                      <a:gsLst>
                        <a:gs pos="0">
                          <a:srgbClr val="F79646"/>
                        </a:gs>
                        <a:gs pos="100000">
                          <a:srgbClr val="DF6A09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0">
                      <a:noFill/>
                      <a:round/>
                      <a:headEnd/>
                      <a:tailEnd/>
                    </a:ln>
                    <a:effectLst>
                      <a:outerShdw dist="28398" dir="3806097" algn="ctr" rotWithShape="0">
                        <a:srgbClr val="974706"/>
                      </a:outerShdw>
                    </a:effec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0" name="AutoShape 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948264" y="5157192"/>
                      <a:ext cx="360040" cy="343216"/>
                    </a:xfrm>
                    <a:prstGeom prst="flowChartConnector">
                      <a:avLst/>
                    </a:prstGeom>
                    <a:gradFill rotWithShape="0">
                      <a:gsLst>
                        <a:gs pos="0">
                          <a:srgbClr val="F79646"/>
                        </a:gs>
                        <a:gs pos="100000">
                          <a:srgbClr val="DF6A09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0">
                      <a:noFill/>
                      <a:round/>
                      <a:headEnd/>
                      <a:tailEnd/>
                    </a:ln>
                    <a:effectLst>
                      <a:outerShdw dist="28398" dir="3806097" algn="ctr" rotWithShape="0">
                        <a:srgbClr val="974706"/>
                      </a:outerShdw>
                    </a:effec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1" name="AutoShape 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740352" y="5157192"/>
                      <a:ext cx="360040" cy="343216"/>
                    </a:xfrm>
                    <a:prstGeom prst="flowChartConnector">
                      <a:avLst/>
                    </a:prstGeom>
                    <a:gradFill rotWithShape="0">
                      <a:gsLst>
                        <a:gs pos="0">
                          <a:srgbClr val="F79646"/>
                        </a:gs>
                        <a:gs pos="100000">
                          <a:srgbClr val="DF6A09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0">
                      <a:noFill/>
                      <a:round/>
                      <a:headEnd/>
                      <a:tailEnd/>
                    </a:ln>
                    <a:effectLst>
                      <a:outerShdw dist="28398" dir="3806097" algn="ctr" rotWithShape="0">
                        <a:srgbClr val="974706"/>
                      </a:outerShdw>
                    </a:effec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ru-RU"/>
                    </a:p>
                  </p:txBody>
                </p:sp>
              </p:grpSp>
            </p:grp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Результаты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Выявлены недостатки семплирования</a:t>
            </a:r>
          </a:p>
          <a:p>
            <a:pPr lvl="1"/>
            <a:r>
              <a:rPr lang="ru-RU" dirty="0" smtClean="0"/>
              <a:t>Функция может быть незамеченной, даже если работает большую часть времени</a:t>
            </a:r>
          </a:p>
          <a:p>
            <a:pPr lvl="1"/>
            <a:r>
              <a:rPr lang="ru-RU" dirty="0" smtClean="0"/>
              <a:t>Функция может быть отражена, как </a:t>
            </a:r>
            <a:r>
              <a:rPr lang="en-US" dirty="0" smtClean="0"/>
              <a:t>hotspot</a:t>
            </a:r>
            <a:r>
              <a:rPr lang="ru-RU" dirty="0" smtClean="0"/>
              <a:t>, даже если работает ничтожно малое время</a:t>
            </a:r>
          </a:p>
          <a:p>
            <a:r>
              <a:rPr lang="ru-RU" dirty="0" smtClean="0"/>
              <a:t>Накоплен набор тестов, подтверждающих выдвинутые гипотезы</a:t>
            </a:r>
          </a:p>
          <a:p>
            <a:r>
              <a:rPr lang="ru-RU" dirty="0" smtClean="0"/>
              <a:t>Замечено серьезное влияние на производительность</a:t>
            </a:r>
          </a:p>
          <a:p>
            <a:pPr algn="ctr">
              <a:buNone/>
            </a:pPr>
            <a:r>
              <a:rPr lang="ru-RU" sz="5200" dirty="0" smtClean="0">
                <a:solidFill>
                  <a:srgbClr val="0070C0"/>
                </a:solidFill>
                <a:latin typeface="+mj-lt"/>
              </a:rPr>
              <a:t>Планы на будущее</a:t>
            </a:r>
          </a:p>
          <a:p>
            <a:r>
              <a:rPr lang="ru-RU" dirty="0" smtClean="0">
                <a:latin typeface="+mj-lt"/>
              </a:rPr>
              <a:t>Продолжение разработки прототипа</a:t>
            </a:r>
            <a:r>
              <a:rPr lang="en-US" dirty="0" smtClean="0">
                <a:latin typeface="+mj-lt"/>
              </a:rPr>
              <a:t> </a:t>
            </a:r>
            <a:r>
              <a:rPr lang="ru-RU" dirty="0" smtClean="0">
                <a:latin typeface="+mj-lt"/>
              </a:rPr>
              <a:t>профайлера ядра</a:t>
            </a:r>
            <a:r>
              <a:rPr lang="en-US" dirty="0" smtClean="0">
                <a:latin typeface="+mj-lt"/>
              </a:rPr>
              <a:t> MS WS2008 R2 x64</a:t>
            </a:r>
            <a:endParaRPr lang="ru-RU" dirty="0" smtClean="0">
              <a:latin typeface="+mj-lt"/>
            </a:endParaRPr>
          </a:p>
          <a:p>
            <a:endParaRPr lang="ru-RU" dirty="0">
              <a:latin typeface="+mj-lt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Words>1058</Words>
  <Application>Microsoft Office PowerPoint</Application>
  <PresentationFormat>Экран (4:3)</PresentationFormat>
  <Paragraphs>217</Paragraphs>
  <Slides>15</Slides>
  <Notes>15</Notes>
  <HiddenSlides>2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Исследование и тестирование  семплирующего метода профайлинга  на примере профилировщика производительности  Intel VTune Amplifier XE 2011</vt:lpstr>
      <vt:lpstr>Повысить производительность!</vt:lpstr>
      <vt:lpstr>Методы профайлинга</vt:lpstr>
      <vt:lpstr>Достоинства и недостатки методов</vt:lpstr>
      <vt:lpstr>Существующие продукты</vt:lpstr>
      <vt:lpstr>Постановка задачи</vt:lpstr>
      <vt:lpstr>“Simple Asm”</vt:lpstr>
      <vt:lpstr>“FunctionStackTest”</vt:lpstr>
      <vt:lpstr>“CreateProcessesTest”</vt:lpstr>
      <vt:lpstr>Оценка пропущенных вызовов</vt:lpstr>
      <vt:lpstr>Слайд 11</vt:lpstr>
      <vt:lpstr>Слайд 12</vt:lpstr>
      <vt:lpstr>Слайд 13</vt:lpstr>
      <vt:lpstr>Состояние стека во времени</vt:lpstr>
      <vt:lpstr>Результаты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Рома</dc:creator>
  <cp:lastModifiedBy>Рома</cp:lastModifiedBy>
  <cp:revision>26</cp:revision>
  <dcterms:created xsi:type="dcterms:W3CDTF">2012-05-21T15:46:12Z</dcterms:created>
  <dcterms:modified xsi:type="dcterms:W3CDTF">2012-05-28T16:03:07Z</dcterms:modified>
</cp:coreProperties>
</file>