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notesSlides/notesSlide6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4" r:id="rId6"/>
    <p:sldId id="262" r:id="rId7"/>
    <p:sldId id="263" r:id="rId8"/>
    <p:sldId id="260" r:id="rId9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lineChart>
        <c:grouping val="standard"/>
        <c:ser>
          <c:idx val="0"/>
          <c:order val="0"/>
          <c:tx>
            <c:strRef>
              <c:f>Лист1!$M$3</c:f>
              <c:strCache>
                <c:ptCount val="1"/>
                <c:pt idx="0">
                  <c:v>Генерация синдромов</c:v>
                </c:pt>
              </c:strCache>
            </c:strRef>
          </c:tx>
          <c:marker>
            <c:symbol val="none"/>
          </c:marker>
          <c:cat>
            <c:numRef>
              <c:f>Лист1!$L$4:$L$12</c:f>
              <c:numCache>
                <c:formatCode>General</c:formatCode>
                <c:ptCount val="9"/>
                <c:pt idx="0">
                  <c:v>8</c:v>
                </c:pt>
                <c:pt idx="1">
                  <c:v>10</c:v>
                </c:pt>
                <c:pt idx="2">
                  <c:v>12</c:v>
                </c:pt>
                <c:pt idx="3">
                  <c:v>14</c:v>
                </c:pt>
                <c:pt idx="4">
                  <c:v>16</c:v>
                </c:pt>
                <c:pt idx="5">
                  <c:v>18</c:v>
                </c:pt>
                <c:pt idx="6">
                  <c:v>20</c:v>
                </c:pt>
                <c:pt idx="7">
                  <c:v>22</c:v>
                </c:pt>
                <c:pt idx="8">
                  <c:v>24</c:v>
                </c:pt>
              </c:numCache>
            </c:numRef>
          </c:cat>
          <c:val>
            <c:numRef>
              <c:f>Лист1!$M$4:$M$12</c:f>
              <c:numCache>
                <c:formatCode>General</c:formatCode>
                <c:ptCount val="9"/>
                <c:pt idx="0">
                  <c:v>14099</c:v>
                </c:pt>
                <c:pt idx="1">
                  <c:v>29228</c:v>
                </c:pt>
                <c:pt idx="2">
                  <c:v>46222</c:v>
                </c:pt>
                <c:pt idx="3">
                  <c:v>55263</c:v>
                </c:pt>
                <c:pt idx="4">
                  <c:v>66375</c:v>
                </c:pt>
                <c:pt idx="5">
                  <c:v>88837</c:v>
                </c:pt>
                <c:pt idx="6">
                  <c:v>104653</c:v>
                </c:pt>
                <c:pt idx="7">
                  <c:v>125977</c:v>
                </c:pt>
                <c:pt idx="8">
                  <c:v>144465</c:v>
                </c:pt>
              </c:numCache>
            </c:numRef>
          </c:val>
        </c:ser>
        <c:ser>
          <c:idx val="1"/>
          <c:order val="1"/>
          <c:tx>
            <c:strRef>
              <c:f>Лист1!$N$3</c:f>
              <c:strCache>
                <c:ptCount val="1"/>
                <c:pt idx="0">
                  <c:v>Пересчет синдромов</c:v>
                </c:pt>
              </c:strCache>
            </c:strRef>
          </c:tx>
          <c:marker>
            <c:symbol val="none"/>
          </c:marker>
          <c:cat>
            <c:numRef>
              <c:f>Лист1!$L$4:$L$12</c:f>
              <c:numCache>
                <c:formatCode>General</c:formatCode>
                <c:ptCount val="9"/>
                <c:pt idx="0">
                  <c:v>8</c:v>
                </c:pt>
                <c:pt idx="1">
                  <c:v>10</c:v>
                </c:pt>
                <c:pt idx="2">
                  <c:v>12</c:v>
                </c:pt>
                <c:pt idx="3">
                  <c:v>14</c:v>
                </c:pt>
                <c:pt idx="4">
                  <c:v>16</c:v>
                </c:pt>
                <c:pt idx="5">
                  <c:v>18</c:v>
                </c:pt>
                <c:pt idx="6">
                  <c:v>20</c:v>
                </c:pt>
                <c:pt idx="7">
                  <c:v>22</c:v>
                </c:pt>
                <c:pt idx="8">
                  <c:v>24</c:v>
                </c:pt>
              </c:numCache>
            </c:numRef>
          </c:cat>
          <c:val>
            <c:numRef>
              <c:f>Лист1!$N$4:$N$12</c:f>
              <c:numCache>
                <c:formatCode>General</c:formatCode>
                <c:ptCount val="9"/>
                <c:pt idx="0">
                  <c:v>47484</c:v>
                </c:pt>
                <c:pt idx="1">
                  <c:v>65164</c:v>
                </c:pt>
                <c:pt idx="2">
                  <c:v>67018</c:v>
                </c:pt>
                <c:pt idx="3">
                  <c:v>67617</c:v>
                </c:pt>
                <c:pt idx="4">
                  <c:v>67458</c:v>
                </c:pt>
                <c:pt idx="5">
                  <c:v>67224</c:v>
                </c:pt>
                <c:pt idx="6">
                  <c:v>68327</c:v>
                </c:pt>
                <c:pt idx="7">
                  <c:v>67654</c:v>
                </c:pt>
                <c:pt idx="8">
                  <c:v>67231</c:v>
                </c:pt>
              </c:numCache>
            </c:numRef>
          </c:val>
        </c:ser>
        <c:ser>
          <c:idx val="2"/>
          <c:order val="2"/>
          <c:tx>
            <c:strRef>
              <c:f>Лист1!$O$3</c:f>
              <c:strCache>
                <c:ptCount val="1"/>
                <c:pt idx="0">
                  <c:v>Восстановление 2х дисков</c:v>
                </c:pt>
              </c:strCache>
            </c:strRef>
          </c:tx>
          <c:marker>
            <c:symbol val="none"/>
          </c:marker>
          <c:cat>
            <c:numRef>
              <c:f>Лист1!$L$4:$L$12</c:f>
              <c:numCache>
                <c:formatCode>General</c:formatCode>
                <c:ptCount val="9"/>
                <c:pt idx="0">
                  <c:v>8</c:v>
                </c:pt>
                <c:pt idx="1">
                  <c:v>10</c:v>
                </c:pt>
                <c:pt idx="2">
                  <c:v>12</c:v>
                </c:pt>
                <c:pt idx="3">
                  <c:v>14</c:v>
                </c:pt>
                <c:pt idx="4">
                  <c:v>16</c:v>
                </c:pt>
                <c:pt idx="5">
                  <c:v>18</c:v>
                </c:pt>
                <c:pt idx="6">
                  <c:v>20</c:v>
                </c:pt>
                <c:pt idx="7">
                  <c:v>22</c:v>
                </c:pt>
                <c:pt idx="8">
                  <c:v>24</c:v>
                </c:pt>
              </c:numCache>
            </c:numRef>
          </c:cat>
          <c:val>
            <c:numRef>
              <c:f>Лист1!$O$4:$O$12</c:f>
              <c:numCache>
                <c:formatCode>General</c:formatCode>
                <c:ptCount val="9"/>
                <c:pt idx="0">
                  <c:v>80099</c:v>
                </c:pt>
                <c:pt idx="1">
                  <c:v>96794</c:v>
                </c:pt>
                <c:pt idx="2">
                  <c:v>155901</c:v>
                </c:pt>
                <c:pt idx="3">
                  <c:v>168025</c:v>
                </c:pt>
                <c:pt idx="4">
                  <c:v>186949</c:v>
                </c:pt>
                <c:pt idx="5">
                  <c:v>221566</c:v>
                </c:pt>
                <c:pt idx="6">
                  <c:v>235090</c:v>
                </c:pt>
                <c:pt idx="7">
                  <c:v>283259</c:v>
                </c:pt>
                <c:pt idx="8">
                  <c:v>327877</c:v>
                </c:pt>
              </c:numCache>
            </c:numRef>
          </c:val>
        </c:ser>
        <c:marker val="1"/>
        <c:axId val="44950656"/>
        <c:axId val="44952192"/>
      </c:lineChart>
      <c:catAx>
        <c:axId val="44950656"/>
        <c:scaling>
          <c:orientation val="minMax"/>
        </c:scaling>
        <c:axPos val="b"/>
        <c:numFmt formatCode="General" sourceLinked="1"/>
        <c:tickLblPos val="nextTo"/>
        <c:crossAx val="44952192"/>
        <c:crosses val="autoZero"/>
        <c:auto val="1"/>
        <c:lblAlgn val="ctr"/>
        <c:lblOffset val="100"/>
      </c:catAx>
      <c:valAx>
        <c:axId val="44952192"/>
        <c:scaling>
          <c:orientation val="minMax"/>
        </c:scaling>
        <c:axPos val="l"/>
        <c:majorGridlines/>
        <c:numFmt formatCode="General" sourceLinked="1"/>
        <c:tickLblPos val="nextTo"/>
        <c:crossAx val="44950656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lineChart>
        <c:grouping val="standard"/>
        <c:ser>
          <c:idx val="0"/>
          <c:order val="0"/>
          <c:tx>
            <c:strRef>
              <c:f>Лист1!$C$3</c:f>
              <c:strCache>
                <c:ptCount val="1"/>
                <c:pt idx="0">
                  <c:v>Алгоритм Майка</c:v>
                </c:pt>
              </c:strCache>
            </c:strRef>
          </c:tx>
          <c:marker>
            <c:symbol val="none"/>
          </c:marker>
          <c:cat>
            <c:numRef>
              <c:f>Лист1!$B$4:$B$12</c:f>
              <c:numCache>
                <c:formatCode>General</c:formatCode>
                <c:ptCount val="9"/>
                <c:pt idx="0">
                  <c:v>8</c:v>
                </c:pt>
                <c:pt idx="1">
                  <c:v>10</c:v>
                </c:pt>
                <c:pt idx="2">
                  <c:v>12</c:v>
                </c:pt>
                <c:pt idx="3">
                  <c:v>14</c:v>
                </c:pt>
                <c:pt idx="4">
                  <c:v>16</c:v>
                </c:pt>
                <c:pt idx="5">
                  <c:v>18</c:v>
                </c:pt>
                <c:pt idx="6">
                  <c:v>20</c:v>
                </c:pt>
                <c:pt idx="7">
                  <c:v>22</c:v>
                </c:pt>
                <c:pt idx="8">
                  <c:v>24</c:v>
                </c:pt>
              </c:numCache>
            </c:numRef>
          </c:cat>
          <c:val>
            <c:numRef>
              <c:f>Лист1!$C$4:$C$12</c:f>
              <c:numCache>
                <c:formatCode>General</c:formatCode>
                <c:ptCount val="9"/>
                <c:pt idx="0">
                  <c:v>17151</c:v>
                </c:pt>
                <c:pt idx="1">
                  <c:v>20755</c:v>
                </c:pt>
                <c:pt idx="2">
                  <c:v>25097</c:v>
                </c:pt>
                <c:pt idx="3">
                  <c:v>31420</c:v>
                </c:pt>
                <c:pt idx="4">
                  <c:v>39908</c:v>
                </c:pt>
                <c:pt idx="5">
                  <c:v>50545</c:v>
                </c:pt>
                <c:pt idx="6">
                  <c:v>63778</c:v>
                </c:pt>
                <c:pt idx="7">
                  <c:v>69806</c:v>
                </c:pt>
                <c:pt idx="8">
                  <c:v>77523</c:v>
                </c:pt>
              </c:numCache>
            </c:numRef>
          </c:val>
        </c:ser>
        <c:ser>
          <c:idx val="1"/>
          <c:order val="1"/>
          <c:tx>
            <c:strRef>
              <c:f>Лист1!$D$3</c:f>
              <c:strCache>
                <c:ptCount val="1"/>
                <c:pt idx="0">
                  <c:v>EngineM8R</c:v>
                </c:pt>
              </c:strCache>
            </c:strRef>
          </c:tx>
          <c:marker>
            <c:symbol val="none"/>
          </c:marker>
          <c:cat>
            <c:numRef>
              <c:f>Лист1!$B$4:$B$12</c:f>
              <c:numCache>
                <c:formatCode>General</c:formatCode>
                <c:ptCount val="9"/>
                <c:pt idx="0">
                  <c:v>8</c:v>
                </c:pt>
                <c:pt idx="1">
                  <c:v>10</c:v>
                </c:pt>
                <c:pt idx="2">
                  <c:v>12</c:v>
                </c:pt>
                <c:pt idx="3">
                  <c:v>14</c:v>
                </c:pt>
                <c:pt idx="4">
                  <c:v>16</c:v>
                </c:pt>
                <c:pt idx="5">
                  <c:v>18</c:v>
                </c:pt>
                <c:pt idx="6">
                  <c:v>20</c:v>
                </c:pt>
                <c:pt idx="7">
                  <c:v>22</c:v>
                </c:pt>
                <c:pt idx="8">
                  <c:v>24</c:v>
                </c:pt>
              </c:numCache>
            </c:numRef>
          </c:cat>
          <c:val>
            <c:numRef>
              <c:f>Лист1!$D$4:$D$12</c:f>
              <c:numCache>
                <c:formatCode>General</c:formatCode>
                <c:ptCount val="9"/>
                <c:pt idx="0">
                  <c:v>18413</c:v>
                </c:pt>
                <c:pt idx="1">
                  <c:v>23696</c:v>
                </c:pt>
                <c:pt idx="2">
                  <c:v>29942</c:v>
                </c:pt>
                <c:pt idx="3">
                  <c:v>35401</c:v>
                </c:pt>
                <c:pt idx="4">
                  <c:v>40205</c:v>
                </c:pt>
                <c:pt idx="5">
                  <c:v>46717</c:v>
                </c:pt>
                <c:pt idx="6">
                  <c:v>54930</c:v>
                </c:pt>
                <c:pt idx="7">
                  <c:v>67195</c:v>
                </c:pt>
                <c:pt idx="8">
                  <c:v>75622</c:v>
                </c:pt>
              </c:numCache>
            </c:numRef>
          </c:val>
        </c:ser>
        <c:ser>
          <c:idx val="2"/>
          <c:order val="2"/>
          <c:tx>
            <c:strRef>
              <c:f>Лист1!$E$3</c:f>
              <c:strCache>
                <c:ptCount val="1"/>
                <c:pt idx="0">
                  <c:v>Engine128</c:v>
                </c:pt>
              </c:strCache>
            </c:strRef>
          </c:tx>
          <c:marker>
            <c:symbol val="none"/>
          </c:marker>
          <c:cat>
            <c:numRef>
              <c:f>Лист1!$B$4:$B$12</c:f>
              <c:numCache>
                <c:formatCode>General</c:formatCode>
                <c:ptCount val="9"/>
                <c:pt idx="0">
                  <c:v>8</c:v>
                </c:pt>
                <c:pt idx="1">
                  <c:v>10</c:v>
                </c:pt>
                <c:pt idx="2">
                  <c:v>12</c:v>
                </c:pt>
                <c:pt idx="3">
                  <c:v>14</c:v>
                </c:pt>
                <c:pt idx="4">
                  <c:v>16</c:v>
                </c:pt>
                <c:pt idx="5">
                  <c:v>18</c:v>
                </c:pt>
                <c:pt idx="6">
                  <c:v>20</c:v>
                </c:pt>
                <c:pt idx="7">
                  <c:v>22</c:v>
                </c:pt>
                <c:pt idx="8">
                  <c:v>24</c:v>
                </c:pt>
              </c:numCache>
            </c:numRef>
          </c:cat>
          <c:val>
            <c:numRef>
              <c:f>Лист1!$E$4:$E$12</c:f>
              <c:numCache>
                <c:formatCode>General</c:formatCode>
                <c:ptCount val="9"/>
                <c:pt idx="0">
                  <c:v>14099</c:v>
                </c:pt>
                <c:pt idx="1">
                  <c:v>29228</c:v>
                </c:pt>
                <c:pt idx="2">
                  <c:v>46222</c:v>
                </c:pt>
                <c:pt idx="3">
                  <c:v>55263</c:v>
                </c:pt>
                <c:pt idx="4">
                  <c:v>66375</c:v>
                </c:pt>
                <c:pt idx="5">
                  <c:v>88837</c:v>
                </c:pt>
                <c:pt idx="6">
                  <c:v>104653</c:v>
                </c:pt>
                <c:pt idx="7">
                  <c:v>125977</c:v>
                </c:pt>
                <c:pt idx="8">
                  <c:v>144465</c:v>
                </c:pt>
              </c:numCache>
            </c:numRef>
          </c:val>
        </c:ser>
        <c:marker val="1"/>
        <c:axId val="65815680"/>
        <c:axId val="65817216"/>
      </c:lineChart>
      <c:catAx>
        <c:axId val="65815680"/>
        <c:scaling>
          <c:orientation val="minMax"/>
        </c:scaling>
        <c:axPos val="b"/>
        <c:numFmt formatCode="General" sourceLinked="1"/>
        <c:tickLblPos val="nextTo"/>
        <c:crossAx val="65817216"/>
        <c:crosses val="autoZero"/>
        <c:auto val="1"/>
        <c:lblAlgn val="ctr"/>
        <c:lblOffset val="100"/>
      </c:catAx>
      <c:valAx>
        <c:axId val="65817216"/>
        <c:scaling>
          <c:orientation val="minMax"/>
        </c:scaling>
        <c:axPos val="l"/>
        <c:majorGridlines/>
        <c:numFmt formatCode="General" sourceLinked="1"/>
        <c:tickLblPos val="nextTo"/>
        <c:crossAx val="65815680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lineChart>
        <c:grouping val="standard"/>
        <c:ser>
          <c:idx val="0"/>
          <c:order val="0"/>
          <c:tx>
            <c:strRef>
              <c:f>Лист1!$C$14</c:f>
              <c:strCache>
                <c:ptCount val="1"/>
                <c:pt idx="0">
                  <c:v>Алгоритм Майка</c:v>
                </c:pt>
              </c:strCache>
            </c:strRef>
          </c:tx>
          <c:marker>
            <c:symbol val="none"/>
          </c:marker>
          <c:cat>
            <c:numRef>
              <c:f>Лист1!$B$15:$B$23</c:f>
              <c:numCache>
                <c:formatCode>General</c:formatCode>
                <c:ptCount val="9"/>
                <c:pt idx="0">
                  <c:v>8</c:v>
                </c:pt>
                <c:pt idx="1">
                  <c:v>10</c:v>
                </c:pt>
                <c:pt idx="2">
                  <c:v>12</c:v>
                </c:pt>
                <c:pt idx="3">
                  <c:v>14</c:v>
                </c:pt>
                <c:pt idx="4">
                  <c:v>16</c:v>
                </c:pt>
                <c:pt idx="5">
                  <c:v>18</c:v>
                </c:pt>
                <c:pt idx="6">
                  <c:v>20</c:v>
                </c:pt>
                <c:pt idx="7">
                  <c:v>22</c:v>
                </c:pt>
                <c:pt idx="8">
                  <c:v>24</c:v>
                </c:pt>
              </c:numCache>
            </c:numRef>
          </c:cat>
          <c:val>
            <c:numRef>
              <c:f>Лист1!$C$15:$C$23</c:f>
              <c:numCache>
                <c:formatCode>General</c:formatCode>
                <c:ptCount val="9"/>
                <c:pt idx="0">
                  <c:v>26646</c:v>
                </c:pt>
                <c:pt idx="1">
                  <c:v>29096</c:v>
                </c:pt>
                <c:pt idx="2">
                  <c:v>29493</c:v>
                </c:pt>
                <c:pt idx="3">
                  <c:v>30270</c:v>
                </c:pt>
                <c:pt idx="4">
                  <c:v>31042</c:v>
                </c:pt>
                <c:pt idx="5">
                  <c:v>30684</c:v>
                </c:pt>
                <c:pt idx="6">
                  <c:v>31159</c:v>
                </c:pt>
                <c:pt idx="7">
                  <c:v>31209</c:v>
                </c:pt>
                <c:pt idx="8">
                  <c:v>30345</c:v>
                </c:pt>
              </c:numCache>
            </c:numRef>
          </c:val>
        </c:ser>
        <c:ser>
          <c:idx val="1"/>
          <c:order val="1"/>
          <c:tx>
            <c:strRef>
              <c:f>Лист1!$D$14</c:f>
              <c:strCache>
                <c:ptCount val="1"/>
                <c:pt idx="0">
                  <c:v>EngineM8R</c:v>
                </c:pt>
              </c:strCache>
            </c:strRef>
          </c:tx>
          <c:marker>
            <c:symbol val="none"/>
          </c:marker>
          <c:cat>
            <c:numRef>
              <c:f>Лист1!$B$15:$B$23</c:f>
              <c:numCache>
                <c:formatCode>General</c:formatCode>
                <c:ptCount val="9"/>
                <c:pt idx="0">
                  <c:v>8</c:v>
                </c:pt>
                <c:pt idx="1">
                  <c:v>10</c:v>
                </c:pt>
                <c:pt idx="2">
                  <c:v>12</c:v>
                </c:pt>
                <c:pt idx="3">
                  <c:v>14</c:v>
                </c:pt>
                <c:pt idx="4">
                  <c:v>16</c:v>
                </c:pt>
                <c:pt idx="5">
                  <c:v>18</c:v>
                </c:pt>
                <c:pt idx="6">
                  <c:v>20</c:v>
                </c:pt>
                <c:pt idx="7">
                  <c:v>22</c:v>
                </c:pt>
                <c:pt idx="8">
                  <c:v>24</c:v>
                </c:pt>
              </c:numCache>
            </c:numRef>
          </c:cat>
          <c:val>
            <c:numRef>
              <c:f>Лист1!$D$15:$D$23</c:f>
              <c:numCache>
                <c:formatCode>General</c:formatCode>
                <c:ptCount val="9"/>
                <c:pt idx="0">
                  <c:v>8148</c:v>
                </c:pt>
                <c:pt idx="1">
                  <c:v>7626</c:v>
                </c:pt>
                <c:pt idx="2">
                  <c:v>7853</c:v>
                </c:pt>
                <c:pt idx="3">
                  <c:v>7982</c:v>
                </c:pt>
                <c:pt idx="4">
                  <c:v>8059</c:v>
                </c:pt>
                <c:pt idx="5">
                  <c:v>8148</c:v>
                </c:pt>
                <c:pt idx="6">
                  <c:v>8329</c:v>
                </c:pt>
                <c:pt idx="7">
                  <c:v>8279</c:v>
                </c:pt>
                <c:pt idx="8">
                  <c:v>8327</c:v>
                </c:pt>
              </c:numCache>
            </c:numRef>
          </c:val>
        </c:ser>
        <c:ser>
          <c:idx val="2"/>
          <c:order val="2"/>
          <c:tx>
            <c:strRef>
              <c:f>Лист1!$E$14</c:f>
              <c:strCache>
                <c:ptCount val="1"/>
                <c:pt idx="0">
                  <c:v>Engine128</c:v>
                </c:pt>
              </c:strCache>
            </c:strRef>
          </c:tx>
          <c:marker>
            <c:symbol val="none"/>
          </c:marker>
          <c:cat>
            <c:numRef>
              <c:f>Лист1!$B$15:$B$23</c:f>
              <c:numCache>
                <c:formatCode>General</c:formatCode>
                <c:ptCount val="9"/>
                <c:pt idx="0">
                  <c:v>8</c:v>
                </c:pt>
                <c:pt idx="1">
                  <c:v>10</c:v>
                </c:pt>
                <c:pt idx="2">
                  <c:v>12</c:v>
                </c:pt>
                <c:pt idx="3">
                  <c:v>14</c:v>
                </c:pt>
                <c:pt idx="4">
                  <c:v>16</c:v>
                </c:pt>
                <c:pt idx="5">
                  <c:v>18</c:v>
                </c:pt>
                <c:pt idx="6">
                  <c:v>20</c:v>
                </c:pt>
                <c:pt idx="7">
                  <c:v>22</c:v>
                </c:pt>
                <c:pt idx="8">
                  <c:v>24</c:v>
                </c:pt>
              </c:numCache>
            </c:numRef>
          </c:cat>
          <c:val>
            <c:numRef>
              <c:f>Лист1!$E$15:$E$23</c:f>
              <c:numCache>
                <c:formatCode>General</c:formatCode>
                <c:ptCount val="9"/>
                <c:pt idx="0">
                  <c:v>47484</c:v>
                </c:pt>
                <c:pt idx="1">
                  <c:v>65164</c:v>
                </c:pt>
                <c:pt idx="2">
                  <c:v>67018</c:v>
                </c:pt>
                <c:pt idx="3">
                  <c:v>67617</c:v>
                </c:pt>
                <c:pt idx="4">
                  <c:v>67458</c:v>
                </c:pt>
                <c:pt idx="5">
                  <c:v>67224</c:v>
                </c:pt>
                <c:pt idx="6">
                  <c:v>68327</c:v>
                </c:pt>
                <c:pt idx="7">
                  <c:v>67654</c:v>
                </c:pt>
                <c:pt idx="8">
                  <c:v>67231</c:v>
                </c:pt>
              </c:numCache>
            </c:numRef>
          </c:val>
        </c:ser>
        <c:marker val="1"/>
        <c:axId val="65858944"/>
        <c:axId val="67003520"/>
      </c:lineChart>
      <c:catAx>
        <c:axId val="65858944"/>
        <c:scaling>
          <c:orientation val="minMax"/>
        </c:scaling>
        <c:axPos val="b"/>
        <c:numFmt formatCode="General" sourceLinked="1"/>
        <c:tickLblPos val="nextTo"/>
        <c:crossAx val="67003520"/>
        <c:crosses val="autoZero"/>
        <c:auto val="1"/>
        <c:lblAlgn val="ctr"/>
        <c:lblOffset val="100"/>
      </c:catAx>
      <c:valAx>
        <c:axId val="67003520"/>
        <c:scaling>
          <c:orientation val="minMax"/>
        </c:scaling>
        <c:axPos val="l"/>
        <c:majorGridlines/>
        <c:numFmt formatCode="General" sourceLinked="1"/>
        <c:tickLblPos val="nextTo"/>
        <c:crossAx val="65858944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15556536198340132"/>
          <c:y val="5.2852482931712491E-2"/>
          <c:w val="0.53405201751571829"/>
          <c:h val="0.79570907451027284"/>
        </c:manualLayout>
      </c:layout>
      <c:lineChart>
        <c:grouping val="standard"/>
        <c:ser>
          <c:idx val="0"/>
          <c:order val="0"/>
          <c:tx>
            <c:strRef>
              <c:f>Лист1!$C$25</c:f>
              <c:strCache>
                <c:ptCount val="1"/>
                <c:pt idx="0">
                  <c:v>Алгоритм Майка</c:v>
                </c:pt>
              </c:strCache>
            </c:strRef>
          </c:tx>
          <c:marker>
            <c:symbol val="none"/>
          </c:marker>
          <c:cat>
            <c:numRef>
              <c:f>Лист1!$B$26:$B$34</c:f>
              <c:numCache>
                <c:formatCode>General</c:formatCode>
                <c:ptCount val="9"/>
                <c:pt idx="0">
                  <c:v>8</c:v>
                </c:pt>
                <c:pt idx="1">
                  <c:v>10</c:v>
                </c:pt>
                <c:pt idx="2">
                  <c:v>12</c:v>
                </c:pt>
                <c:pt idx="3">
                  <c:v>14</c:v>
                </c:pt>
                <c:pt idx="4">
                  <c:v>16</c:v>
                </c:pt>
                <c:pt idx="5">
                  <c:v>18</c:v>
                </c:pt>
                <c:pt idx="6">
                  <c:v>20</c:v>
                </c:pt>
                <c:pt idx="7">
                  <c:v>22</c:v>
                </c:pt>
                <c:pt idx="8">
                  <c:v>24</c:v>
                </c:pt>
              </c:numCache>
            </c:numRef>
          </c:cat>
          <c:val>
            <c:numRef>
              <c:f>Лист1!$C$26:$C$34</c:f>
              <c:numCache>
                <c:formatCode>General</c:formatCode>
                <c:ptCount val="9"/>
                <c:pt idx="0">
                  <c:v>26625</c:v>
                </c:pt>
                <c:pt idx="1">
                  <c:v>29654</c:v>
                </c:pt>
                <c:pt idx="2">
                  <c:v>34313</c:v>
                </c:pt>
                <c:pt idx="3">
                  <c:v>40071</c:v>
                </c:pt>
                <c:pt idx="4">
                  <c:v>47777</c:v>
                </c:pt>
                <c:pt idx="5">
                  <c:v>63036</c:v>
                </c:pt>
                <c:pt idx="6">
                  <c:v>74996</c:v>
                </c:pt>
                <c:pt idx="7">
                  <c:v>80891</c:v>
                </c:pt>
                <c:pt idx="8">
                  <c:v>87917</c:v>
                </c:pt>
              </c:numCache>
            </c:numRef>
          </c:val>
        </c:ser>
        <c:ser>
          <c:idx val="1"/>
          <c:order val="1"/>
          <c:tx>
            <c:strRef>
              <c:f>Лист1!$D$25</c:f>
              <c:strCache>
                <c:ptCount val="1"/>
                <c:pt idx="0">
                  <c:v>EngineM8R</c:v>
                </c:pt>
              </c:strCache>
            </c:strRef>
          </c:tx>
          <c:marker>
            <c:symbol val="none"/>
          </c:marker>
          <c:cat>
            <c:numRef>
              <c:f>Лист1!$B$26:$B$34</c:f>
              <c:numCache>
                <c:formatCode>General</c:formatCode>
                <c:ptCount val="9"/>
                <c:pt idx="0">
                  <c:v>8</c:v>
                </c:pt>
                <c:pt idx="1">
                  <c:v>10</c:v>
                </c:pt>
                <c:pt idx="2">
                  <c:v>12</c:v>
                </c:pt>
                <c:pt idx="3">
                  <c:v>14</c:v>
                </c:pt>
                <c:pt idx="4">
                  <c:v>16</c:v>
                </c:pt>
                <c:pt idx="5">
                  <c:v>18</c:v>
                </c:pt>
                <c:pt idx="6">
                  <c:v>20</c:v>
                </c:pt>
                <c:pt idx="7">
                  <c:v>22</c:v>
                </c:pt>
                <c:pt idx="8">
                  <c:v>24</c:v>
                </c:pt>
              </c:numCache>
            </c:numRef>
          </c:cat>
          <c:val>
            <c:numRef>
              <c:f>Лист1!$D$26:$D$34</c:f>
              <c:numCache>
                <c:formatCode>General</c:formatCode>
                <c:ptCount val="9"/>
                <c:pt idx="0">
                  <c:v>30862</c:v>
                </c:pt>
                <c:pt idx="1">
                  <c:v>37114</c:v>
                </c:pt>
                <c:pt idx="2">
                  <c:v>44059</c:v>
                </c:pt>
                <c:pt idx="3">
                  <c:v>49211</c:v>
                </c:pt>
                <c:pt idx="4">
                  <c:v>54807</c:v>
                </c:pt>
                <c:pt idx="5">
                  <c:v>63350</c:v>
                </c:pt>
                <c:pt idx="6">
                  <c:v>70666</c:v>
                </c:pt>
                <c:pt idx="7">
                  <c:v>85838</c:v>
                </c:pt>
                <c:pt idx="8">
                  <c:v>92246</c:v>
                </c:pt>
              </c:numCache>
            </c:numRef>
          </c:val>
        </c:ser>
        <c:ser>
          <c:idx val="2"/>
          <c:order val="2"/>
          <c:tx>
            <c:strRef>
              <c:f>Лист1!$E$25</c:f>
              <c:strCache>
                <c:ptCount val="1"/>
                <c:pt idx="0">
                  <c:v>Engine128</c:v>
                </c:pt>
              </c:strCache>
            </c:strRef>
          </c:tx>
          <c:marker>
            <c:symbol val="none"/>
          </c:marker>
          <c:cat>
            <c:numRef>
              <c:f>Лист1!$B$26:$B$34</c:f>
              <c:numCache>
                <c:formatCode>General</c:formatCode>
                <c:ptCount val="9"/>
                <c:pt idx="0">
                  <c:v>8</c:v>
                </c:pt>
                <c:pt idx="1">
                  <c:v>10</c:v>
                </c:pt>
                <c:pt idx="2">
                  <c:v>12</c:v>
                </c:pt>
                <c:pt idx="3">
                  <c:v>14</c:v>
                </c:pt>
                <c:pt idx="4">
                  <c:v>16</c:v>
                </c:pt>
                <c:pt idx="5">
                  <c:v>18</c:v>
                </c:pt>
                <c:pt idx="6">
                  <c:v>20</c:v>
                </c:pt>
                <c:pt idx="7">
                  <c:v>22</c:v>
                </c:pt>
                <c:pt idx="8">
                  <c:v>24</c:v>
                </c:pt>
              </c:numCache>
            </c:numRef>
          </c:cat>
          <c:val>
            <c:numRef>
              <c:f>Лист1!$E$26:$E$34</c:f>
              <c:numCache>
                <c:formatCode>General</c:formatCode>
                <c:ptCount val="9"/>
                <c:pt idx="0">
                  <c:v>80099</c:v>
                </c:pt>
                <c:pt idx="1">
                  <c:v>96794</c:v>
                </c:pt>
                <c:pt idx="2">
                  <c:v>155901</c:v>
                </c:pt>
                <c:pt idx="3">
                  <c:v>168025</c:v>
                </c:pt>
                <c:pt idx="4">
                  <c:v>186949</c:v>
                </c:pt>
                <c:pt idx="5">
                  <c:v>221566</c:v>
                </c:pt>
                <c:pt idx="6">
                  <c:v>235090</c:v>
                </c:pt>
                <c:pt idx="7">
                  <c:v>283259</c:v>
                </c:pt>
                <c:pt idx="8">
                  <c:v>327877</c:v>
                </c:pt>
              </c:numCache>
            </c:numRef>
          </c:val>
        </c:ser>
        <c:marker val="1"/>
        <c:axId val="67032960"/>
        <c:axId val="67034496"/>
      </c:lineChart>
      <c:catAx>
        <c:axId val="67032960"/>
        <c:scaling>
          <c:orientation val="minMax"/>
        </c:scaling>
        <c:axPos val="b"/>
        <c:numFmt formatCode="General" sourceLinked="1"/>
        <c:tickLblPos val="nextTo"/>
        <c:crossAx val="67034496"/>
        <c:crosses val="autoZero"/>
        <c:auto val="1"/>
        <c:lblAlgn val="ctr"/>
        <c:lblOffset val="100"/>
      </c:catAx>
      <c:valAx>
        <c:axId val="67034496"/>
        <c:scaling>
          <c:orientation val="minMax"/>
        </c:scaling>
        <c:axPos val="l"/>
        <c:majorGridlines/>
        <c:numFmt formatCode="General" sourceLinked="1"/>
        <c:tickLblPos val="nextTo"/>
        <c:crossAx val="6703296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8378859789346913"/>
          <c:y val="0.37702244925291495"/>
          <c:w val="0.31329701130370574"/>
          <c:h val="0.24595472316573133"/>
        </c:manualLayout>
      </c:layout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" name="Shape 2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sp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" name="Shape 3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sp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sp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" name="Shape 4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sp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" name="Shape 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sp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Shape 6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sp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" name="Shape 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sp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 txBox="1">
            <a:spLocks noGrp="1"/>
          </p:cNvSpPr>
          <p:nvPr>
            <p:ph type="ctrTitle"/>
          </p:nvPr>
        </p:nvSpPr>
        <p:spPr>
          <a:xfrm>
            <a:off x="685800" y="2111123"/>
            <a:ext cx="7772400" cy="154647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304800" algn="ctr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304800" algn="ctr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304800" algn="ctr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304800" algn="ctr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304800" algn="ctr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304800" algn="ctr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304800" algn="ctr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304800" algn="ctr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304800" algn="ctr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48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Shape 9"/>
          <p:cNvSpPr txBox="1">
            <a:spLocks noGrp="1"/>
          </p:cNvSpPr>
          <p:nvPr>
            <p:ph type="subTitle" idx="1"/>
          </p:nvPr>
        </p:nvSpPr>
        <p:spPr>
          <a:xfrm>
            <a:off x="685800" y="3786737"/>
            <a:ext cx="7772400" cy="104631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190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190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190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190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190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190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190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190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190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x" type="tx">
  <p:cSld name="tx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57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marL="742950" indent="-285750" rtl="0">
              <a:defRPr/>
            </a:lvl2pPr>
            <a:lvl3pPr marL="1143000" indent="-228600" rtl="0">
              <a:defRPr/>
            </a:lvl3pPr>
            <a:lvl4pPr marL="1600200" indent="-228600"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ColTx" type="twoColTx">
  <p:cSld name="twoColTx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3994525" cy="496757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body" idx="2"/>
          </p:nvPr>
        </p:nvSpPr>
        <p:spPr>
          <a:xfrm>
            <a:off x="4692273" y="1600200"/>
            <a:ext cx="3994525" cy="496757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Only" type="titleOnly">
  <p:cSld name="titleOnl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_ONLY">
  <p:cSld name="CAPTION_ONLY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 txBox="1">
            <a:spLocks noGrp="1"/>
          </p:cNvSpPr>
          <p:nvPr>
            <p:ph type="body" idx="1"/>
          </p:nvPr>
        </p:nvSpPr>
        <p:spPr>
          <a:xfrm>
            <a:off x="457200" y="5875078"/>
            <a:ext cx="8229600" cy="69269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285750" indent="-285750" algn="ctr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66666"/>
              <a:buFont typeface="Arial"/>
              <a:buChar char="•"/>
              <a:defRPr sz="1800">
                <a:solidFill>
                  <a:schemeClr val="dk1"/>
                </a:solidFill>
              </a:defRPr>
            </a:lvl1pPr>
            <a:lvl2pPr marL="285750" indent="-285750" algn="ctr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urier New"/>
              <a:buChar char="o"/>
              <a:defRPr sz="1800">
                <a:solidFill>
                  <a:schemeClr val="dk1"/>
                </a:solidFill>
              </a:defRPr>
            </a:lvl2pPr>
            <a:lvl3pPr marL="285750" indent="-285750" algn="ctr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Wingdings"/>
              <a:buChar char="§"/>
              <a:defRPr sz="1800">
                <a:solidFill>
                  <a:schemeClr val="dk1"/>
                </a:solidFill>
              </a:defRPr>
            </a:lvl3pPr>
            <a:lvl4pPr marL="285750" indent="-285750" algn="ctr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66666"/>
              <a:buFont typeface="Arial"/>
              <a:buChar char="•"/>
              <a:defRPr sz="1800">
                <a:solidFill>
                  <a:schemeClr val="dk1"/>
                </a:solidFill>
              </a:defRPr>
            </a:lvl4pPr>
            <a:lvl5pPr marL="285750" indent="-285750" algn="ctr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urier New"/>
              <a:buChar char="o"/>
              <a:defRPr sz="1800">
                <a:solidFill>
                  <a:schemeClr val="dk1"/>
                </a:solidFill>
              </a:defRPr>
            </a:lvl5pPr>
            <a:lvl6pPr marL="285750" indent="-285750" algn="ctr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Wingdings"/>
              <a:buChar char="§"/>
              <a:defRPr sz="1800">
                <a:solidFill>
                  <a:schemeClr val="dk1"/>
                </a:solidFill>
              </a:defRPr>
            </a:lvl6pPr>
            <a:lvl7pPr marL="285750" indent="-285750" algn="ctr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66666"/>
              <a:buFont typeface="Arial"/>
              <a:buChar char="•"/>
              <a:defRPr sz="1800">
                <a:solidFill>
                  <a:schemeClr val="dk1"/>
                </a:solidFill>
              </a:defRPr>
            </a:lvl7pPr>
            <a:lvl8pPr marL="285750" indent="-285750" algn="ctr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urier New"/>
              <a:buChar char="o"/>
              <a:defRPr sz="1800">
                <a:solidFill>
                  <a:schemeClr val="dk1"/>
                </a:solidFill>
              </a:defRPr>
            </a:lvl8pPr>
            <a:lvl9pPr marL="285750" indent="-285750" algn="ctr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Wingdings"/>
              <a:buChar char="§"/>
              <a:defRPr sz="1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228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228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228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228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228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228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228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228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228600" algn="l" rt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57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342900" algn="l" rtl="0">
              <a:spcBef>
                <a:spcPts val="600"/>
              </a:spcBef>
              <a:buClr>
                <a:schemeClr val="dk1"/>
              </a:buClr>
              <a:buSzPct val="166666"/>
              <a:buFont typeface="Arial"/>
              <a:buChar char="•"/>
              <a:defRPr sz="3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indent="-285750" algn="l" rtl="0">
              <a:spcBef>
                <a:spcPts val="480"/>
              </a:spcBef>
              <a:buClr>
                <a:schemeClr val="dk1"/>
              </a:buClr>
              <a:buSzPct val="100000"/>
              <a:buFont typeface="Courier New"/>
              <a:buChar char="o"/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indent="-228600" algn="l" rtl="0">
              <a:spcBef>
                <a:spcPts val="480"/>
              </a:spcBef>
              <a:buClr>
                <a:schemeClr val="dk1"/>
              </a:buClr>
              <a:buSzPct val="100000"/>
              <a:buFont typeface="Wingdings"/>
              <a:buChar char="§"/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indent="-228600" algn="l" rtl="0">
              <a:spcBef>
                <a:spcPts val="360"/>
              </a:spcBef>
              <a:buClr>
                <a:schemeClr val="dk1"/>
              </a:buClr>
              <a:buSzPct val="166666"/>
              <a:buFont typeface="Arial"/>
              <a:buChar char="•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Courier New"/>
              <a:buChar char="o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Wingdings"/>
              <a:buChar char="§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indent="-228600" algn="l" rtl="0">
              <a:spcBef>
                <a:spcPts val="360"/>
              </a:spcBef>
              <a:buClr>
                <a:schemeClr val="dk1"/>
              </a:buClr>
              <a:buSzPct val="166666"/>
              <a:buFont typeface="Arial"/>
              <a:buChar char="•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Courier New"/>
              <a:buChar char="o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Wingdings"/>
              <a:buChar char="§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 23"/>
          <p:cNvSpPr txBox="1">
            <a:spLocks noGrp="1"/>
          </p:cNvSpPr>
          <p:nvPr>
            <p:ph type="ctrTitle"/>
          </p:nvPr>
        </p:nvSpPr>
        <p:spPr>
          <a:xfrm>
            <a:off x="685800" y="862855"/>
            <a:ext cx="7772400" cy="1997699"/>
          </a:xfrm>
          <a:prstGeom prst="rect">
            <a:avLst/>
          </a:prstGeom>
        </p:spPr>
        <p:txBody>
          <a:bodyPr lIns="91425" tIns="91425" rIns="91425" bIns="91425" anchor="b" anchorCtr="0">
            <a:spAutoFit/>
          </a:bodyPr>
          <a:lstStyle/>
          <a:p>
            <a:pPr>
              <a:buNone/>
            </a:pPr>
            <a:r>
              <a:rPr lang="en" sz="3600" dirty="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Реализация алгоритмов расчета RAID 6 с использованием встроенных функций SSE</a:t>
            </a:r>
          </a:p>
        </p:txBody>
      </p:sp>
      <p:sp>
        <p:nvSpPr>
          <p:cNvPr id="24" name="Shape 24"/>
          <p:cNvSpPr txBox="1"/>
          <p:nvPr/>
        </p:nvSpPr>
        <p:spPr>
          <a:xfrm>
            <a:off x="3571868" y="4857760"/>
            <a:ext cx="5126431" cy="954077"/>
          </a:xfrm>
          <a:prstGeom prst="rect">
            <a:avLst/>
          </a:prstGeom>
        </p:spPr>
        <p:txBody>
          <a:bodyPr wrap="square" lIns="91425" tIns="91425" rIns="91425" bIns="91425" anchor="ctr" anchorCtr="0">
            <a:spAutoFit/>
          </a:bodyPr>
          <a:lstStyle/>
          <a:p>
            <a:pPr lvl="0" rtl="0">
              <a:buClr>
                <a:srgbClr val="000000"/>
              </a:buClr>
              <a:buSzPct val="61111"/>
              <a:buFont typeface="Arial"/>
              <a:buNone/>
            </a:pPr>
            <a:r>
              <a:rPr lang="en" sz="1800" dirty="0">
                <a:latin typeface="Verdana"/>
                <a:ea typeface="Verdana"/>
                <a:cs typeface="Verdana"/>
                <a:sym typeface="Verdana"/>
              </a:rPr>
              <a:t>Макулов Р.Н., 345 группа</a:t>
            </a:r>
          </a:p>
          <a:p>
            <a:endParaRPr/>
          </a:p>
          <a:p>
            <a:pPr lvl="0" rtl="0">
              <a:buClr>
                <a:srgbClr val="000000"/>
              </a:buClr>
              <a:buSzPct val="61111"/>
              <a:buFont typeface="Arial"/>
              <a:buNone/>
            </a:pPr>
            <a:r>
              <a:rPr lang="en" sz="1800" dirty="0">
                <a:latin typeface="Verdana"/>
                <a:ea typeface="Verdana"/>
                <a:cs typeface="Verdana"/>
                <a:sym typeface="Verdana"/>
              </a:rPr>
              <a:t>Научный руководитель: </a:t>
            </a:r>
            <a:r>
              <a:rPr lang="ru-RU" sz="1800" dirty="0" smtClean="0">
                <a:latin typeface="Verdana"/>
                <a:ea typeface="Verdana"/>
                <a:cs typeface="Verdana"/>
                <a:sym typeface="Verdana"/>
              </a:rPr>
              <a:t>Короткевич А.И.</a:t>
            </a:r>
            <a:endParaRPr lang="en" sz="1800" dirty="0"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/>
          <p:nvPr/>
        </p:nvSpPr>
        <p:spPr>
          <a:xfrm>
            <a:off x="762000" y="405412"/>
            <a:ext cx="7620000" cy="448627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  <p:sp>
        <p:nvSpPr>
          <p:cNvPr id="30" name="Shape 30"/>
          <p:cNvSpPr txBox="1"/>
          <p:nvPr/>
        </p:nvSpPr>
        <p:spPr>
          <a:xfrm>
            <a:off x="1214414" y="5000636"/>
            <a:ext cx="6974100" cy="979799"/>
          </a:xfrm>
          <a:prstGeom prst="rect">
            <a:avLst/>
          </a:prstGeom>
          <a:noFill/>
        </p:spPr>
        <p:txBody>
          <a:bodyPr lIns="91425" tIns="91425" rIns="91425" bIns="91425" anchor="t" anchorCtr="0">
            <a:spAutoFit/>
          </a:bodyPr>
          <a:lstStyle/>
          <a:p>
            <a:pPr>
              <a:buNone/>
            </a:pPr>
            <a:r>
              <a:rPr lang="en" sz="1800" dirty="0">
                <a:latin typeface="Verdana"/>
                <a:ea typeface="Verdana"/>
                <a:cs typeface="Verdana"/>
                <a:sym typeface="Verdana"/>
              </a:rPr>
              <a:t>Задача состоит в восстановлении одного или двух утраченных дисков данных из N записываемых на жесткий диск.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 txBox="1">
            <a:spLocks noGrp="1"/>
          </p:cNvSpPr>
          <p:nvPr>
            <p:ph type="body" idx="1"/>
          </p:nvPr>
        </p:nvSpPr>
        <p:spPr>
          <a:xfrm>
            <a:off x="428596" y="500042"/>
            <a:ext cx="8229600" cy="4708951"/>
          </a:xfrm>
          <a:prstGeom prst="rect">
            <a:avLst/>
          </a:prstGeom>
        </p:spPr>
        <p:txBody>
          <a:bodyPr lIns="91425" tIns="91425" rIns="91425" bIns="91425" anchor="t" anchorCtr="0">
            <a:spAutoFit/>
          </a:bodyPr>
          <a:lstStyle/>
          <a:p>
            <a:pPr lvl="0" rtl="0">
              <a:buNone/>
            </a:pPr>
            <a:r>
              <a:rPr lang="ru-RU" sz="2400" dirty="0" smtClean="0">
                <a:latin typeface="Verdana"/>
                <a:ea typeface="Verdana"/>
                <a:cs typeface="Verdana"/>
                <a:sym typeface="Verdana"/>
              </a:rPr>
              <a:t>	</a:t>
            </a:r>
          </a:p>
          <a:p>
            <a:pPr lvl="0" rtl="0">
              <a:buNone/>
            </a:pPr>
            <a:r>
              <a:rPr lang="ru-RU" sz="2400" dirty="0" smtClean="0">
                <a:latin typeface="Verdana"/>
                <a:ea typeface="Verdana"/>
                <a:cs typeface="Verdana"/>
                <a:sym typeface="Verdana"/>
              </a:rPr>
              <a:t>   Для этого </a:t>
            </a:r>
            <a:r>
              <a:rPr lang="en" sz="2400" dirty="0" smtClean="0">
                <a:latin typeface="Verdana"/>
                <a:ea typeface="Verdana"/>
                <a:cs typeface="Verdana"/>
                <a:sym typeface="Verdana"/>
              </a:rPr>
              <a:t>RAID6 </a:t>
            </a:r>
            <a:r>
              <a:rPr lang="en" sz="2400" dirty="0">
                <a:latin typeface="Verdana"/>
                <a:ea typeface="Verdana"/>
                <a:cs typeface="Verdana"/>
                <a:sym typeface="Verdana"/>
              </a:rPr>
              <a:t>использует 2 синдрома, которые вычисляются в кольце многочленов над полем Галуа:</a:t>
            </a:r>
          </a:p>
          <a:p>
            <a:endParaRPr/>
          </a:p>
          <a:p>
            <a:endParaRPr/>
          </a:p>
          <a:p>
            <a:endParaRPr/>
          </a:p>
          <a:p>
            <a:endParaRPr/>
          </a:p>
          <a:p>
            <a:pPr>
              <a:buNone/>
            </a:pPr>
            <a:r>
              <a:rPr lang="ru-RU" sz="2400" dirty="0" smtClean="0">
                <a:latin typeface="Verdana"/>
                <a:ea typeface="Verdana"/>
                <a:cs typeface="Verdana"/>
                <a:sym typeface="Verdana"/>
              </a:rPr>
              <a:t>	</a:t>
            </a:r>
            <a:r>
              <a:rPr lang="en" sz="2400" dirty="0" smtClean="0">
                <a:latin typeface="Verdana"/>
                <a:ea typeface="Verdana"/>
                <a:cs typeface="Verdana"/>
                <a:sym typeface="Verdana"/>
              </a:rPr>
              <a:t>где </a:t>
            </a:r>
            <a:r>
              <a:rPr lang="en" sz="2400" dirty="0">
                <a:latin typeface="Verdana"/>
                <a:ea typeface="Verdana"/>
                <a:cs typeface="Verdana"/>
                <a:sym typeface="Verdana"/>
              </a:rPr>
              <a:t>U - произвольный примитивный элемент поля.</a:t>
            </a:r>
          </a:p>
        </p:txBody>
      </p:sp>
      <p:sp>
        <p:nvSpPr>
          <p:cNvPr id="36" name="Shape 36"/>
          <p:cNvSpPr/>
          <p:nvPr/>
        </p:nvSpPr>
        <p:spPr>
          <a:xfrm>
            <a:off x="857223" y="2857496"/>
            <a:ext cx="7808449" cy="96878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 txBox="1">
            <a:spLocks noGrp="1"/>
          </p:cNvSpPr>
          <p:nvPr>
            <p:ph type="title"/>
          </p:nvPr>
        </p:nvSpPr>
        <p:spPr>
          <a:xfrm>
            <a:off x="428596" y="428604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spAutoFit/>
          </a:bodyPr>
          <a:lstStyle/>
          <a:p>
            <a:pPr lvl="0" rtl="0">
              <a:buNone/>
            </a:pPr>
            <a:r>
              <a:rPr lang="en" sz="3000" b="0" dirty="0">
                <a:latin typeface="Verdana"/>
                <a:ea typeface="Verdana"/>
                <a:cs typeface="Verdana"/>
                <a:sym typeface="Verdana"/>
              </a:rPr>
              <a:t>
</a:t>
            </a:r>
          </a:p>
          <a:p>
            <a:endParaRPr/>
          </a:p>
          <a:p>
            <a:endParaRPr/>
          </a:p>
          <a:p>
            <a:endParaRPr/>
          </a:p>
          <a:p>
            <a:endParaRPr/>
          </a:p>
          <a:p>
            <a:endParaRPr/>
          </a:p>
          <a:p>
            <a:pPr lvl="0" rtl="0">
              <a:buClr>
                <a:srgbClr val="000000"/>
              </a:buClr>
              <a:buSzPct val="36666"/>
              <a:buFont typeface="Arial"/>
              <a:buNone/>
            </a:pPr>
            <a:r>
              <a:rPr lang="en" sz="3000" b="0" dirty="0">
                <a:latin typeface="Verdana"/>
                <a:ea typeface="Verdana"/>
                <a:cs typeface="Verdana"/>
                <a:sym typeface="Verdana"/>
              </a:rPr>
              <a:t>Постановка задачи</a:t>
            </a:r>
          </a:p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428596" y="2285992"/>
            <a:ext cx="8229600" cy="2416016"/>
          </a:xfrm>
          <a:prstGeom prst="rect">
            <a:avLst/>
          </a:prstGeom>
        </p:spPr>
        <p:txBody>
          <a:bodyPr wrap="square" lIns="91425" tIns="91425" rIns="91425" bIns="91425" anchor="t" anchorCtr="0">
            <a:spAutoFit/>
          </a:bodyPr>
          <a:lstStyle/>
          <a:p>
            <a:pPr marL="457200" lvl="0" indent="-393700" rtl="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en" sz="2600" dirty="0">
                <a:latin typeface="Verdana"/>
                <a:ea typeface="Verdana"/>
                <a:cs typeface="Verdana"/>
                <a:sym typeface="Verdana"/>
              </a:rPr>
              <a:t>Изучение алгоритмов реализации RAID 6</a:t>
            </a:r>
          </a:p>
          <a:p>
            <a:pPr marL="457200" lvl="0" indent="-393700" rtl="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en" sz="2600" dirty="0">
                <a:latin typeface="Verdana"/>
                <a:ea typeface="Verdana"/>
                <a:cs typeface="Verdana"/>
                <a:sym typeface="Verdana"/>
              </a:rPr>
              <a:t>Изучение наборов команд SSE</a:t>
            </a:r>
          </a:p>
          <a:p>
            <a:pPr marL="457200" lvl="0" indent="-393700" rtl="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en" sz="2600" dirty="0">
                <a:latin typeface="Verdana"/>
                <a:ea typeface="Verdana"/>
                <a:cs typeface="Verdana"/>
                <a:sym typeface="Verdana"/>
              </a:rPr>
              <a:t>Написание подпрограмм вычислений в поле многочленов 128 степени</a:t>
            </a:r>
          </a:p>
          <a:p>
            <a:pPr marL="457200" lvl="0" indent="-39370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en" sz="2600" dirty="0">
                <a:latin typeface="Verdana"/>
                <a:ea typeface="Verdana"/>
                <a:cs typeface="Verdana"/>
                <a:sym typeface="Verdana"/>
              </a:rPr>
              <a:t>Написание реализации RAID 6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 txBox="1">
            <a:spLocks noGrp="1"/>
          </p:cNvSpPr>
          <p:nvPr>
            <p:ph type="body" idx="1"/>
          </p:nvPr>
        </p:nvSpPr>
        <p:spPr>
          <a:xfrm>
            <a:off x="428596" y="500042"/>
            <a:ext cx="8252399" cy="5993918"/>
          </a:xfrm>
          <a:prstGeom prst="rect">
            <a:avLst/>
          </a:prstGeom>
        </p:spPr>
        <p:txBody>
          <a:bodyPr lIns="91425" tIns="91425" rIns="91425" bIns="91425" anchor="t" anchorCtr="0">
            <a:spAutoFit/>
          </a:bodyPr>
          <a:lstStyle/>
          <a:p>
            <a:pPr marL="457200" marR="0" lvl="0" indent="-4191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192307"/>
              <a:buFont typeface="Arial"/>
              <a:buChar char="•"/>
            </a:pPr>
            <a:r>
              <a:rPr lang="en" sz="2600" dirty="0">
                <a:latin typeface="Verdana"/>
                <a:ea typeface="Verdana"/>
                <a:cs typeface="Verdana"/>
                <a:sym typeface="Verdana"/>
              </a:rPr>
              <a:t>Коэффициенты многочленов храним в 128-битных </a:t>
            </a:r>
            <a:r>
              <a:rPr lang="ru-RU" sz="2600" dirty="0" smtClean="0">
                <a:latin typeface="Verdana"/>
                <a:ea typeface="Verdana"/>
                <a:cs typeface="Verdana"/>
                <a:sym typeface="Verdana"/>
              </a:rPr>
              <a:t>переменных типа _</a:t>
            </a:r>
            <a:r>
              <a:rPr lang="en-US" sz="2600" dirty="0" smtClean="0">
                <a:latin typeface="Verdana"/>
                <a:ea typeface="Verdana"/>
                <a:cs typeface="Verdana"/>
                <a:sym typeface="Verdana"/>
              </a:rPr>
              <a:t>m128i</a:t>
            </a:r>
            <a:endParaRPr lang="en" sz="2600" dirty="0">
              <a:latin typeface="Verdana"/>
              <a:ea typeface="Verdana"/>
              <a:cs typeface="Verdana"/>
              <a:sym typeface="Verdana"/>
            </a:endParaRPr>
          </a:p>
          <a:p>
            <a:pPr marL="457200" marR="0" lvl="0" indent="-4191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192307"/>
              <a:buFont typeface="Arial"/>
              <a:buChar char="•"/>
            </a:pPr>
            <a:r>
              <a:rPr lang="en" sz="2600" dirty="0">
                <a:latin typeface="Verdana"/>
                <a:ea typeface="Verdana"/>
                <a:cs typeface="Verdana"/>
                <a:sym typeface="Verdana"/>
              </a:rPr>
              <a:t>Подсчет синдромов осуществляем с помощью встроенных функций SSE таких, как :</a:t>
            </a:r>
          </a:p>
          <a:p>
            <a:pPr marL="914400" lvl="1" indent="-381000">
              <a:spcBef>
                <a:spcPts val="600"/>
              </a:spcBef>
              <a:buSzPct val="92307"/>
            </a:pPr>
            <a:r>
              <a:rPr lang="en" sz="2600" dirty="0">
                <a:latin typeface="Verdana"/>
                <a:ea typeface="Verdana"/>
                <a:cs typeface="Verdana"/>
                <a:sym typeface="Verdana"/>
              </a:rPr>
              <a:t>_</a:t>
            </a:r>
            <a:r>
              <a:rPr lang="en" sz="2600" dirty="0" smtClean="0">
                <a:latin typeface="Verdana"/>
                <a:ea typeface="Verdana"/>
                <a:cs typeface="Verdana"/>
                <a:sym typeface="Verdana"/>
              </a:rPr>
              <a:t>mm_clmulepi64_128</a:t>
            </a:r>
            <a:r>
              <a:rPr lang="ru-RU" sz="2600" dirty="0" smtClean="0">
                <a:latin typeface="Verdana"/>
                <a:ea typeface="Verdana"/>
                <a:cs typeface="Verdana"/>
                <a:sym typeface="Verdana"/>
              </a:rPr>
              <a:t>(</a:t>
            </a:r>
            <a:r>
              <a:rPr lang="en-US" sz="2600" dirty="0" smtClean="0">
                <a:latin typeface="Verdana"/>
                <a:ea typeface="Verdana"/>
                <a:cs typeface="Verdana"/>
                <a:sym typeface="Verdana"/>
              </a:rPr>
              <a:t>a, b, 0x00</a:t>
            </a:r>
            <a:r>
              <a:rPr lang="ru-RU" sz="2600" dirty="0" smtClean="0">
                <a:latin typeface="Verdana"/>
                <a:ea typeface="Verdana"/>
                <a:cs typeface="Verdana"/>
                <a:sym typeface="Verdana"/>
              </a:rPr>
              <a:t>)</a:t>
            </a:r>
            <a:endParaRPr lang="en" sz="2600" dirty="0">
              <a:latin typeface="Verdana"/>
              <a:ea typeface="Verdana"/>
              <a:cs typeface="Verdana"/>
              <a:sym typeface="Verdana"/>
            </a:endParaRPr>
          </a:p>
          <a:p>
            <a:pPr marL="914400" lvl="1" indent="-381000">
              <a:spcBef>
                <a:spcPts val="600"/>
              </a:spcBef>
              <a:buSzPct val="92307"/>
            </a:pPr>
            <a:r>
              <a:rPr lang="en" sz="2600" dirty="0">
                <a:latin typeface="Verdana"/>
                <a:ea typeface="Verdana"/>
                <a:cs typeface="Verdana"/>
                <a:sym typeface="Verdana"/>
              </a:rPr>
              <a:t>_</a:t>
            </a:r>
            <a:r>
              <a:rPr lang="en" sz="2600" dirty="0" smtClean="0">
                <a:latin typeface="Verdana"/>
                <a:ea typeface="Verdana"/>
                <a:cs typeface="Verdana"/>
                <a:sym typeface="Verdana"/>
              </a:rPr>
              <a:t>mm_xor_si_128</a:t>
            </a:r>
            <a:r>
              <a:rPr lang="ru-RU" sz="2600" dirty="0" smtClean="0">
                <a:latin typeface="Verdana"/>
                <a:ea typeface="Verdana"/>
                <a:cs typeface="Verdana"/>
                <a:sym typeface="Verdana"/>
              </a:rPr>
              <a:t>(</a:t>
            </a:r>
            <a:r>
              <a:rPr lang="en-US" sz="2600" dirty="0" smtClean="0">
                <a:latin typeface="Verdana"/>
                <a:ea typeface="Verdana"/>
                <a:cs typeface="Verdana"/>
                <a:sym typeface="Verdana"/>
              </a:rPr>
              <a:t>f,  e</a:t>
            </a:r>
            <a:r>
              <a:rPr lang="ru-RU" sz="2600" dirty="0" smtClean="0">
                <a:latin typeface="Verdana"/>
                <a:ea typeface="Verdana"/>
                <a:cs typeface="Verdana"/>
                <a:sym typeface="Verdana"/>
              </a:rPr>
              <a:t>)</a:t>
            </a:r>
          </a:p>
          <a:p>
            <a:pPr marL="914400" lvl="1" indent="-381000">
              <a:spcBef>
                <a:spcPts val="600"/>
              </a:spcBef>
              <a:buSzPct val="92307"/>
            </a:pPr>
            <a:r>
              <a:rPr lang="en-US" sz="2600" dirty="0" smtClean="0">
                <a:latin typeface="Verdana"/>
                <a:ea typeface="Verdana"/>
                <a:cs typeface="Verdana"/>
                <a:sym typeface="Verdana"/>
              </a:rPr>
              <a:t>_mm_slli_si128</a:t>
            </a:r>
            <a:r>
              <a:rPr lang="ru-RU" sz="2600" dirty="0" smtClean="0">
                <a:latin typeface="Verdana"/>
                <a:ea typeface="Verdana"/>
                <a:cs typeface="Verdana"/>
                <a:sym typeface="Verdana"/>
              </a:rPr>
              <a:t>(</a:t>
            </a:r>
            <a:r>
              <a:rPr lang="en-US" sz="2600" dirty="0" smtClean="0">
                <a:latin typeface="Verdana"/>
                <a:ea typeface="Verdana"/>
                <a:cs typeface="Verdana"/>
                <a:sym typeface="Verdana"/>
              </a:rPr>
              <a:t>m1, 8</a:t>
            </a:r>
            <a:r>
              <a:rPr lang="ru-RU" sz="2600" dirty="0" smtClean="0">
                <a:latin typeface="Verdana"/>
                <a:ea typeface="Verdana"/>
                <a:cs typeface="Verdana"/>
                <a:sym typeface="Verdana"/>
              </a:rPr>
              <a:t>)</a:t>
            </a:r>
          </a:p>
          <a:p>
            <a:pPr marL="457200" lvl="0" indent="-419100"/>
            <a:r>
              <a:rPr lang="ru-RU" dirty="0" smtClean="0"/>
              <a:t>Для вычислений в поле получены функции</a:t>
            </a:r>
          </a:p>
          <a:p>
            <a:pPr marL="914400" lvl="1" indent="-381000">
              <a:buSzPct val="80000"/>
            </a:pPr>
            <a:r>
              <a:rPr lang="ru-RU" dirty="0" smtClean="0"/>
              <a:t>перемножения многочленов</a:t>
            </a:r>
          </a:p>
          <a:p>
            <a:pPr marL="914400" lvl="1" indent="-381000">
              <a:buSzPct val="80000"/>
            </a:pPr>
            <a:r>
              <a:rPr lang="ru-RU" dirty="0" smtClean="0"/>
              <a:t>нахождения остатка от деления</a:t>
            </a:r>
          </a:p>
          <a:p>
            <a:pPr marL="914400" lvl="1" indent="-381000">
              <a:buSzPct val="80000"/>
            </a:pPr>
            <a:r>
              <a:rPr lang="ru-RU" dirty="0" smtClean="0"/>
              <a:t>перемножения многочленов по </a:t>
            </a:r>
            <a:r>
              <a:rPr lang="ru-RU" dirty="0" smtClean="0"/>
              <a:t>модулю</a:t>
            </a:r>
            <a:endParaRPr lang="en" sz="2600" dirty="0"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>
            <a:spLocks noGrp="1"/>
          </p:cNvSpPr>
          <p:nvPr>
            <p:ph type="title"/>
          </p:nvPr>
        </p:nvSpPr>
        <p:spPr>
          <a:xfrm>
            <a:off x="-32" y="-24"/>
            <a:ext cx="8229600" cy="646300"/>
          </a:xfrm>
          <a:prstGeom prst="rect">
            <a:avLst/>
          </a:prstGeom>
        </p:spPr>
        <p:txBody>
          <a:bodyPr lIns="91425" tIns="91425" rIns="91425" bIns="91425" anchor="b" anchorCtr="0">
            <a:spAutoFit/>
          </a:bodyPr>
          <a:lstStyle/>
          <a:p>
            <a:pPr marL="457200" indent="0">
              <a:buNone/>
            </a:pPr>
            <a:r>
              <a:rPr lang="ru-RU" sz="3000" b="0" dirty="0" smtClean="0">
                <a:latin typeface="Verdana"/>
                <a:ea typeface="Verdana"/>
                <a:cs typeface="Verdana"/>
                <a:sym typeface="Verdana"/>
              </a:rPr>
              <a:t>Результаты измерений</a:t>
            </a:r>
            <a:endParaRPr lang="en" sz="3000" b="0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57180" y="2285992"/>
            <a:ext cx="400110" cy="235745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ru-RU" dirty="0" smtClean="0"/>
              <a:t>Время выполнения, тики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43240" y="5643578"/>
            <a:ext cx="20717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Диски данных</a:t>
            </a:r>
            <a:endParaRPr lang="ru-RU" dirty="0"/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1500166" y="1428736"/>
          <a:ext cx="6929486" cy="41434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-428652"/>
            <a:ext cx="8229600" cy="1143000"/>
          </a:xfrm>
        </p:spPr>
        <p:txBody>
          <a:bodyPr/>
          <a:lstStyle/>
          <a:p>
            <a:r>
              <a:rPr lang="ru-RU" sz="3000" b="0" dirty="0" smtClean="0">
                <a:latin typeface="Verdana"/>
                <a:ea typeface="Verdana"/>
                <a:cs typeface="Verdana"/>
                <a:sym typeface="Verdana"/>
              </a:rPr>
              <a:t>Сравнение результатов</a:t>
            </a: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357158" y="1214422"/>
          <a:ext cx="4500594" cy="27146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42844" y="1071546"/>
            <a:ext cx="369332" cy="228601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ru-RU" sz="1200" dirty="0" smtClean="0"/>
              <a:t>Время выполнения, тики</a:t>
            </a:r>
            <a:endParaRPr lang="ru-RU" sz="1200" dirty="0"/>
          </a:p>
        </p:txBody>
      </p:sp>
      <p:sp>
        <p:nvSpPr>
          <p:cNvPr id="6" name="TextBox 5"/>
          <p:cNvSpPr txBox="1"/>
          <p:nvPr/>
        </p:nvSpPr>
        <p:spPr>
          <a:xfrm>
            <a:off x="1440870" y="3714752"/>
            <a:ext cx="1714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Диски данных</a:t>
            </a:r>
            <a:endParaRPr lang="ru-RU" sz="1200" dirty="0"/>
          </a:p>
        </p:txBody>
      </p:sp>
      <p:sp>
        <p:nvSpPr>
          <p:cNvPr id="7" name="TextBox 6"/>
          <p:cNvSpPr txBox="1"/>
          <p:nvPr/>
        </p:nvSpPr>
        <p:spPr>
          <a:xfrm>
            <a:off x="1142976" y="928670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Генерация синдромов</a:t>
            </a:r>
            <a:endParaRPr lang="ru-RU" dirty="0"/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428596" y="4286256"/>
          <a:ext cx="4500594" cy="2228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42844" y="3929066"/>
            <a:ext cx="369332" cy="2214578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ru-RU" sz="1200" dirty="0" smtClean="0"/>
              <a:t>Время выполнения, тики</a:t>
            </a:r>
            <a:endParaRPr lang="ru-RU" sz="1200" dirty="0"/>
          </a:p>
        </p:txBody>
      </p:sp>
      <p:sp>
        <p:nvSpPr>
          <p:cNvPr id="10" name="TextBox 9"/>
          <p:cNvSpPr txBox="1"/>
          <p:nvPr/>
        </p:nvSpPr>
        <p:spPr>
          <a:xfrm>
            <a:off x="1785918" y="6407371"/>
            <a:ext cx="17145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Диски данных</a:t>
            </a:r>
            <a:endParaRPr lang="ru-RU" dirty="0"/>
          </a:p>
        </p:txBody>
      </p:sp>
      <p:graphicFrame>
        <p:nvGraphicFramePr>
          <p:cNvPr id="11" name="Диаграмма 10"/>
          <p:cNvGraphicFramePr/>
          <p:nvPr/>
        </p:nvGraphicFramePr>
        <p:xfrm>
          <a:off x="4786314" y="1285860"/>
          <a:ext cx="4357686" cy="26432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357818" y="928670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Восстановление 2-х дисков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4643438" y="1000108"/>
            <a:ext cx="369332" cy="228601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ru-RU" sz="1200" dirty="0" smtClean="0"/>
              <a:t>Время выполнения, тики</a:t>
            </a:r>
            <a:endParaRPr lang="ru-RU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5786446" y="3723505"/>
            <a:ext cx="1714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Диски данных</a:t>
            </a:r>
            <a:endParaRPr lang="ru-RU" sz="1200" dirty="0"/>
          </a:p>
        </p:txBody>
      </p:sp>
      <p:sp>
        <p:nvSpPr>
          <p:cNvPr id="15" name="TextBox 14"/>
          <p:cNvSpPr txBox="1"/>
          <p:nvPr/>
        </p:nvSpPr>
        <p:spPr>
          <a:xfrm>
            <a:off x="1142976" y="4000504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Генерация синдромов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 txBox="1">
            <a:spLocks noGrp="1"/>
          </p:cNvSpPr>
          <p:nvPr>
            <p:ph type="title"/>
          </p:nvPr>
        </p:nvSpPr>
        <p:spPr>
          <a:xfrm>
            <a:off x="500034" y="357166"/>
            <a:ext cx="8229600" cy="677078"/>
          </a:xfrm>
          <a:prstGeom prst="rect">
            <a:avLst/>
          </a:prstGeom>
        </p:spPr>
        <p:txBody>
          <a:bodyPr wrap="square" lIns="91425" tIns="91425" rIns="91425" bIns="91425" anchor="b" anchorCtr="0">
            <a:spAutoFit/>
          </a:bodyPr>
          <a:lstStyle/>
          <a:p>
            <a:r>
              <a:rPr lang="ru-RU" sz="3200" b="0" dirty="0" smtClean="0"/>
              <a:t>В рамках курсовой работы</a:t>
            </a:r>
          </a:p>
        </p:txBody>
      </p:sp>
      <p:sp>
        <p:nvSpPr>
          <p:cNvPr id="48" name="Shape 48"/>
          <p:cNvSpPr txBox="1">
            <a:spLocks noGrp="1"/>
          </p:cNvSpPr>
          <p:nvPr>
            <p:ph type="body" idx="1"/>
          </p:nvPr>
        </p:nvSpPr>
        <p:spPr>
          <a:xfrm>
            <a:off x="428596" y="1142984"/>
            <a:ext cx="8252399" cy="4924395"/>
          </a:xfrm>
          <a:prstGeom prst="rect">
            <a:avLst/>
          </a:prstGeom>
        </p:spPr>
        <p:txBody>
          <a:bodyPr lIns="91425" tIns="91425" rIns="91425" bIns="91425" anchor="t" anchorCtr="0">
            <a:spAutoFit/>
          </a:bodyPr>
          <a:lstStyle/>
          <a:p>
            <a:pPr lvl="0"/>
            <a:r>
              <a:rPr lang="ru-RU" sz="2400" dirty="0" smtClean="0"/>
              <a:t>Были изучены алгоритмы расчета RAID 6.</a:t>
            </a:r>
          </a:p>
          <a:p>
            <a:pPr lvl="0"/>
            <a:r>
              <a:rPr lang="ru-RU" sz="2400" dirty="0" smtClean="0"/>
              <a:t>Были изучены наборы процессорных расширений SSE, SSE2, SSE 4.2 и их intrinsics аналоги в языке C, а также способы реализации алгоритмов полиномиального кодирования. </a:t>
            </a:r>
          </a:p>
          <a:p>
            <a:pPr lvl="0"/>
            <a:r>
              <a:rPr lang="ru-RU" sz="2400" dirty="0" smtClean="0"/>
              <a:t>На языке C была написана библиотека подпрограмм для вычислений в поле многочленов с </a:t>
            </a:r>
            <a:r>
              <a:rPr lang="ru-RU" sz="2400" dirty="0" err="1" smtClean="0"/>
              <a:t>фактор-многочленом</a:t>
            </a:r>
            <a:r>
              <a:rPr lang="ru-RU" sz="2400" dirty="0" smtClean="0"/>
              <a:t> </a:t>
            </a:r>
          </a:p>
          <a:p>
            <a:pPr lvl="0">
              <a:buNone/>
            </a:pPr>
            <a:r>
              <a:rPr lang="ru-RU" sz="2400" dirty="0" smtClean="0"/>
              <a:t>	x</a:t>
            </a:r>
            <a:r>
              <a:rPr lang="ru-RU" sz="2400" baseline="30000" dirty="0" smtClean="0"/>
              <a:t>128</a:t>
            </a:r>
            <a:r>
              <a:rPr lang="ru-RU" sz="2400" dirty="0" smtClean="0"/>
              <a:t> + x</a:t>
            </a:r>
            <a:r>
              <a:rPr lang="ru-RU" sz="2400" baseline="30000" dirty="0" smtClean="0"/>
              <a:t>7</a:t>
            </a:r>
            <a:r>
              <a:rPr lang="ru-RU" sz="2400" dirty="0" smtClean="0"/>
              <a:t> + x</a:t>
            </a:r>
            <a:r>
              <a:rPr lang="ru-RU" sz="2400" baseline="30000" dirty="0" smtClean="0"/>
              <a:t>2</a:t>
            </a:r>
            <a:r>
              <a:rPr lang="ru-RU" sz="2400" dirty="0" smtClean="0"/>
              <a:t> + x + 1 с использованием intrinsics команд.</a:t>
            </a:r>
          </a:p>
          <a:p>
            <a:r>
              <a:rPr lang="ru-RU" sz="2400" dirty="0" smtClean="0"/>
              <a:t>Реализован алгоритм RAID 6 с использованием указанного полинома 128-й степени.</a:t>
            </a:r>
            <a:endParaRPr lang="en" sz="2400" dirty="0"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</TotalTime>
  <Words>192</Words>
  <PresentationFormat>Экран (4:3)</PresentationFormat>
  <Paragraphs>51</Paragraphs>
  <Slides>8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/>
      <vt:lpstr>Реализация алгоритмов расчета RAID 6 с использованием встроенных функций SSE</vt:lpstr>
      <vt:lpstr>Слайд 2</vt:lpstr>
      <vt:lpstr>Слайд 3</vt:lpstr>
      <vt:lpstr>
      Постановка задачи </vt:lpstr>
      <vt:lpstr>Слайд 5</vt:lpstr>
      <vt:lpstr>Результаты измерений</vt:lpstr>
      <vt:lpstr>Сравнение результатов</vt:lpstr>
      <vt:lpstr>В рамках курсовой работы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Реализация алгоритмов расчета RAID 6 с использованием встроенных функций SSE</dc:title>
  <dc:creator>Rustam</dc:creator>
  <cp:lastModifiedBy>Rustam</cp:lastModifiedBy>
  <cp:revision>19</cp:revision>
  <dcterms:modified xsi:type="dcterms:W3CDTF">2012-05-24T10:46:54Z</dcterms:modified>
</cp:coreProperties>
</file>