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9"/>
  </p:notesMasterIdLst>
  <p:sldIdLst>
    <p:sldId id="256" r:id="rId2"/>
    <p:sldId id="262" r:id="rId3"/>
    <p:sldId id="265" r:id="rId4"/>
    <p:sldId id="260" r:id="rId5"/>
    <p:sldId id="271" r:id="rId6"/>
    <p:sldId id="266" r:id="rId7"/>
    <p:sldId id="267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EDF4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547" autoAdjust="0"/>
  </p:normalViewPr>
  <p:slideViewPr>
    <p:cSldViewPr>
      <p:cViewPr varScale="1">
        <p:scale>
          <a:sx n="62" d="100"/>
          <a:sy n="62" d="100"/>
        </p:scale>
        <p:origin x="-159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AE505A-961F-4A28-823E-4BBB24C01D7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959B84-F9A1-42F1-A51B-DE59EADC5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433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59B84-F9A1-42F1-A51B-DE59EADC55B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078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59B84-F9A1-42F1-A51B-DE59EADC55B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1228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59B84-F9A1-42F1-A51B-DE59EADC55B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1962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59B84-F9A1-42F1-A51B-DE59EADC55B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7738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59B84-F9A1-42F1-A51B-DE59EADC55B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0091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59B84-F9A1-42F1-A51B-DE59EADC55B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01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871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587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484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68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078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099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0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417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594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562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692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F77E4-BFFF-49E0-BFC9-FCD821C62868}" type="datetimeFigureOut">
              <a:rPr lang="ru-RU" smtClean="0"/>
              <a:t>31.05.2012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1D3FE-11A9-47E1-A395-CAFB91EFD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366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db.inf.tu-dresden.de/sigmod2012contest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db.inf.tu-dresden.de/sigmod2012contes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2304256"/>
          </a:xfrm>
        </p:spPr>
        <p:txBody>
          <a:bodyPr>
            <a:normAutofit fontScale="90000"/>
          </a:bodyPr>
          <a:lstStyle/>
          <a:p>
            <a:r>
              <a:rPr lang="ru-RU" dirty="0"/>
              <a:t>Реализация уровня изоляции </a:t>
            </a:r>
            <a:r>
              <a:rPr lang="ru-RU" dirty="0" err="1"/>
              <a:t>Read</a:t>
            </a:r>
            <a:r>
              <a:rPr lang="ru-RU" dirty="0"/>
              <a:t> </a:t>
            </a:r>
            <a:r>
              <a:rPr lang="ru-RU" dirty="0" err="1"/>
              <a:t>Committed</a:t>
            </a:r>
            <a:r>
              <a:rPr lang="ru-RU" dirty="0"/>
              <a:t> для</a:t>
            </a:r>
            <a:br>
              <a:rPr lang="ru-RU" dirty="0"/>
            </a:br>
            <a:r>
              <a:rPr lang="ru-RU" dirty="0"/>
              <a:t>древовидных структур данных</a:t>
            </a:r>
            <a:br>
              <a:rPr lang="ru-RU" dirty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3284984"/>
            <a:ext cx="640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/>
              <a:t>Федотовский</a:t>
            </a:r>
            <a:r>
              <a:rPr lang="ru-RU" sz="2400" dirty="0"/>
              <a:t> </a:t>
            </a:r>
            <a:r>
              <a:rPr lang="ru-RU" sz="2400" dirty="0" smtClean="0"/>
              <a:t>Павел Валерьевич</a:t>
            </a:r>
          </a:p>
          <a:p>
            <a:pPr algn="ctr"/>
            <a:r>
              <a:rPr lang="ru-RU" sz="2400" dirty="0" smtClean="0"/>
              <a:t>345 группа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33192" y="4869160"/>
            <a:ext cx="554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Научный руководитель</a:t>
            </a:r>
            <a:r>
              <a:rPr lang="en-US" sz="2400" dirty="0" smtClean="0"/>
              <a:t>:  </a:t>
            </a:r>
            <a:r>
              <a:rPr lang="ru-RU" sz="2400" dirty="0" smtClean="0"/>
              <a:t>Чернышев Г.А., </a:t>
            </a:r>
          </a:p>
          <a:p>
            <a:r>
              <a:rPr lang="ru-RU" sz="2400" dirty="0" smtClean="0"/>
              <a:t>ассистент кафедры информатики СПбГУ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262872" y="6237311"/>
            <a:ext cx="2627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Санкт-Петербург, 2012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7082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Транзакционная система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Решение для обеспечения</a:t>
            </a:r>
            <a:r>
              <a:rPr lang="en-US" dirty="0" smtClean="0"/>
              <a:t>:</a:t>
            </a:r>
          </a:p>
          <a:p>
            <a:pPr lvl="1"/>
            <a:r>
              <a:rPr lang="ru-RU" dirty="0" smtClean="0"/>
              <a:t>Параллельного доступа (правильность и производительность)</a:t>
            </a:r>
          </a:p>
          <a:p>
            <a:pPr lvl="1"/>
            <a:r>
              <a:rPr lang="ru-RU" dirty="0" smtClean="0"/>
              <a:t>Надежность и доступность системы</a:t>
            </a:r>
            <a:endParaRPr lang="ru-RU" dirty="0"/>
          </a:p>
          <a:p>
            <a:endParaRPr lang="ru-RU" dirty="0" smtClean="0"/>
          </a:p>
          <a:p>
            <a:r>
              <a:rPr lang="ru-RU" dirty="0"/>
              <a:t>Правильность определяется через уровень изоляции (4 классических</a:t>
            </a:r>
            <a:r>
              <a:rPr lang="ru-RU" dirty="0" smtClean="0"/>
              <a:t>)</a:t>
            </a:r>
          </a:p>
          <a:p>
            <a:endParaRPr lang="ru-RU" dirty="0" smtClean="0"/>
          </a:p>
          <a:p>
            <a:r>
              <a:rPr lang="ru-RU" dirty="0" smtClean="0"/>
              <a:t>Примеры</a:t>
            </a:r>
            <a:r>
              <a:rPr lang="en-US" dirty="0" smtClean="0"/>
              <a:t>:</a:t>
            </a:r>
            <a:endParaRPr lang="ru-RU" dirty="0" smtClean="0"/>
          </a:p>
          <a:p>
            <a:pPr lvl="1"/>
            <a:r>
              <a:rPr lang="ru-RU" dirty="0" smtClean="0"/>
              <a:t>Финансовые</a:t>
            </a:r>
            <a:r>
              <a:rPr lang="ru-RU" dirty="0"/>
              <a:t> системы (банковские операции со </a:t>
            </a:r>
            <a:endParaRPr lang="ru-RU" dirty="0" smtClean="0"/>
          </a:p>
          <a:p>
            <a:pPr marL="457200" lvl="1" indent="0">
              <a:buNone/>
            </a:pPr>
            <a:r>
              <a:rPr lang="ru-RU" dirty="0" smtClean="0"/>
              <a:t>средствами)</a:t>
            </a:r>
          </a:p>
          <a:p>
            <a:pPr lvl="1"/>
            <a:r>
              <a:rPr lang="ru-RU" dirty="0" smtClean="0"/>
              <a:t>Электронная</a:t>
            </a:r>
            <a:r>
              <a:rPr lang="ru-RU" dirty="0"/>
              <a:t> коммерция (</a:t>
            </a:r>
            <a:r>
              <a:rPr lang="ru-RU" dirty="0" smtClean="0"/>
              <a:t>интернет-магазины)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67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Многомерный индекс с поддержкой транзакций</a:t>
            </a:r>
          </a:p>
          <a:p>
            <a:pPr lvl="1"/>
            <a:r>
              <a:rPr lang="ru-RU" dirty="0" smtClean="0">
                <a:solidFill>
                  <a:srgbClr val="FF0000"/>
                </a:solidFill>
              </a:rPr>
              <a:t>Менеджер </a:t>
            </a:r>
            <a:r>
              <a:rPr lang="ru-RU" dirty="0">
                <a:solidFill>
                  <a:srgbClr val="FF0000"/>
                </a:solidFill>
              </a:rPr>
              <a:t>блокировок</a:t>
            </a:r>
          </a:p>
          <a:p>
            <a:pPr lvl="1"/>
            <a:r>
              <a:rPr lang="ru-RU" dirty="0">
                <a:solidFill>
                  <a:srgbClr val="FF0000"/>
                </a:solidFill>
              </a:rPr>
              <a:t>Подсистема обработки транзакций</a:t>
            </a:r>
          </a:p>
          <a:p>
            <a:pPr lvl="1"/>
            <a:r>
              <a:rPr lang="ru-RU" dirty="0">
                <a:solidFill>
                  <a:srgbClr val="FF0000"/>
                </a:solidFill>
              </a:rPr>
              <a:t>Древовидная структура данных (в данном случае </a:t>
            </a:r>
            <a:r>
              <a:rPr lang="en-US" dirty="0" err="1">
                <a:solidFill>
                  <a:srgbClr val="FF0000"/>
                </a:solidFill>
              </a:rPr>
              <a:t>GiST</a:t>
            </a:r>
            <a:r>
              <a:rPr lang="ru-RU" dirty="0" smtClean="0">
                <a:solidFill>
                  <a:srgbClr val="FF0000"/>
                </a:solidFill>
              </a:rPr>
              <a:t>)</a:t>
            </a:r>
          </a:p>
          <a:p>
            <a:pPr lvl="1"/>
            <a:r>
              <a:rPr lang="en-US" dirty="0" smtClean="0"/>
              <a:t>R-</a:t>
            </a:r>
            <a:r>
              <a:rPr lang="ru-RU" dirty="0" smtClean="0"/>
              <a:t>дерево, </a:t>
            </a:r>
            <a:r>
              <a:rPr lang="en-US" dirty="0" smtClean="0"/>
              <a:t>B</a:t>
            </a:r>
            <a:r>
              <a:rPr lang="ru-RU" dirty="0" smtClean="0"/>
              <a:t>+-дерево</a:t>
            </a:r>
            <a:endParaRPr lang="ru-RU" dirty="0"/>
          </a:p>
          <a:p>
            <a:pPr lvl="1"/>
            <a:r>
              <a:rPr lang="ru-RU" dirty="0"/>
              <a:t>Менеджер </a:t>
            </a:r>
            <a:r>
              <a:rPr lang="ru-RU" dirty="0" smtClean="0"/>
              <a:t>памяти</a:t>
            </a:r>
            <a:endParaRPr lang="ru-RU" dirty="0"/>
          </a:p>
          <a:p>
            <a:endParaRPr lang="ru-RU" dirty="0" smtClean="0"/>
          </a:p>
          <a:p>
            <a:r>
              <a:rPr lang="en-US" dirty="0" smtClean="0"/>
              <a:t>ACM SIGMOD Programming Contest 2012</a:t>
            </a:r>
            <a:endParaRPr lang="ru-RU" dirty="0" smtClean="0"/>
          </a:p>
          <a:p>
            <a:pPr lvl="1"/>
            <a:r>
              <a:rPr lang="ru-RU" dirty="0" smtClean="0"/>
              <a:t>Команда</a:t>
            </a:r>
            <a:r>
              <a:rPr lang="en-US" dirty="0" smtClean="0"/>
              <a:t> ‘</a:t>
            </a:r>
            <a:r>
              <a:rPr lang="en-US" dirty="0" err="1" smtClean="0"/>
              <a:t>SPbSU</a:t>
            </a:r>
            <a:r>
              <a:rPr lang="en-US" dirty="0" smtClean="0"/>
              <a:t>’, </a:t>
            </a:r>
            <a:r>
              <a:rPr lang="ru-RU" dirty="0" smtClean="0"/>
              <a:t>Павел </a:t>
            </a:r>
            <a:r>
              <a:rPr lang="ru-RU" dirty="0" err="1" smtClean="0"/>
              <a:t>Федотовский</a:t>
            </a:r>
            <a:r>
              <a:rPr lang="en-US" dirty="0" smtClean="0"/>
              <a:t>, </a:t>
            </a:r>
            <a:r>
              <a:rPr lang="ru-RU" dirty="0" smtClean="0"/>
              <a:t>Георгий</a:t>
            </a:r>
            <a:r>
              <a:rPr lang="en-US" dirty="0" smtClean="0"/>
              <a:t> </a:t>
            </a:r>
            <a:r>
              <a:rPr lang="ru-RU" dirty="0" smtClean="0"/>
              <a:t>Ерохин</a:t>
            </a:r>
            <a:r>
              <a:rPr lang="en-US" dirty="0" smtClean="0"/>
              <a:t>, </a:t>
            </a:r>
            <a:r>
              <a:rPr lang="ru-RU" dirty="0" smtClean="0"/>
              <a:t>Кирилл</a:t>
            </a:r>
            <a:r>
              <a:rPr lang="en-US" dirty="0" smtClean="0"/>
              <a:t> </a:t>
            </a:r>
            <a:r>
              <a:rPr lang="ru-RU" dirty="0" err="1" smtClean="0"/>
              <a:t>Чередник</a:t>
            </a:r>
            <a:endParaRPr lang="ru-RU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9992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Операции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Точечный запрос, запрос на диапазон (</a:t>
            </a:r>
            <a:r>
              <a:rPr lang="en-US" dirty="0" smtClean="0"/>
              <a:t>n-</a:t>
            </a:r>
            <a:r>
              <a:rPr lang="ru-RU" dirty="0" smtClean="0"/>
              <a:t>мерный прямоугольник)</a:t>
            </a:r>
            <a:endParaRPr lang="en-US" dirty="0" smtClean="0"/>
          </a:p>
          <a:p>
            <a:endParaRPr lang="en-US" dirty="0"/>
          </a:p>
          <a:p>
            <a:r>
              <a:rPr lang="ru-RU" dirty="0" smtClean="0"/>
              <a:t>Вставка, обновление, поиск</a:t>
            </a:r>
            <a:endParaRPr lang="en-US" dirty="0" smtClean="0"/>
          </a:p>
          <a:p>
            <a:endParaRPr lang="en-US" dirty="0" smtClean="0">
              <a:hlinkClick r:id="rId3"/>
            </a:endParaRPr>
          </a:p>
          <a:p>
            <a:endParaRPr lang="ru-RU" dirty="0" smtClean="0"/>
          </a:p>
          <a:p>
            <a:r>
              <a:rPr lang="ru-RU" dirty="0" smtClean="0"/>
              <a:t>Подробнее на сайте соревнования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636912"/>
            <a:ext cx="201930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1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Реализация (1</a:t>
            </a:r>
            <a:r>
              <a:rPr lang="en-US" dirty="0" smtClean="0"/>
              <a:t>/2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3528" y="1412776"/>
            <a:ext cx="8363272" cy="53285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/>
              <a:t>Generalized Search Tree</a:t>
            </a:r>
            <a:r>
              <a:rPr lang="ru-RU" sz="2800" dirty="0"/>
              <a:t> (обобщенное </a:t>
            </a:r>
            <a:r>
              <a:rPr lang="ru-RU" sz="2800" dirty="0" smtClean="0"/>
              <a:t>дерево</a:t>
            </a:r>
            <a:r>
              <a:rPr lang="en-US" sz="2800" dirty="0" smtClean="0"/>
              <a:t> </a:t>
            </a:r>
            <a:r>
              <a:rPr lang="ru-RU" sz="2800" dirty="0" smtClean="0"/>
              <a:t>поиска</a:t>
            </a:r>
            <a:r>
              <a:rPr lang="ru-RU" sz="2800" dirty="0"/>
              <a:t>)</a:t>
            </a:r>
          </a:p>
          <a:p>
            <a:pPr>
              <a:lnSpc>
                <a:spcPct val="120000"/>
              </a:lnSpc>
            </a:pPr>
            <a:endParaRPr lang="ru-RU" sz="2800" dirty="0" smtClean="0"/>
          </a:p>
          <a:p>
            <a:pPr>
              <a:lnSpc>
                <a:spcPct val="120000"/>
              </a:lnSpc>
            </a:pPr>
            <a:endParaRPr lang="ru-RU" sz="2800" dirty="0"/>
          </a:p>
          <a:p>
            <a:pPr marL="0" indent="0">
              <a:lnSpc>
                <a:spcPct val="120000"/>
              </a:lnSpc>
              <a:buNone/>
            </a:pPr>
            <a:endParaRPr lang="ru-RU" sz="2800" dirty="0"/>
          </a:p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r>
              <a:rPr lang="en-US" sz="2800" dirty="0" err="1" smtClean="0"/>
              <a:t>Hellerstein</a:t>
            </a:r>
            <a:r>
              <a:rPr lang="ru-RU" sz="2800" dirty="0" smtClean="0"/>
              <a:t> </a:t>
            </a:r>
            <a:r>
              <a:rPr lang="en-US" sz="2800" dirty="0" smtClean="0"/>
              <a:t>et</a:t>
            </a:r>
            <a:r>
              <a:rPr lang="en-US" sz="2800" dirty="0"/>
              <a:t> </a:t>
            </a:r>
            <a:r>
              <a:rPr lang="en-US" sz="2800" dirty="0" smtClean="0"/>
              <a:t>al</a:t>
            </a:r>
            <a:r>
              <a:rPr lang="en-US" sz="2800" dirty="0"/>
              <a:t>.,</a:t>
            </a:r>
            <a:r>
              <a:rPr lang="ru-RU" sz="2800" dirty="0"/>
              <a:t> </a:t>
            </a:r>
            <a:r>
              <a:rPr lang="en-US" sz="2800" dirty="0" smtClean="0"/>
              <a:t>1995</a:t>
            </a:r>
            <a:endParaRPr lang="en-US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" y="2204865"/>
            <a:ext cx="9014400" cy="360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82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Реализация (2</a:t>
            </a:r>
            <a:r>
              <a:rPr lang="en-US" dirty="0" smtClean="0"/>
              <a:t>/2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 smtClean="0"/>
              <a:t>Менеджер блокировок</a:t>
            </a:r>
            <a:endParaRPr lang="en-US" sz="4400" dirty="0" smtClean="0"/>
          </a:p>
          <a:p>
            <a:pPr lvl="1"/>
            <a:r>
              <a:rPr lang="en-US" sz="4400" dirty="0" smtClean="0"/>
              <a:t> </a:t>
            </a:r>
            <a:r>
              <a:rPr lang="ru-RU" sz="4400" dirty="0" smtClean="0"/>
              <a:t>Потерянное обновление</a:t>
            </a:r>
            <a:endParaRPr lang="en-US" sz="4400" dirty="0" smtClean="0"/>
          </a:p>
          <a:p>
            <a:pPr lvl="1"/>
            <a:r>
              <a:rPr lang="en-US" sz="4400" dirty="0" smtClean="0"/>
              <a:t> </a:t>
            </a:r>
            <a:r>
              <a:rPr lang="ru-RU" sz="4400" dirty="0" smtClean="0"/>
              <a:t>Поиск тупиков</a:t>
            </a:r>
            <a:endParaRPr lang="en-US" sz="4400" dirty="0" smtClean="0"/>
          </a:p>
          <a:p>
            <a:r>
              <a:rPr lang="ru-RU" sz="4400" dirty="0" smtClean="0"/>
              <a:t>Храним состояние записи</a:t>
            </a:r>
          </a:p>
          <a:p>
            <a:pPr lvl="1"/>
            <a:r>
              <a:rPr lang="en-US" sz="4400" dirty="0" smtClean="0"/>
              <a:t> “</a:t>
            </a:r>
            <a:r>
              <a:rPr lang="ru-RU" sz="4400" dirty="0" smtClean="0"/>
              <a:t>грязное</a:t>
            </a:r>
            <a:r>
              <a:rPr lang="en-US" sz="4400" dirty="0" smtClean="0"/>
              <a:t>”</a:t>
            </a:r>
            <a:r>
              <a:rPr lang="ru-RU" sz="4400" dirty="0" smtClean="0"/>
              <a:t> чтение</a:t>
            </a:r>
            <a:endParaRPr lang="en-US" sz="4400" dirty="0" smtClean="0"/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47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997151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Построен прототип многомерного транзакционного индекса (</a:t>
            </a:r>
            <a:r>
              <a:rPr lang="en-US" dirty="0" smtClean="0"/>
              <a:t>READ COMMITTED</a:t>
            </a:r>
            <a:r>
              <a:rPr lang="ru-RU" dirty="0" smtClean="0"/>
              <a:t>)</a:t>
            </a:r>
          </a:p>
          <a:p>
            <a:pPr lvl="1"/>
            <a:r>
              <a:rPr lang="ru-RU" dirty="0" smtClean="0"/>
              <a:t>Реализован менеджер </a:t>
            </a:r>
            <a:r>
              <a:rPr lang="ru-RU" dirty="0"/>
              <a:t>блокировок</a:t>
            </a:r>
          </a:p>
          <a:p>
            <a:pPr lvl="1"/>
            <a:r>
              <a:rPr lang="ru-RU" smtClean="0"/>
              <a:t>Реализована </a:t>
            </a:r>
            <a:r>
              <a:rPr lang="ru-RU" dirty="0" smtClean="0"/>
              <a:t>подсистема </a:t>
            </a:r>
            <a:r>
              <a:rPr lang="ru-RU" dirty="0"/>
              <a:t>обработки транзакций</a:t>
            </a:r>
          </a:p>
          <a:p>
            <a:pPr lvl="1"/>
            <a:r>
              <a:rPr lang="ru-RU" dirty="0" smtClean="0"/>
              <a:t>Реализован </a:t>
            </a:r>
            <a:r>
              <a:rPr lang="en-US" dirty="0" err="1" smtClean="0"/>
              <a:t>GiST</a:t>
            </a:r>
            <a:endParaRPr lang="ru-RU" dirty="0" smtClean="0"/>
          </a:p>
          <a:p>
            <a:endParaRPr lang="ru-RU" dirty="0"/>
          </a:p>
          <a:p>
            <a:r>
              <a:rPr lang="ru-RU" dirty="0"/>
              <a:t>Пройдены тесты на </a:t>
            </a:r>
            <a:r>
              <a:rPr lang="ru-RU" dirty="0" smtClean="0"/>
              <a:t>корректность</a:t>
            </a:r>
            <a:r>
              <a:rPr lang="en-US" dirty="0" smtClean="0"/>
              <a:t> </a:t>
            </a:r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wwwdb.inf.tu-dresden.de/sigmod2012contest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5 место на публичных тестах</a:t>
            </a:r>
          </a:p>
          <a:p>
            <a:endParaRPr lang="ru-RU" dirty="0"/>
          </a:p>
          <a:p>
            <a:r>
              <a:rPr lang="ru-RU" dirty="0" smtClean="0"/>
              <a:t>Статья на конференции </a:t>
            </a:r>
            <a:r>
              <a:rPr lang="en-US" dirty="0" smtClean="0"/>
              <a:t>“</a:t>
            </a:r>
            <a:r>
              <a:rPr lang="ru-RU" dirty="0" smtClean="0"/>
              <a:t>СПИСОК-2012</a:t>
            </a:r>
            <a:r>
              <a:rPr lang="en-US" dirty="0" smtClean="0"/>
              <a:t>”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52853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3487</TotalTime>
  <Words>185</Words>
  <Application>Microsoft Office PowerPoint</Application>
  <PresentationFormat>Экран (4:3)</PresentationFormat>
  <Paragraphs>69</Paragraphs>
  <Slides>7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Реализация уровня изоляции Read Committed для древовидных структур данных </vt:lpstr>
      <vt:lpstr>Транзакционная система</vt:lpstr>
      <vt:lpstr>Постановка задачи</vt:lpstr>
      <vt:lpstr>Операции</vt:lpstr>
      <vt:lpstr>Реализация (1/2)</vt:lpstr>
      <vt:lpstr>Реализация (2/2)</vt:lpstr>
      <vt:lpstr>Результаты</vt:lpstr>
    </vt:vector>
  </TitlesOfParts>
  <Company>SPSU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Fedotovsky Pavel</dc:creator>
  <cp:lastModifiedBy>Fedotovsky Pavel</cp:lastModifiedBy>
  <cp:revision>131</cp:revision>
  <dcterms:created xsi:type="dcterms:W3CDTF">2012-04-22T13:51:06Z</dcterms:created>
  <dcterms:modified xsi:type="dcterms:W3CDTF">2012-05-31T16:28:00Z</dcterms:modified>
</cp:coreProperties>
</file>