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76" r:id="rId4"/>
    <p:sldId id="258" r:id="rId5"/>
    <p:sldId id="271" r:id="rId6"/>
    <p:sldId id="265" r:id="rId7"/>
    <p:sldId id="266" r:id="rId8"/>
    <p:sldId id="261" r:id="rId9"/>
    <p:sldId id="272" r:id="rId10"/>
    <p:sldId id="273" r:id="rId11"/>
    <p:sldId id="262" r:id="rId12"/>
    <p:sldId id="270" r:id="rId13"/>
    <p:sldId id="275" r:id="rId14"/>
    <p:sldId id="274" r:id="rId15"/>
    <p:sldId id="26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4194" autoAdjust="0"/>
  </p:normalViewPr>
  <p:slideViewPr>
    <p:cSldViewPr>
      <p:cViewPr varScale="1">
        <p:scale>
          <a:sx n="53" d="100"/>
          <a:sy n="53" d="100"/>
        </p:scale>
        <p:origin x="-18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4B4FF3-2C2E-48FA-9370-3D26361989CB}" type="datetimeFigureOut">
              <a:rPr lang="ru-RU" smtClean="0"/>
              <a:pPr/>
              <a:t>13.05.2011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F9782A-9470-49DB-8BD3-CC4E0509973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Моя работа посвящена</a:t>
            </a:r>
            <a:r>
              <a:rPr lang="ru-RU" baseline="0" dirty="0" smtClean="0"/>
              <a:t> алгоритм, работающим на потоках данных.</a:t>
            </a:r>
          </a:p>
          <a:p>
            <a:r>
              <a:rPr lang="ru-RU" baseline="0" dirty="0" smtClean="0"/>
              <a:t>Вообще, потоки – модель, в которой входные данные имеют громадный размер.</a:t>
            </a:r>
          </a:p>
          <a:p>
            <a:r>
              <a:rPr lang="ru-RU" baseline="0" dirty="0" smtClean="0"/>
              <a:t>Задачи с такими условиями возникают при анализе сетевого трафика, записей звонков, банковских транзакций.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9782A-9470-49DB-8BD3-CC4E0509973F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F5182-5ADE-4CC4-9EA0-AFEC5D429DE5}" type="datetimeFigureOut">
              <a:rPr lang="ru-RU" smtClean="0"/>
              <a:pPr/>
              <a:t>13.05.2011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E385-6021-4A7D-BE74-0E52C6917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F5182-5ADE-4CC4-9EA0-AFEC5D429DE5}" type="datetimeFigureOut">
              <a:rPr lang="ru-RU" smtClean="0"/>
              <a:pPr/>
              <a:t>13.05.2011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E385-6021-4A7D-BE74-0E52C6917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F5182-5ADE-4CC4-9EA0-AFEC5D429DE5}" type="datetimeFigureOut">
              <a:rPr lang="ru-RU" smtClean="0"/>
              <a:pPr/>
              <a:t>13.05.2011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E385-6021-4A7D-BE74-0E52C6917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F5182-5ADE-4CC4-9EA0-AFEC5D429DE5}" type="datetimeFigureOut">
              <a:rPr lang="ru-RU" smtClean="0"/>
              <a:pPr/>
              <a:t>13.05.2011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E385-6021-4A7D-BE74-0E52C6917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F5182-5ADE-4CC4-9EA0-AFEC5D429DE5}" type="datetimeFigureOut">
              <a:rPr lang="ru-RU" smtClean="0"/>
              <a:pPr/>
              <a:t>13.05.2011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E385-6021-4A7D-BE74-0E52C6917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F5182-5ADE-4CC4-9EA0-AFEC5D429DE5}" type="datetimeFigureOut">
              <a:rPr lang="ru-RU" smtClean="0"/>
              <a:pPr/>
              <a:t>13.05.2011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E385-6021-4A7D-BE74-0E52C6917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F5182-5ADE-4CC4-9EA0-AFEC5D429DE5}" type="datetimeFigureOut">
              <a:rPr lang="ru-RU" smtClean="0"/>
              <a:pPr/>
              <a:t>13.05.2011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E385-6021-4A7D-BE74-0E52C6917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F5182-5ADE-4CC4-9EA0-AFEC5D429DE5}" type="datetimeFigureOut">
              <a:rPr lang="ru-RU" smtClean="0"/>
              <a:pPr/>
              <a:t>13.05.2011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E385-6021-4A7D-BE74-0E52C6917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F5182-5ADE-4CC4-9EA0-AFEC5D429DE5}" type="datetimeFigureOut">
              <a:rPr lang="ru-RU" smtClean="0"/>
              <a:pPr/>
              <a:t>13.05.2011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E385-6021-4A7D-BE74-0E52C6917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F5182-5ADE-4CC4-9EA0-AFEC5D429DE5}" type="datetimeFigureOut">
              <a:rPr lang="ru-RU" smtClean="0"/>
              <a:pPr/>
              <a:t>13.05.2011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E385-6021-4A7D-BE74-0E52C6917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F5182-5ADE-4CC4-9EA0-AFEC5D429DE5}" type="datetimeFigureOut">
              <a:rPr lang="ru-RU" smtClean="0"/>
              <a:pPr/>
              <a:t>13.05.2011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DE385-6021-4A7D-BE74-0E52C6917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F5182-5ADE-4CC4-9EA0-AFEC5D429DE5}" type="datetimeFigureOut">
              <a:rPr lang="ru-RU" smtClean="0"/>
              <a:pPr/>
              <a:t>13.05.2011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DE385-6021-4A7D-BE74-0E52C6917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code.google.com/p/birch-join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Алгоритм приближённого </a:t>
            </a:r>
            <a:r>
              <a:rPr lang="ru-RU" dirty="0" err="1"/>
              <a:t>join’а</a:t>
            </a:r>
            <a:r>
              <a:rPr lang="ru-RU" dirty="0"/>
              <a:t> на потоках данных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3886200"/>
            <a:ext cx="7272808" cy="1752600"/>
          </a:xfrm>
        </p:spPr>
        <p:txBody>
          <a:bodyPr/>
          <a:lstStyle/>
          <a:p>
            <a:pPr algn="r"/>
            <a:r>
              <a:rPr lang="ru-RU" dirty="0" smtClean="0"/>
              <a:t>Выполнил : Юра </a:t>
            </a:r>
            <a:r>
              <a:rPr lang="ru-RU" dirty="0" err="1" smtClean="0"/>
              <a:t>Землянский</a:t>
            </a:r>
            <a:r>
              <a:rPr lang="en-US" dirty="0" smtClean="0"/>
              <a:t>, 445</a:t>
            </a:r>
            <a:r>
              <a:rPr lang="ru-RU" dirty="0" smtClean="0"/>
              <a:t> группа</a:t>
            </a:r>
            <a:r>
              <a:rPr lang="en-US" dirty="0" smtClean="0"/>
              <a:t> </a:t>
            </a:r>
            <a:endParaRPr lang="ru-RU" dirty="0" smtClean="0"/>
          </a:p>
          <a:p>
            <a:pPr algn="r"/>
            <a:r>
              <a:rPr lang="ru-RU" dirty="0" smtClean="0"/>
              <a:t>Научный руководитель : Б.А. Новиков</a:t>
            </a:r>
          </a:p>
          <a:p>
            <a:pPr algn="r"/>
            <a:endParaRPr lang="ru-RU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547664" y="6353944"/>
            <a:ext cx="6840760" cy="38742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algn="ctr"/>
            <a:r>
              <a:rPr lang="ru-RU" sz="2000" dirty="0" smtClean="0"/>
              <a:t>С</a:t>
            </a:r>
            <a:r>
              <a:rPr lang="ru-RU" sz="2000" dirty="0"/>
              <a:t>П</a:t>
            </a:r>
            <a:r>
              <a:rPr lang="ru-RU" sz="2000" dirty="0" smtClean="0"/>
              <a:t>б</a:t>
            </a:r>
            <a:r>
              <a:rPr lang="en-US" sz="2000" dirty="0" smtClean="0"/>
              <a:t>, 2011</a:t>
            </a:r>
            <a:endParaRPr lang="ru-RU" sz="2000" dirty="0"/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271101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Санкт-Петербургский Государственный Университет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Математико-механический факультет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Кафедра системного программирования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Потоки данных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dirty="0" smtClean="0"/>
              <a:t>Телекоммуникации </a:t>
            </a:r>
            <a:r>
              <a:rPr lang="ru-RU" dirty="0"/>
              <a:t>и компьютерные сети </a:t>
            </a:r>
            <a:endParaRPr lang="ru-RU" sz="2800" dirty="0"/>
          </a:p>
          <a:p>
            <a:pPr lvl="1"/>
            <a:r>
              <a:rPr lang="ru-RU" dirty="0"/>
              <a:t>записи звонков</a:t>
            </a:r>
            <a:endParaRPr lang="ru-RU" sz="2400" dirty="0"/>
          </a:p>
          <a:p>
            <a:pPr lvl="1"/>
            <a:r>
              <a:rPr lang="ru-RU" dirty="0"/>
              <a:t>сетевой трафик</a:t>
            </a:r>
            <a:endParaRPr lang="ru-RU" sz="2400" dirty="0"/>
          </a:p>
          <a:p>
            <a:pPr lvl="1"/>
            <a:r>
              <a:rPr lang="ru-RU" dirty="0" smtClean="0"/>
              <a:t>клики </a:t>
            </a:r>
            <a:r>
              <a:rPr lang="ru-RU" dirty="0"/>
              <a:t>пользователей на страницах</a:t>
            </a:r>
            <a:endParaRPr lang="ru-RU" sz="2400" dirty="0"/>
          </a:p>
          <a:p>
            <a:pPr lvl="1"/>
            <a:r>
              <a:rPr lang="ru-RU" dirty="0" err="1"/>
              <a:t>логи</a:t>
            </a:r>
            <a:r>
              <a:rPr lang="ru-RU" dirty="0"/>
              <a:t> </a:t>
            </a:r>
            <a:r>
              <a:rPr lang="en-US" dirty="0"/>
              <a:t>Web-</a:t>
            </a:r>
            <a:r>
              <a:rPr lang="ru-RU" dirty="0"/>
              <a:t>сервиса</a:t>
            </a:r>
            <a:endParaRPr lang="ru-RU" sz="2400" dirty="0"/>
          </a:p>
          <a:p>
            <a:pPr lvl="0"/>
            <a:r>
              <a:rPr lang="ru-RU" dirty="0"/>
              <a:t>Бизнес</a:t>
            </a:r>
            <a:endParaRPr lang="ru-RU" sz="2800" dirty="0"/>
          </a:p>
          <a:p>
            <a:pPr lvl="1"/>
            <a:r>
              <a:rPr lang="ru-RU" dirty="0"/>
              <a:t>банковские транзакции</a:t>
            </a:r>
            <a:endParaRPr lang="ru-RU" sz="2400" dirty="0"/>
          </a:p>
          <a:p>
            <a:pPr lvl="1"/>
            <a:r>
              <a:rPr lang="ru-RU" dirty="0"/>
              <a:t>биржевые статистики</a:t>
            </a:r>
            <a:endParaRPr lang="ru-RU" sz="2400" dirty="0"/>
          </a:p>
          <a:p>
            <a:pPr lvl="0"/>
            <a:r>
              <a:rPr lang="ru-RU" dirty="0"/>
              <a:t>Метеорологические </a:t>
            </a:r>
            <a:r>
              <a:rPr lang="ru-RU" dirty="0" smtClean="0"/>
              <a:t>данные</a:t>
            </a:r>
            <a:endParaRPr lang="ru-RU" sz="2800" dirty="0"/>
          </a:p>
          <a:p>
            <a:pPr lvl="1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Потоки данных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2996952"/>
            <a:ext cx="8784976" cy="13247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800" dirty="0" smtClean="0"/>
              <a:t>Memory </a:t>
            </a:r>
            <a:r>
              <a:rPr lang="en-US" sz="4800" dirty="0" err="1" smtClean="0"/>
              <a:t>vs</a:t>
            </a:r>
            <a:r>
              <a:rPr lang="en-US" sz="4800" dirty="0" smtClean="0"/>
              <a:t> </a:t>
            </a:r>
            <a:r>
              <a:rPr lang="ru-RU" sz="4800" dirty="0" smtClean="0"/>
              <a:t>Скорость </a:t>
            </a:r>
            <a:r>
              <a:rPr lang="en-US" sz="4800" dirty="0" err="1" smtClean="0"/>
              <a:t>vs</a:t>
            </a:r>
            <a:r>
              <a:rPr lang="en-US" sz="4800" dirty="0" smtClean="0"/>
              <a:t> </a:t>
            </a:r>
            <a:r>
              <a:rPr lang="ru-RU" sz="4800" dirty="0" smtClean="0"/>
              <a:t>Качество</a:t>
            </a:r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Потоки данных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Входные </a:t>
            </a:r>
            <a:r>
              <a:rPr lang="ru-RU" dirty="0"/>
              <a:t>данные - набор точек в </a:t>
            </a:r>
            <a:r>
              <a:rPr lang="en-US" dirty="0"/>
              <a:t>N</a:t>
            </a:r>
            <a:r>
              <a:rPr lang="ru-RU" dirty="0" smtClean="0"/>
              <a:t>-мерном </a:t>
            </a:r>
            <a:r>
              <a:rPr lang="ru-RU" dirty="0"/>
              <a:t>пространстве. </a:t>
            </a:r>
          </a:p>
          <a:p>
            <a:r>
              <a:rPr lang="ru-RU" dirty="0"/>
              <a:t>Данные поступают последовательно</a:t>
            </a:r>
          </a:p>
          <a:p>
            <a:r>
              <a:rPr lang="ru-RU" dirty="0"/>
              <a:t>Размер входных данных заранее неизвестен и может быть произвольно большим.</a:t>
            </a:r>
          </a:p>
          <a:p>
            <a:pPr lvl="1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Потоки данных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Предоставляется один </a:t>
            </a:r>
            <a:r>
              <a:rPr lang="ru-RU" dirty="0"/>
              <a:t>последовательный обход этим данных.</a:t>
            </a:r>
          </a:p>
          <a:p>
            <a:r>
              <a:rPr lang="ru-RU" dirty="0" smtClean="0"/>
              <a:t>Временная сложность - линейная</a:t>
            </a:r>
            <a:endParaRPr lang="ru-RU" dirty="0"/>
          </a:p>
          <a:p>
            <a:r>
              <a:rPr lang="ru-RU" dirty="0"/>
              <a:t>Размер используемой памяти ограничен константой, не зависящей от размера входных данных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Similarity Join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Нахождение пар </a:t>
            </a:r>
            <a:r>
              <a:rPr lang="en-US" dirty="0" smtClean="0"/>
              <a:t>“</a:t>
            </a:r>
            <a:r>
              <a:rPr lang="ru-RU" dirty="0" smtClean="0"/>
              <a:t>близких</a:t>
            </a:r>
            <a:r>
              <a:rPr lang="en-US" dirty="0" smtClean="0"/>
              <a:t>”</a:t>
            </a:r>
            <a:r>
              <a:rPr lang="ru-RU" dirty="0" smtClean="0"/>
              <a:t> объектов</a:t>
            </a:r>
          </a:p>
          <a:p>
            <a:r>
              <a:rPr lang="ru-RU" dirty="0" smtClean="0"/>
              <a:t>В нашем случае – для точек</a:t>
            </a:r>
            <a:endParaRPr lang="en-US" dirty="0"/>
          </a:p>
          <a:p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1691680" y="2996952"/>
          <a:ext cx="5138857" cy="2296085"/>
        </p:xfrm>
        <a:graphic>
          <a:graphicData uri="http://schemas.openxmlformats.org/presentationml/2006/ole">
            <p:oleObj spid="_x0000_s7169" name="Equation" r:id="rId3" imgW="1790640" imgH="7999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Основная идея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Сохранение точек в структуру, позволяющую значительно ускорять поиск пар для </a:t>
            </a:r>
            <a:r>
              <a:rPr lang="en-US" dirty="0" smtClean="0"/>
              <a:t>join’</a:t>
            </a:r>
            <a:r>
              <a:rPr lang="ru-RU" dirty="0" smtClean="0"/>
              <a:t>а</a:t>
            </a:r>
          </a:p>
          <a:p>
            <a:r>
              <a:rPr lang="ru-RU" dirty="0" smtClean="0"/>
              <a:t>Кластеризация :</a:t>
            </a:r>
          </a:p>
          <a:p>
            <a:pPr lvl="1"/>
            <a:r>
              <a:rPr lang="ru-RU" dirty="0" smtClean="0"/>
              <a:t>Разбиение точек на группы близких</a:t>
            </a:r>
          </a:p>
          <a:p>
            <a:r>
              <a:rPr lang="ru-RU" dirty="0" smtClean="0"/>
              <a:t>В работе используем алгоритм для работы с потоками - </a:t>
            </a:r>
            <a:r>
              <a:rPr lang="en-US" i="1" dirty="0" smtClean="0"/>
              <a:t>BIRCH</a:t>
            </a:r>
            <a:endParaRPr lang="ru-RU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algo</a:t>
            </a:r>
            <a:r>
              <a:rPr lang="en-US" dirty="0" smtClean="0"/>
              <a:t>. BI</a:t>
            </a:r>
            <a:r>
              <a:rPr lang="en-US" dirty="0"/>
              <a:t>R</a:t>
            </a:r>
            <a:r>
              <a:rPr lang="en-US" dirty="0" smtClean="0"/>
              <a:t>CH</a:t>
            </a:r>
            <a:endParaRPr lang="ru-RU" dirty="0"/>
          </a:p>
        </p:txBody>
      </p:sp>
      <p:pic>
        <p:nvPicPr>
          <p:cNvPr id="6" name="Содержимое 5" descr="cf-tree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786989"/>
            <a:ext cx="8771512" cy="409028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algo</a:t>
            </a:r>
            <a:r>
              <a:rPr lang="en-US" dirty="0" smtClean="0"/>
              <a:t>. BIRCH</a:t>
            </a:r>
            <a:endParaRPr lang="ru-RU" dirty="0"/>
          </a:p>
        </p:txBody>
      </p:sp>
      <p:graphicFrame>
        <p:nvGraphicFramePr>
          <p:cNvPr id="28675" name="Содержимое 3"/>
          <p:cNvGraphicFramePr>
            <a:graphicFrameLocks noChangeAspect="1"/>
          </p:cNvGraphicFramePr>
          <p:nvPr/>
        </p:nvGraphicFramePr>
        <p:xfrm>
          <a:off x="443805" y="2780928"/>
          <a:ext cx="8448675" cy="1512887"/>
        </p:xfrm>
        <a:graphic>
          <a:graphicData uri="http://schemas.openxmlformats.org/presentationml/2006/ole">
            <p:oleObj spid="_x0000_s28675" name="Equation" r:id="rId3" imgW="3124080" imgH="558720" progId="Equation.3">
              <p:embed/>
            </p:oleObj>
          </a:graphicData>
        </a:graphic>
      </p:graphicFrame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</a:t>
            </a:r>
            <a:r>
              <a:rPr lang="ru-RU" dirty="0" smtClean="0"/>
              <a:t> </a:t>
            </a:r>
            <a:r>
              <a:rPr lang="ru-RU" dirty="0" smtClean="0"/>
              <a:t>вершине </a:t>
            </a:r>
            <a:r>
              <a:rPr lang="ru-RU" dirty="0" smtClean="0"/>
              <a:t>храниться </a:t>
            </a:r>
            <a:r>
              <a:rPr lang="ru-RU" dirty="0" smtClean="0"/>
              <a:t>информация </a:t>
            </a:r>
            <a:r>
              <a:rPr lang="ru-RU" dirty="0" smtClean="0"/>
              <a:t>о  множестве точек </a:t>
            </a:r>
            <a:r>
              <a:rPr lang="en-US" dirty="0" smtClean="0"/>
              <a:t>P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algo</a:t>
            </a:r>
            <a:r>
              <a:rPr lang="en-US" dirty="0" smtClean="0"/>
              <a:t>. BIRCH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Объём памяти, занимаемой деревом ограничен</a:t>
            </a:r>
          </a:p>
          <a:p>
            <a:r>
              <a:rPr lang="en-US" dirty="0" smtClean="0"/>
              <a:t>“</a:t>
            </a:r>
            <a:r>
              <a:rPr lang="ru-RU" dirty="0" smtClean="0"/>
              <a:t>Радиус</a:t>
            </a:r>
            <a:r>
              <a:rPr lang="en-US" dirty="0" smtClean="0"/>
              <a:t>”</a:t>
            </a:r>
            <a:r>
              <a:rPr lang="ru-RU" dirty="0" smtClean="0"/>
              <a:t> листовых множеств ограничен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algo</a:t>
            </a:r>
            <a:r>
              <a:rPr lang="en-US" dirty="0" smtClean="0"/>
              <a:t>. BIRCH-JOIN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Листовые вершины хранят сами точки множества</a:t>
            </a:r>
          </a:p>
          <a:p>
            <a:r>
              <a:rPr lang="ru-RU" dirty="0" smtClean="0"/>
              <a:t>При превышении допустимого объёма памяти – часть дерева удаляется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algo</a:t>
            </a:r>
            <a:r>
              <a:rPr lang="en-US" dirty="0" smtClean="0"/>
              <a:t>. BI</a:t>
            </a:r>
            <a:r>
              <a:rPr lang="en-US" dirty="0"/>
              <a:t>R</a:t>
            </a:r>
            <a:r>
              <a:rPr lang="en-US" dirty="0" smtClean="0"/>
              <a:t>CH-JOIN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Поддержка модифицированного </a:t>
            </a:r>
            <a:r>
              <a:rPr lang="en-US" dirty="0" smtClean="0"/>
              <a:t>Cluster-Feature </a:t>
            </a:r>
            <a:r>
              <a:rPr lang="ru-RU" dirty="0" smtClean="0"/>
              <a:t>дерева.</a:t>
            </a:r>
          </a:p>
          <a:p>
            <a:r>
              <a:rPr lang="ru-RU" dirty="0" smtClean="0"/>
              <a:t>Поиск пары для точки</a:t>
            </a:r>
          </a:p>
          <a:p>
            <a:pPr lvl="1"/>
            <a:r>
              <a:rPr lang="ru-RU" dirty="0" smtClean="0"/>
              <a:t>Рекурсивный обход дерева</a:t>
            </a:r>
          </a:p>
          <a:p>
            <a:pPr lvl="1"/>
            <a:r>
              <a:rPr lang="ru-RU" dirty="0" smtClean="0"/>
              <a:t>В вершине проверяется – пересекается ли круг </a:t>
            </a:r>
            <a:r>
              <a:rPr lang="ru-RU" dirty="0"/>
              <a:t>(</a:t>
            </a:r>
            <a:r>
              <a:rPr lang="ru-RU" dirty="0" smtClean="0"/>
              <a:t>центр – искомая точка, радиус – пороговое значение для </a:t>
            </a:r>
            <a:r>
              <a:rPr lang="en-US" dirty="0" smtClean="0"/>
              <a:t>join’</a:t>
            </a:r>
            <a:r>
              <a:rPr lang="ru-RU" dirty="0" smtClean="0"/>
              <a:t>а) с кругом (центр – </a:t>
            </a:r>
            <a:r>
              <a:rPr lang="ru-RU" dirty="0" err="1" smtClean="0"/>
              <a:t>центр</a:t>
            </a:r>
            <a:r>
              <a:rPr lang="ru-RU" dirty="0" smtClean="0"/>
              <a:t> масс вершины)</a:t>
            </a:r>
          </a:p>
          <a:p>
            <a:pPr lvl="1"/>
            <a:endParaRPr lang="ru-RU" dirty="0" smtClean="0"/>
          </a:p>
          <a:p>
            <a:pPr lvl="1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algo</a:t>
            </a:r>
            <a:r>
              <a:rPr lang="en-US" dirty="0" smtClean="0"/>
              <a:t>. BIRCH-JOIN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Параметры для </a:t>
            </a:r>
            <a:r>
              <a:rPr lang="en-US" dirty="0" smtClean="0"/>
              <a:t>“</a:t>
            </a:r>
            <a:r>
              <a:rPr lang="ru-RU" dirty="0" smtClean="0"/>
              <a:t>настройки</a:t>
            </a:r>
            <a:r>
              <a:rPr lang="en-US" dirty="0" smtClean="0"/>
              <a:t>”</a:t>
            </a:r>
            <a:endParaRPr lang="ru-RU" dirty="0" smtClean="0"/>
          </a:p>
          <a:p>
            <a:pPr lvl="1"/>
            <a:r>
              <a:rPr lang="ru-RU" dirty="0" smtClean="0"/>
              <a:t>Стратегии удаления вершин</a:t>
            </a:r>
          </a:p>
          <a:p>
            <a:pPr lvl="1"/>
            <a:r>
              <a:rPr lang="ru-RU" dirty="0" smtClean="0"/>
              <a:t>Условие для запуска рекурсивной процедуры от вершины</a:t>
            </a:r>
          </a:p>
          <a:p>
            <a:pPr lvl="1"/>
            <a:r>
              <a:rPr lang="ru-RU" dirty="0" smtClean="0"/>
              <a:t>Размер используемой памяти</a:t>
            </a:r>
          </a:p>
          <a:p>
            <a:pPr lvl="1"/>
            <a:r>
              <a:rPr lang="ru-RU" dirty="0" smtClean="0"/>
              <a:t>Степень ветвления</a:t>
            </a:r>
          </a:p>
          <a:p>
            <a:pPr lvl="1"/>
            <a:r>
              <a:rPr lang="ru-RU" dirty="0" smtClean="0"/>
              <a:t>Максимальный радиус листьев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algo</a:t>
            </a:r>
            <a:r>
              <a:rPr lang="en-US" dirty="0" smtClean="0"/>
              <a:t>. BIRCH-JOIN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Линейная сложность алгоритма</a:t>
            </a:r>
          </a:p>
          <a:p>
            <a:r>
              <a:rPr lang="ru-RU" dirty="0" smtClean="0"/>
              <a:t>Объём используемой памяти ограничен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Исходный код выложен на </a:t>
            </a:r>
            <a:r>
              <a:rPr lang="en-US" dirty="0" smtClean="0"/>
              <a:t>Google Code :</a:t>
            </a:r>
          </a:p>
          <a:p>
            <a:pPr lvl="1"/>
            <a:r>
              <a:rPr lang="en-US" dirty="0" smtClean="0">
                <a:hlinkClick r:id="rId2"/>
              </a:rPr>
              <a:t>http://code.google.com/p/birch-join/</a:t>
            </a:r>
            <a:endParaRPr lang="en-US" dirty="0" smtClean="0"/>
          </a:p>
          <a:p>
            <a:r>
              <a:rPr lang="ru-RU" dirty="0" smtClean="0"/>
              <a:t>Всем спасибо</a:t>
            </a:r>
            <a:r>
              <a:rPr lang="en-US" dirty="0" smtClean="0"/>
              <a:t>!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342</Words>
  <Application>Microsoft Office PowerPoint</Application>
  <PresentationFormat>Экран (4:3)</PresentationFormat>
  <Paragraphs>68</Paragraphs>
  <Slides>15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Тема Office</vt:lpstr>
      <vt:lpstr>Equation</vt:lpstr>
      <vt:lpstr>Алгоритм приближённого join’а на потоках данных</vt:lpstr>
      <vt:lpstr>Потоки данных</vt:lpstr>
      <vt:lpstr>Потоки данных</vt:lpstr>
      <vt:lpstr>Потоки данных</vt:lpstr>
      <vt:lpstr>Потоки данных</vt:lpstr>
      <vt:lpstr>Similarity Join</vt:lpstr>
      <vt:lpstr>Основная идея</vt:lpstr>
      <vt:lpstr>algo. BIRCH</vt:lpstr>
      <vt:lpstr>algo. BIRCH</vt:lpstr>
      <vt:lpstr>algo. BIRCH</vt:lpstr>
      <vt:lpstr>algo. BIRCH-JOIN</vt:lpstr>
      <vt:lpstr>algo. BIRCH-JOIN</vt:lpstr>
      <vt:lpstr>algo. BIRCH-JOIN</vt:lpstr>
      <vt:lpstr>algo. BIRCH-JOIN</vt:lpstr>
      <vt:lpstr>Заключение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Similarity Join on Data Stream</dc:title>
  <dc:creator>urikz</dc:creator>
  <cp:lastModifiedBy>urikz</cp:lastModifiedBy>
  <cp:revision>84</cp:revision>
  <dcterms:created xsi:type="dcterms:W3CDTF">2011-05-12T13:31:01Z</dcterms:created>
  <dcterms:modified xsi:type="dcterms:W3CDTF">2011-05-12T22:13:08Z</dcterms:modified>
</cp:coreProperties>
</file>