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1"/>
  </p:notesMasterIdLst>
  <p:sldIdLst>
    <p:sldId id="256" r:id="rId2"/>
    <p:sldId id="262" r:id="rId3"/>
    <p:sldId id="264" r:id="rId4"/>
    <p:sldId id="257" r:id="rId5"/>
    <p:sldId id="259" r:id="rId6"/>
    <p:sldId id="258" r:id="rId7"/>
    <p:sldId id="263" r:id="rId8"/>
    <p:sldId id="265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FFFF"/>
    <a:srgbClr val="CCECFF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51942-16ED-4ECD-98A2-AD7F4D4D1E28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BB2C3-B92F-4667-9A6D-8BB189F0038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4BB2C3-B92F-4667-9A6D-8BB189F0038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tx1"/>
            </a:gs>
            <a:gs pos="12000">
              <a:schemeClr val="bg2">
                <a:tint val="48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tx1">
                <a:lumMod val="65000"/>
                <a:lumOff val="35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100000">
              <a:schemeClr val="tx1">
                <a:lumMod val="65000"/>
                <a:lumOff val="3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6B16631-7501-4931-8C5C-A7422B6917A3}" type="datetimeFigureOut">
              <a:rPr lang="ru-RU" smtClean="0"/>
              <a:pPr/>
              <a:t>12.05.2011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2506F28-B3C7-4725-9841-A3FBF27A7E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tx1"/>
            </a:gs>
            <a:gs pos="12000">
              <a:schemeClr val="bg2">
                <a:tint val="48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tx1">
                <a:lumMod val="65000"/>
                <a:lumOff val="35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100000">
              <a:schemeClr val="bg1">
                <a:lumMod val="95000"/>
                <a:lumOff val="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2928934"/>
            <a:ext cx="8191528" cy="2100266"/>
          </a:xfrm>
        </p:spPr>
        <p:txBody>
          <a:bodyPr>
            <a:normAutofit/>
          </a:bodyPr>
          <a:lstStyle/>
          <a:p>
            <a:r>
              <a:rPr lang="ru-RU" dirty="0" smtClean="0"/>
              <a:t>Исследование оптимизации запросов в СУБД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2844" y="142852"/>
            <a:ext cx="3857652" cy="827855"/>
          </a:xfrm>
          <a:prstGeom prst="rect">
            <a:avLst/>
          </a:prstGeom>
          <a:noFill/>
        </p:spPr>
        <p:txBody>
          <a:bodyPr wrap="square" spcCol="72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100" kern="1400" dirty="0" smtClean="0"/>
              <a:t>Санкт</a:t>
            </a:r>
            <a:r>
              <a:rPr lang="en-US" sz="1100" kern="1400" dirty="0" smtClean="0"/>
              <a:t>-</a:t>
            </a:r>
            <a:r>
              <a:rPr lang="ru-RU" sz="1100" kern="1400" dirty="0" smtClean="0"/>
              <a:t>Петербургский Государственный Университет</a:t>
            </a:r>
            <a:endParaRPr lang="ru-RU" sz="1100" kern="1400" dirty="0"/>
          </a:p>
          <a:p>
            <a:pPr>
              <a:lnSpc>
                <a:spcPct val="150000"/>
              </a:lnSpc>
            </a:pPr>
            <a:r>
              <a:rPr lang="ru-RU" sz="1100" kern="1400" dirty="0" smtClean="0"/>
              <a:t>Математико-механический факультет</a:t>
            </a:r>
            <a:endParaRPr lang="ru-RU" sz="1100" kern="1400" dirty="0"/>
          </a:p>
          <a:p>
            <a:pPr>
              <a:lnSpc>
                <a:spcPct val="150000"/>
              </a:lnSpc>
            </a:pPr>
            <a:r>
              <a:rPr lang="ru-RU" sz="1100" kern="1400" dirty="0"/>
              <a:t> </a:t>
            </a:r>
            <a:r>
              <a:rPr lang="ru-RU" sz="1100" kern="1400" dirty="0" smtClean="0"/>
              <a:t>Кафедра системного программирования </a:t>
            </a:r>
            <a:endParaRPr lang="ru-RU" sz="1100" kern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357818" y="5929330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Научный руководитель</a:t>
            </a:r>
            <a:r>
              <a:rPr lang="en-US" sz="1200" dirty="0" smtClean="0"/>
              <a:t>: </a:t>
            </a:r>
            <a:r>
              <a:rPr lang="ru-RU" sz="1200" dirty="0" smtClean="0"/>
              <a:t>Б</a:t>
            </a:r>
            <a:r>
              <a:rPr lang="ru-RU" sz="1200" dirty="0" smtClean="0"/>
              <a:t>.А</a:t>
            </a:r>
            <a:r>
              <a:rPr lang="ru-RU" sz="1200" dirty="0" smtClean="0"/>
              <a:t>. </a:t>
            </a:r>
            <a:r>
              <a:rPr lang="ru-RU" sz="1200" dirty="0" smtClean="0"/>
              <a:t>Новиков</a:t>
            </a:r>
            <a:endParaRPr lang="ru-RU" sz="1200" dirty="0" smtClean="0"/>
          </a:p>
          <a:p>
            <a:r>
              <a:rPr lang="ru-RU" sz="1200" dirty="0" smtClean="0"/>
              <a:t>Выполнил</a:t>
            </a:r>
            <a:r>
              <a:rPr lang="ru-RU" sz="1200" dirty="0"/>
              <a:t>а</a:t>
            </a:r>
            <a:r>
              <a:rPr lang="en-US" sz="1200" dirty="0" smtClean="0"/>
              <a:t>:</a:t>
            </a:r>
            <a:r>
              <a:rPr lang="ru-RU" sz="1200" dirty="0" smtClean="0"/>
              <a:t> студентка </a:t>
            </a:r>
            <a:r>
              <a:rPr lang="ru-RU" sz="1200" dirty="0" smtClean="0"/>
              <a:t>гр.445  </a:t>
            </a:r>
            <a:r>
              <a:rPr lang="ru-RU" sz="1200" dirty="0" err="1" smtClean="0"/>
              <a:t>Нишневич</a:t>
            </a:r>
            <a:r>
              <a:rPr lang="ru-RU" sz="1200" dirty="0"/>
              <a:t> </a:t>
            </a:r>
            <a:r>
              <a:rPr lang="ru-RU" sz="1200" dirty="0" smtClean="0"/>
              <a:t>Анастасия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DDDDDD"/>
                </a:solidFill>
              </a:rPr>
              <a:t>СУБД и Запросы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ru-RU" sz="2800" b="1" dirty="0" smtClean="0">
              <a:solidFill>
                <a:srgbClr val="DDDDDD"/>
              </a:solidFill>
              <a:latin typeface="Arial-Bold" charset="0"/>
            </a:endParaRPr>
          </a:p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b="1" dirty="0" smtClean="0">
                <a:solidFill>
                  <a:srgbClr val="DDDDDD"/>
                </a:solidFill>
                <a:latin typeface="Arial-Bold" charset="0"/>
              </a:rPr>
              <a:t>  СУБД -</a:t>
            </a: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 программный продукт, </a:t>
            </a:r>
            <a:r>
              <a:rPr lang="ru-RU" sz="2800" dirty="0" smtClean="0">
                <a:solidFill>
                  <a:srgbClr val="DDDDDD"/>
                </a:solidFill>
                <a:latin typeface="Corbel" charset="0"/>
                <a:cs typeface="Arial" charset="0"/>
              </a:rPr>
              <a:t>предназначенный для централизованного хранения данных</a:t>
            </a:r>
            <a:r>
              <a:rPr lang="ru-RU" sz="2800" dirty="0" smtClean="0">
                <a:solidFill>
                  <a:srgbClr val="DDDDDD"/>
                </a:solidFill>
                <a:latin typeface="Corbel" charset="0"/>
              </a:rPr>
              <a:t>. </a:t>
            </a:r>
          </a:p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b="1" dirty="0" smtClean="0">
                <a:solidFill>
                  <a:srgbClr val="DDDDDD"/>
                </a:solidFill>
                <a:latin typeface="Arial-Bold" charset="0"/>
              </a:rPr>
              <a:t>Сервер базы данных </a:t>
            </a: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- совокупность компонент СУБД, находящихся в </a:t>
            </a:r>
            <a:r>
              <a:rPr lang="ru-RU" sz="2800" dirty="0" smtClean="0">
                <a:solidFill>
                  <a:srgbClr val="DDDDDD"/>
                </a:solidFill>
                <a:latin typeface="Corbel" charset="0"/>
              </a:rPr>
              <a:t>состоянии выполнения и способных обрабатывать данные.</a:t>
            </a:r>
          </a:p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b="1" dirty="0" smtClean="0">
                <a:solidFill>
                  <a:srgbClr val="DDDDDD"/>
                </a:solidFill>
                <a:latin typeface="Corbel" charset="0"/>
              </a:rPr>
              <a:t>Запросы</a:t>
            </a:r>
            <a:r>
              <a:rPr lang="ru-RU" sz="2800" dirty="0" smtClean="0">
                <a:solidFill>
                  <a:srgbClr val="DDDDDD"/>
                </a:solidFill>
                <a:latin typeface="Corbel" charset="0"/>
              </a:rPr>
              <a:t> — средства обработки данных. </a:t>
            </a:r>
          </a:p>
          <a:p>
            <a:pPr>
              <a:buFont typeface="Arial" pitchFamily="34" charset="0"/>
              <a:buChar char="•"/>
            </a:pPr>
            <a:endParaRPr lang="ru-RU" sz="2800" b="1" dirty="0" smtClean="0"/>
          </a:p>
          <a:p>
            <a:pPr marL="0" indent="216000">
              <a:buFont typeface="Arial" pitchFamily="34" charset="0"/>
              <a:buChar char="•"/>
            </a:pP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DDDDDD"/>
                </a:solidFill>
              </a:rPr>
              <a:t>Оптимизатор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ru-RU" b="1" dirty="0" smtClean="0">
              <a:solidFill>
                <a:srgbClr val="DDDDDD"/>
              </a:solidFill>
              <a:latin typeface="Arial-Bold" charset="0"/>
            </a:endParaRPr>
          </a:p>
          <a:p>
            <a:pPr>
              <a:spcAft>
                <a:spcPts val="1425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3600" b="1" dirty="0" smtClean="0">
                <a:solidFill>
                  <a:srgbClr val="DDDDDD"/>
                </a:solidFill>
                <a:latin typeface="Corbel" charset="0"/>
                <a:cs typeface="Arial" charset="0"/>
              </a:rPr>
              <a:t>Функция стоимости :</a:t>
            </a:r>
          </a:p>
          <a:p>
            <a:pPr>
              <a:spcAft>
                <a:spcPts val="1425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dirty="0" smtClean="0">
                <a:solidFill>
                  <a:srgbClr val="DDDDDD"/>
                </a:solidFill>
                <a:cs typeface="Arial" charset="0"/>
              </a:rPr>
              <a:t>● </a:t>
            </a:r>
            <a:r>
              <a:rPr lang="ru-RU" dirty="0" smtClean="0">
                <a:solidFill>
                  <a:srgbClr val="DDDDDD"/>
                </a:solidFill>
                <a:cs typeface="Arial" charset="0"/>
              </a:rPr>
              <a:t> неявная </a:t>
            </a:r>
            <a:r>
              <a:rPr lang="ru-RU" dirty="0" smtClean="0">
                <a:solidFill>
                  <a:srgbClr val="DDDDDD"/>
                </a:solidFill>
                <a:cs typeface="Arial" charset="0"/>
              </a:rPr>
              <a:t>( оптимизатор использует преобразования, заведомо приводящие к </a:t>
            </a:r>
            <a:r>
              <a:rPr lang="ru-RU" dirty="0" smtClean="0">
                <a:solidFill>
                  <a:srgbClr val="DDDDDD"/>
                </a:solidFill>
                <a:latin typeface="Corbel" charset="0"/>
                <a:cs typeface="Arial" charset="0"/>
              </a:rPr>
              <a:t>улучшению плана);</a:t>
            </a:r>
          </a:p>
          <a:p>
            <a:pPr>
              <a:spcAft>
                <a:spcPts val="1425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dirty="0" smtClean="0">
                <a:solidFill>
                  <a:srgbClr val="DDDDDD"/>
                </a:solidFill>
                <a:cs typeface="Arial" charset="0"/>
              </a:rPr>
              <a:t>● явная </a:t>
            </a:r>
            <a:r>
              <a:rPr lang="ru-RU" dirty="0" smtClean="0">
                <a:solidFill>
                  <a:srgbClr val="DDDDDD"/>
                </a:solidFill>
                <a:cs typeface="Arial" charset="0"/>
              </a:rPr>
              <a:t>( вычисляется на основе сложности</a:t>
            </a:r>
          </a:p>
          <a:p>
            <a:pPr>
              <a:spcAft>
                <a:spcPts val="1425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dirty="0" smtClean="0">
                <a:solidFill>
                  <a:srgbClr val="DDDDDD"/>
                </a:solidFill>
                <a:latin typeface="Corbel" charset="0"/>
                <a:cs typeface="Arial" charset="0"/>
              </a:rPr>
              <a:t>алгоритма и статистических </a:t>
            </a:r>
            <a:r>
              <a:rPr lang="ru-RU" dirty="0" smtClean="0">
                <a:solidFill>
                  <a:srgbClr val="DDDDDD"/>
                </a:solidFill>
                <a:latin typeface="Corbel" charset="0"/>
                <a:cs typeface="Arial" charset="0"/>
              </a:rPr>
              <a:t> характеристиках хранимых </a:t>
            </a:r>
            <a:r>
              <a:rPr lang="ru-RU" dirty="0" smtClean="0">
                <a:solidFill>
                  <a:srgbClr val="DDDDDD"/>
                </a:solidFill>
                <a:latin typeface="Corbel" charset="0"/>
                <a:cs typeface="Arial" charset="0"/>
              </a:rPr>
              <a:t>данных).</a:t>
            </a:r>
          </a:p>
          <a:p>
            <a:pPr>
              <a:buNone/>
            </a:pPr>
            <a:endParaRPr lang="ru-RU" sz="2800" b="1" dirty="0" smtClean="0"/>
          </a:p>
          <a:p>
            <a:pPr marL="0" indent="216000">
              <a:buNone/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3614742"/>
          </a:xfrm>
        </p:spPr>
        <p:txBody>
          <a:bodyPr anchor="t">
            <a:normAutofit/>
          </a:bodyPr>
          <a:lstStyle/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поиск </a:t>
            </a: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случаев, в которых оптимизатор не способен выбрать оптимальный </a:t>
            </a: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план исполнения</a:t>
            </a:r>
            <a:endParaRPr lang="ru-RU" sz="2800" dirty="0" smtClean="0">
              <a:solidFill>
                <a:srgbClr val="DDDDDD"/>
              </a:solidFill>
              <a:cs typeface="Arial" charset="0"/>
            </a:endParaRPr>
          </a:p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 </a:t>
            </a: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воспроизведение этих случаев</a:t>
            </a:r>
          </a:p>
          <a:p>
            <a:pPr>
              <a:spcAft>
                <a:spcPts val="1425"/>
              </a:spcAft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 </a:t>
            </a:r>
            <a:r>
              <a:rPr lang="ru-RU" sz="2800" dirty="0" smtClean="0">
                <a:solidFill>
                  <a:srgbClr val="DDDDDD"/>
                </a:solidFill>
                <a:cs typeface="Arial" charset="0"/>
              </a:rPr>
              <a:t>преобразование запросов для построения более удачных планов</a:t>
            </a:r>
            <a:endParaRPr lang="ru-RU" sz="2800" dirty="0">
              <a:solidFill>
                <a:srgbClr val="DDDDDD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155448"/>
            <a:ext cx="9001156" cy="1252728"/>
          </a:xfrm>
        </p:spPr>
        <p:txBody>
          <a:bodyPr>
            <a:noAutofit/>
          </a:bodyPr>
          <a:lstStyle/>
          <a:p>
            <a:r>
              <a:rPr lang="ru-RU" sz="4000" dirty="0" smtClean="0"/>
              <a:t> СУБД</a:t>
            </a:r>
            <a:endParaRPr lang="ru-R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62560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1"/>
                </a:solidFill>
              </a:rPr>
              <a:t>Используемые СУБД</a:t>
            </a:r>
            <a:r>
              <a:rPr lang="en-US" dirty="0" smtClean="0">
                <a:solidFill>
                  <a:schemeClr val="accent1"/>
                </a:solidFill>
              </a:rPr>
              <a:t>:</a:t>
            </a:r>
            <a:endParaRPr lang="ru-RU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  <a:buClr>
                <a:schemeClr val="bg2">
                  <a:lumMod val="90000"/>
                </a:schemeClr>
              </a:buClr>
              <a:buSzPct val="90000"/>
              <a:buFont typeface="Arial" pitchFamily="34" charset="0"/>
              <a:buChar char="•"/>
            </a:pPr>
            <a:r>
              <a:rPr lang="en-US" dirty="0" smtClean="0">
                <a:solidFill>
                  <a:schemeClr val="accent1"/>
                </a:solidFill>
              </a:rPr>
              <a:t>Ms </a:t>
            </a:r>
            <a:r>
              <a:rPr lang="en-US" dirty="0" err="1" smtClean="0">
                <a:solidFill>
                  <a:schemeClr val="accent1"/>
                </a:solidFill>
              </a:rPr>
              <a:t>SQl</a:t>
            </a:r>
            <a:r>
              <a:rPr lang="en-US" dirty="0" smtClean="0">
                <a:solidFill>
                  <a:schemeClr val="accent1"/>
                </a:solidFill>
              </a:rPr>
              <a:t> Server </a:t>
            </a:r>
            <a:r>
              <a:rPr lang="en-US" dirty="0" smtClean="0">
                <a:solidFill>
                  <a:schemeClr val="accent1"/>
                </a:solidFill>
              </a:rPr>
              <a:t>2005</a:t>
            </a:r>
          </a:p>
          <a:p>
            <a:pPr>
              <a:lnSpc>
                <a:spcPct val="150000"/>
              </a:lnSpc>
              <a:buClr>
                <a:schemeClr val="bg2">
                  <a:lumMod val="90000"/>
                </a:schemeClr>
              </a:buClr>
              <a:buSzPct val="90000"/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accent1"/>
                </a:solidFill>
              </a:rPr>
              <a:t>Oracle  11.1.0.7.0</a:t>
            </a:r>
            <a:endParaRPr lang="ru-RU" sz="28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  <a:buClr>
                <a:schemeClr val="tx2"/>
              </a:buClr>
              <a:buSzPct val="90000"/>
              <a:buFont typeface="Arial" pitchFamily="34" charset="0"/>
              <a:buChar char="•"/>
            </a:pPr>
            <a:endParaRPr lang="ru-RU" b="1" dirty="0" smtClean="0"/>
          </a:p>
          <a:p>
            <a:pPr>
              <a:lnSpc>
                <a:spcPct val="150000"/>
              </a:lnSpc>
              <a:buClr>
                <a:schemeClr val="tx2"/>
              </a:buClr>
              <a:buSzPct val="90000"/>
              <a:buFont typeface="Arial" pitchFamily="34" charset="0"/>
              <a:buChar char="•"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MS SQL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SELECT </a:t>
            </a:r>
            <a:r>
              <a:rPr lang="en-US" sz="2400" dirty="0" smtClean="0">
                <a:solidFill>
                  <a:schemeClr val="accent1"/>
                </a:solidFill>
              </a:rPr>
              <a:t>num, fl FROM random  where </a:t>
            </a:r>
            <a:r>
              <a:rPr lang="en-US" sz="2400" dirty="0" smtClean="0">
                <a:solidFill>
                  <a:schemeClr val="accent1"/>
                </a:solidFill>
              </a:rPr>
              <a:t>fl = </a:t>
            </a:r>
            <a:r>
              <a:rPr lang="en-US" sz="2400" dirty="0" smtClean="0">
                <a:solidFill>
                  <a:schemeClr val="accent1"/>
                </a:solidFill>
              </a:rPr>
              <a:t>111</a:t>
            </a:r>
          </a:p>
          <a:p>
            <a:pPr marL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 </a:t>
            </a:r>
            <a:r>
              <a:rPr lang="en-US" sz="2400" dirty="0" smtClean="0">
                <a:solidFill>
                  <a:schemeClr val="accent1"/>
                </a:solidFill>
              </a:rPr>
              <a:t>   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declare @c </a:t>
            </a:r>
            <a:r>
              <a:rPr lang="en-US" sz="2400" dirty="0" smtClean="0">
                <a:solidFill>
                  <a:schemeClr val="accent1"/>
                </a:solidFill>
              </a:rPr>
              <a:t>float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set @c = </a:t>
            </a:r>
            <a:r>
              <a:rPr lang="en-US" sz="2400" dirty="0" smtClean="0">
                <a:solidFill>
                  <a:schemeClr val="accent1"/>
                </a:solidFill>
              </a:rPr>
              <a:t>111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SELECT </a:t>
            </a:r>
            <a:r>
              <a:rPr lang="en-US" sz="2400" dirty="0" smtClean="0">
                <a:solidFill>
                  <a:schemeClr val="accent1"/>
                </a:solidFill>
              </a:rPr>
              <a:t>num, fl FROM random where </a:t>
            </a:r>
            <a:r>
              <a:rPr lang="en-US" sz="2400" dirty="0" smtClean="0">
                <a:solidFill>
                  <a:schemeClr val="accent1"/>
                </a:solidFill>
              </a:rPr>
              <a:t>fl = @</a:t>
            </a:r>
            <a:r>
              <a:rPr lang="en-US" sz="2400" dirty="0" smtClean="0">
                <a:solidFill>
                  <a:schemeClr val="accent1"/>
                </a:solidFill>
              </a:rPr>
              <a:t>c</a:t>
            </a:r>
          </a:p>
          <a:p>
            <a:pPr marL="0">
              <a:buNone/>
            </a:pP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declare @c </a:t>
            </a:r>
            <a:r>
              <a:rPr lang="en-US" sz="2400" dirty="0" smtClean="0">
                <a:solidFill>
                  <a:schemeClr val="accent1"/>
                </a:solidFill>
              </a:rPr>
              <a:t>float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set @c = </a:t>
            </a:r>
            <a:r>
              <a:rPr lang="en-US" sz="2400" dirty="0" smtClean="0">
                <a:solidFill>
                  <a:schemeClr val="accent1"/>
                </a:solidFill>
              </a:rPr>
              <a:t>111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SELECT </a:t>
            </a:r>
            <a:r>
              <a:rPr lang="en-US" sz="2400" dirty="0" smtClean="0">
                <a:solidFill>
                  <a:schemeClr val="accent1"/>
                </a:solidFill>
              </a:rPr>
              <a:t>num, fl  FROM random  where </a:t>
            </a:r>
            <a:r>
              <a:rPr lang="en-US" sz="2400" dirty="0" smtClean="0">
                <a:solidFill>
                  <a:schemeClr val="accent1"/>
                </a:solidFill>
              </a:rPr>
              <a:t>fl = @</a:t>
            </a:r>
            <a:r>
              <a:rPr lang="en-US" sz="2400" dirty="0" smtClean="0">
                <a:solidFill>
                  <a:schemeClr val="accent1"/>
                </a:solidFill>
              </a:rPr>
              <a:t>c</a:t>
            </a:r>
            <a:endParaRPr lang="en-US" sz="2400" dirty="0" smtClean="0">
              <a:solidFill>
                <a:schemeClr val="accent1"/>
              </a:solidFill>
            </a:endParaRPr>
          </a:p>
          <a:p>
            <a:pPr marL="0">
              <a:buNone/>
            </a:pPr>
            <a:r>
              <a:rPr lang="en-US" sz="2400" dirty="0" smtClean="0">
                <a:solidFill>
                  <a:schemeClr val="accent1"/>
                </a:solidFill>
              </a:rPr>
              <a:t>OPTION (OPTIMIZE FOR (@c = 111))</a:t>
            </a:r>
            <a:endParaRPr lang="ru-RU" sz="24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Oracle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Использование </a:t>
            </a:r>
            <a:r>
              <a:rPr lang="ru-RU" sz="2800" dirty="0" smtClean="0">
                <a:solidFill>
                  <a:schemeClr val="accent1"/>
                </a:solidFill>
              </a:rPr>
              <a:t>“!=”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SELECT * from FIRST where rand != </a:t>
            </a:r>
            <a:r>
              <a:rPr lang="en-US" sz="2400" dirty="0" smtClean="0">
                <a:solidFill>
                  <a:schemeClr val="accent1"/>
                </a:solidFill>
              </a:rPr>
              <a:t>1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SELECT * from </a:t>
            </a:r>
            <a:r>
              <a:rPr lang="en-US" sz="2400" dirty="0" smtClean="0">
                <a:solidFill>
                  <a:schemeClr val="accent1"/>
                </a:solidFill>
              </a:rPr>
              <a:t>FIRST where </a:t>
            </a:r>
            <a:r>
              <a:rPr lang="en-US" sz="2400" dirty="0" smtClean="0">
                <a:solidFill>
                  <a:schemeClr val="accent1"/>
                </a:solidFill>
              </a:rPr>
              <a:t>rand in (110,111,112</a:t>
            </a:r>
            <a:r>
              <a:rPr lang="en-US" sz="2400" dirty="0" smtClean="0">
                <a:solidFill>
                  <a:schemeClr val="accent1"/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accent1"/>
                </a:solidFill>
              </a:rPr>
              <a:t>Выборка с использованием NOT </a:t>
            </a:r>
            <a:r>
              <a:rPr lang="ru-RU" sz="2800" dirty="0" smtClean="0">
                <a:solidFill>
                  <a:schemeClr val="accent1"/>
                </a:solidFill>
              </a:rPr>
              <a:t>NULL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select * from FIRST where rand is </a:t>
            </a:r>
            <a:r>
              <a:rPr lang="en-US" sz="2400" dirty="0" smtClean="0">
                <a:solidFill>
                  <a:schemeClr val="accent1"/>
                </a:solidFill>
              </a:rPr>
              <a:t>null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accent1"/>
                </a:solidFill>
              </a:rPr>
              <a:t>select * from FIRST where rand = -</a:t>
            </a:r>
            <a:r>
              <a:rPr lang="en-US" sz="2400" dirty="0" smtClean="0">
                <a:solidFill>
                  <a:schemeClr val="accent1"/>
                </a:solidFill>
              </a:rPr>
              <a:t>1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ru-RU" sz="2400" dirty="0">
              <a:solidFill>
                <a:schemeClr val="accent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65255" y="3244334"/>
            <a:ext cx="36134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select * from FIRST where rand = -1;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Неудавшиеся эксперименты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Пример </a:t>
            </a:r>
            <a:r>
              <a:rPr lang="ru-RU" dirty="0" smtClean="0">
                <a:solidFill>
                  <a:schemeClr val="bg1"/>
                </a:solidFill>
              </a:rPr>
              <a:t>с OR и </a:t>
            </a:r>
            <a:r>
              <a:rPr lang="ru-RU" dirty="0" err="1" smtClean="0">
                <a:solidFill>
                  <a:schemeClr val="bg1"/>
                </a:solidFill>
              </a:rPr>
              <a:t>Union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SELECT * FROM FIRST F, SECOND 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S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WHERE</a:t>
            </a:r>
          </a:p>
          <a:p>
            <a:pPr>
              <a:buNone/>
            </a:pPr>
            <a:r>
              <a:rPr lang="en-US" sz="2400" dirty="0" smtClean="0">
                <a:solidFill>
                  <a:schemeClr val="bg1"/>
                </a:solidFill>
              </a:rPr>
              <a:t>F.NUM</a:t>
            </a:r>
            <a:r>
              <a:rPr lang="en-US" sz="2400" dirty="0" smtClean="0">
                <a:solidFill>
                  <a:schemeClr val="bg1"/>
                </a:solidFill>
              </a:rPr>
              <a:t>= </a:t>
            </a:r>
            <a:r>
              <a:rPr lang="en-US" sz="2400" dirty="0" smtClean="0">
                <a:solidFill>
                  <a:schemeClr val="bg1"/>
                </a:solidFill>
              </a:rPr>
              <a:t>S.NUM 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AND 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S.RAND2 </a:t>
            </a:r>
            <a:r>
              <a:rPr lang="en-US" sz="2400" dirty="0" smtClean="0">
                <a:solidFill>
                  <a:schemeClr val="bg1"/>
                </a:solidFill>
              </a:rPr>
              <a:t>= 110 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OR 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F.RAND =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11</a:t>
            </a:r>
            <a:endParaRPr lang="ru-RU" sz="24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Пример с </a:t>
            </a:r>
            <a:r>
              <a:rPr lang="ru-RU" sz="2400" dirty="0" err="1" smtClean="0">
                <a:solidFill>
                  <a:schemeClr val="bg1"/>
                </a:solidFill>
              </a:rPr>
              <a:t>Not</a:t>
            </a:r>
            <a:r>
              <a:rPr lang="ru-RU" sz="2400" dirty="0" smtClean="0">
                <a:solidFill>
                  <a:schemeClr val="bg1"/>
                </a:solidFill>
              </a:rPr>
              <a:t> IN(...) и </a:t>
            </a:r>
            <a:r>
              <a:rPr lang="ru-RU" sz="2400" dirty="0" smtClean="0">
                <a:solidFill>
                  <a:schemeClr val="bg1"/>
                </a:solidFill>
              </a:rPr>
              <a:t>MINUS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select rand from FIRST where rand not in(select rand2 from second </a:t>
            </a:r>
            <a:r>
              <a:rPr lang="en-US" sz="2400" dirty="0" smtClean="0">
                <a:solidFill>
                  <a:schemeClr val="bg1"/>
                </a:solidFill>
              </a:rPr>
              <a:t>where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rand2 </a:t>
            </a:r>
            <a:r>
              <a:rPr lang="en-US" sz="2400" dirty="0" smtClean="0">
                <a:solidFill>
                  <a:schemeClr val="bg1"/>
                </a:solidFill>
              </a:rPr>
              <a:t>= 110) </a:t>
            </a:r>
            <a:endParaRPr lang="ru-RU" sz="24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select rand from </a:t>
            </a:r>
            <a:r>
              <a:rPr lang="en-US" sz="2400" dirty="0" smtClean="0">
                <a:solidFill>
                  <a:schemeClr val="bg1"/>
                </a:solidFill>
              </a:rPr>
              <a:t>FIRST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minus (select rand2 from second where rand2 </a:t>
            </a:r>
            <a:r>
              <a:rPr lang="en-US" sz="2400" dirty="0" smtClean="0">
                <a:solidFill>
                  <a:schemeClr val="bg1"/>
                </a:solidFill>
              </a:rPr>
              <a:t>=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110)</a:t>
            </a:r>
            <a:endParaRPr lang="en-US" sz="24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1">
                  <a:lumMod val="90000"/>
                </a:schemeClr>
              </a:buClr>
              <a:buSzPct val="100000"/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найдены примеры не оптимального построения планов для </a:t>
            </a:r>
            <a:r>
              <a:rPr lang="ru-RU" sz="2800" dirty="0" err="1" smtClean="0">
                <a:solidFill>
                  <a:schemeClr val="accent1">
                    <a:lumMod val="90000"/>
                  </a:schemeClr>
                </a:solidFill>
              </a:rPr>
              <a:t>Oracle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 и MS SQL;</a:t>
            </a:r>
          </a:p>
          <a:p>
            <a:pPr>
              <a:buClr>
                <a:schemeClr val="accent1">
                  <a:lumMod val="90000"/>
                </a:schemeClr>
              </a:buClr>
              <a:buSzPct val="100000"/>
              <a:buFont typeface="Arial" pitchFamily="34" charset="0"/>
              <a:buChar char="•"/>
            </a:pPr>
            <a:endParaRPr lang="ru-RU" sz="2800" dirty="0" smtClean="0">
              <a:solidFill>
                <a:schemeClr val="accent1">
                  <a:lumMod val="90000"/>
                </a:schemeClr>
              </a:solidFill>
            </a:endParaRPr>
          </a:p>
          <a:p>
            <a:pPr>
              <a:buClr>
                <a:schemeClr val="accent1">
                  <a:lumMod val="90000"/>
                </a:schemeClr>
              </a:buClr>
              <a:buSzPct val="100000"/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получено представление о работе оптимизаторов для </a:t>
            </a:r>
            <a:r>
              <a:rPr lang="ru-RU" sz="2800" dirty="0" err="1" smtClean="0">
                <a:solidFill>
                  <a:schemeClr val="accent1">
                    <a:lumMod val="90000"/>
                  </a:schemeClr>
                </a:solidFill>
              </a:rPr>
              <a:t>Oracle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 и MS SQL;</a:t>
            </a:r>
          </a:p>
          <a:p>
            <a:pPr>
              <a:buClr>
                <a:schemeClr val="accent1">
                  <a:lumMod val="90000"/>
                </a:schemeClr>
              </a:buClr>
              <a:buSzPct val="100000"/>
              <a:buFont typeface="Arial" pitchFamily="34" charset="0"/>
              <a:buChar char="•"/>
            </a:pPr>
            <a:endParaRPr lang="ru-RU" sz="2800" dirty="0" smtClean="0">
              <a:solidFill>
                <a:schemeClr val="accent1">
                  <a:lumMod val="90000"/>
                </a:schemeClr>
              </a:solidFill>
            </a:endParaRPr>
          </a:p>
          <a:p>
            <a:pPr>
              <a:buClr>
                <a:schemeClr val="accent1">
                  <a:lumMod val="90000"/>
                </a:schemeClr>
              </a:buClr>
              <a:buSzPct val="100000"/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запросы из указанных выше 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примеров воспроизведены 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и преобразованы для ускорения</a:t>
            </a:r>
          </a:p>
          <a:p>
            <a:pPr>
              <a:buClr>
                <a:schemeClr val="accent1">
                  <a:lumMod val="90000"/>
                </a:schemeClr>
              </a:buClr>
              <a:buSzPct val="100000"/>
              <a:buNone/>
            </a:pP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работы</a:t>
            </a:r>
            <a:r>
              <a:rPr lang="ru-RU" sz="2800" dirty="0" smtClean="0">
                <a:solidFill>
                  <a:schemeClr val="accent1">
                    <a:lumMod val="90000"/>
                  </a:schemeClr>
                </a:solidFill>
              </a:rPr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284</TotalTime>
  <Words>353</Words>
  <Application>Microsoft Office PowerPoint</Application>
  <PresentationFormat>Экран (4:3)</PresentationFormat>
  <Paragraphs>61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Module</vt:lpstr>
      <vt:lpstr>Исследование оптимизации запросов в СУБД</vt:lpstr>
      <vt:lpstr>СУБД и Запросы</vt:lpstr>
      <vt:lpstr>Оптимизатор</vt:lpstr>
      <vt:lpstr>Задача</vt:lpstr>
      <vt:lpstr> СУБД</vt:lpstr>
      <vt:lpstr>MS SQL</vt:lpstr>
      <vt:lpstr>Oracle</vt:lpstr>
      <vt:lpstr>Неудавшиеся эксперименты</vt:lpstr>
      <vt:lpstr>Результаты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Внедрение unit-тестирования  в проект на F#</dc:title>
  <dc:creator>nastasia</dc:creator>
  <cp:lastModifiedBy>evgeny</cp:lastModifiedBy>
  <cp:revision>33</cp:revision>
  <dcterms:created xsi:type="dcterms:W3CDTF">2010-06-03T09:26:46Z</dcterms:created>
  <dcterms:modified xsi:type="dcterms:W3CDTF">2011-05-11T21:42:28Z</dcterms:modified>
</cp:coreProperties>
</file>