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1"/>
  </p:notesMasterIdLst>
  <p:sldIdLst>
    <p:sldId id="256" r:id="rId2"/>
    <p:sldId id="257" r:id="rId3"/>
    <p:sldId id="261" r:id="rId4"/>
    <p:sldId id="262" r:id="rId5"/>
    <p:sldId id="258" r:id="rId6"/>
    <p:sldId id="263" r:id="rId7"/>
    <p:sldId id="264" r:id="rId8"/>
    <p:sldId id="260" r:id="rId9"/>
    <p:sldId id="259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75D444-7A10-4769-8571-8204FCE7E964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4A44DB-4B1C-4068-8440-08AE99D714C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4A44DB-4B1C-4068-8440-08AE99D714CE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0FEA7-A7D9-4AE3-8861-47E27E49AE8D}" type="datetimeFigureOut">
              <a:rPr lang="ru-RU" smtClean="0"/>
              <a:pPr/>
              <a:t>16.05.2011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674A7-82DD-477F-887B-DABA0653B18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412776"/>
            <a:ext cx="6624736" cy="1800200"/>
          </a:xfrm>
        </p:spPr>
        <p:txBody>
          <a:bodyPr>
            <a:normAutofit/>
          </a:bodyPr>
          <a:lstStyle/>
          <a:p>
            <a:pPr algn="l"/>
            <a:r>
              <a:rPr lang="ru-RU" sz="2800" dirty="0" smtClean="0"/>
              <a:t>Обработка </a:t>
            </a:r>
            <a:r>
              <a:rPr lang="ru-RU" sz="2800" dirty="0" smtClean="0"/>
              <a:t>структурных </a:t>
            </a:r>
            <a:r>
              <a:rPr lang="ru-RU" sz="2800" dirty="0" smtClean="0"/>
              <a:t>изменений источников </a:t>
            </a:r>
            <a:r>
              <a:rPr lang="ru-RU" sz="2800" dirty="0" smtClean="0"/>
              <a:t>данных </a:t>
            </a:r>
            <a:r>
              <a:rPr lang="ru-RU" sz="2800" dirty="0" smtClean="0"/>
              <a:t>в</a:t>
            </a:r>
            <a:r>
              <a:rPr lang="ru-RU" sz="2800" dirty="0" smtClean="0"/>
              <a:t> </a:t>
            </a:r>
            <a:r>
              <a:rPr lang="en-US" sz="2800" dirty="0" smtClean="0"/>
              <a:t>ETL </a:t>
            </a:r>
            <a:r>
              <a:rPr lang="ru-RU" sz="2800" smtClean="0"/>
              <a:t>процессах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5013176"/>
            <a:ext cx="6192688" cy="1224136"/>
          </a:xfrm>
        </p:spPr>
        <p:txBody>
          <a:bodyPr>
            <a:normAutofit/>
          </a:bodyPr>
          <a:lstStyle/>
          <a:p>
            <a:r>
              <a:rPr lang="ru-RU" sz="1800" dirty="0" err="1" smtClean="0">
                <a:solidFill>
                  <a:schemeClr val="tx1"/>
                </a:solidFill>
              </a:rPr>
              <a:t>Долбешкин</a:t>
            </a:r>
            <a:r>
              <a:rPr lang="ru-RU" sz="1800" dirty="0" smtClean="0">
                <a:solidFill>
                  <a:schemeClr val="tx1"/>
                </a:solidFill>
              </a:rPr>
              <a:t> Андрей Николаевич, </a:t>
            </a:r>
            <a:r>
              <a:rPr lang="en-US" sz="1800" dirty="0" smtClean="0">
                <a:solidFill>
                  <a:schemeClr val="tx1"/>
                </a:solidFill>
              </a:rPr>
              <a:t>4</a:t>
            </a:r>
            <a:r>
              <a:rPr lang="ru-RU" sz="1800" dirty="0" smtClean="0">
                <a:solidFill>
                  <a:schemeClr val="tx1"/>
                </a:solidFill>
              </a:rPr>
              <a:t>45 группа</a:t>
            </a:r>
          </a:p>
          <a:p>
            <a:r>
              <a:rPr lang="ru-RU" sz="1800" dirty="0" smtClean="0">
                <a:solidFill>
                  <a:schemeClr val="tx1"/>
                </a:solidFill>
              </a:rPr>
              <a:t>Руководитель: Александр Сергеевич Дольник</a:t>
            </a:r>
          </a:p>
          <a:p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 предметной области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en-US" dirty="0" smtClean="0"/>
              <a:t>ETL</a:t>
            </a:r>
            <a:r>
              <a:rPr lang="ru-RU" dirty="0" smtClean="0"/>
              <a:t> процесс – </a:t>
            </a:r>
            <a:r>
              <a:rPr lang="ru-RU" dirty="0" err="1" smtClean="0"/>
              <a:t>процесс</a:t>
            </a:r>
            <a:r>
              <a:rPr lang="ru-RU" dirty="0" smtClean="0"/>
              <a:t> извлечения-преобразования-загрузки данных.</a:t>
            </a:r>
          </a:p>
          <a:p>
            <a:endParaRPr lang="ru-RU" dirty="0"/>
          </a:p>
        </p:txBody>
      </p:sp>
      <p:sp>
        <p:nvSpPr>
          <p:cNvPr id="5" name="AutoShape 6"/>
          <p:cNvSpPr>
            <a:spLocks noChangeArrowheads="1"/>
          </p:cNvSpPr>
          <p:nvPr/>
        </p:nvSpPr>
        <p:spPr bwMode="auto">
          <a:xfrm>
            <a:off x="611560" y="2996952"/>
            <a:ext cx="1600200" cy="838200"/>
          </a:xfrm>
          <a:prstGeom prst="foldedCorner">
            <a:avLst>
              <a:gd name="adj" fmla="val 12500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External 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</a:rPr>
              <a:t>data 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</a:rPr>
              <a:t>sources</a:t>
            </a:r>
            <a:endParaRPr lang="ru-RU" sz="1800" dirty="0">
              <a:solidFill>
                <a:schemeClr val="bg1"/>
              </a:solidFill>
            </a:endParaRPr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539552" y="4005064"/>
            <a:ext cx="1676400" cy="914400"/>
          </a:xfrm>
          <a:prstGeom prst="can">
            <a:avLst>
              <a:gd name="adj" fmla="val 25000"/>
            </a:avLst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dirty="0" smtClean="0"/>
              <a:t>Local DBs</a:t>
            </a:r>
            <a:endParaRPr lang="ru-RU" sz="1800" dirty="0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539552" y="5157192"/>
            <a:ext cx="1524000" cy="838200"/>
          </a:xfrm>
          <a:prstGeom prst="can">
            <a:avLst>
              <a:gd name="adj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dirty="0" smtClean="0"/>
              <a:t>Operational DBs</a:t>
            </a:r>
            <a:endParaRPr lang="ru-RU" sz="1800" dirty="0"/>
          </a:p>
        </p:txBody>
      </p:sp>
      <p:sp>
        <p:nvSpPr>
          <p:cNvPr id="8" name="AutoShape 12"/>
          <p:cNvSpPr>
            <a:spLocks noChangeArrowheads="1"/>
          </p:cNvSpPr>
          <p:nvPr/>
        </p:nvSpPr>
        <p:spPr bwMode="auto">
          <a:xfrm>
            <a:off x="3059832" y="4005064"/>
            <a:ext cx="1371600" cy="1295400"/>
          </a:xfrm>
          <a:prstGeom prst="rightArrowCallout">
            <a:avLst>
              <a:gd name="adj1" fmla="val 25000"/>
              <a:gd name="adj2" fmla="val 25000"/>
              <a:gd name="adj3" fmla="val 17647"/>
              <a:gd name="adj4" fmla="val 66667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ETL</a:t>
            </a:r>
            <a:endParaRPr lang="ru-RU" sz="1800" b="1" dirty="0">
              <a:solidFill>
                <a:schemeClr val="bg1"/>
              </a:solidFill>
            </a:endParaRPr>
          </a:p>
        </p:txBody>
      </p:sp>
      <p:sp>
        <p:nvSpPr>
          <p:cNvPr id="9" name="Line 14"/>
          <p:cNvSpPr>
            <a:spLocks noChangeShapeType="1"/>
          </p:cNvSpPr>
          <p:nvPr/>
        </p:nvSpPr>
        <p:spPr bwMode="auto">
          <a:xfrm>
            <a:off x="2267744" y="3294112"/>
            <a:ext cx="7620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0" name="Line 15"/>
          <p:cNvSpPr>
            <a:spLocks noChangeShapeType="1"/>
          </p:cNvSpPr>
          <p:nvPr/>
        </p:nvSpPr>
        <p:spPr bwMode="auto">
          <a:xfrm>
            <a:off x="2267744" y="4437112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1" name="Line 16"/>
          <p:cNvSpPr>
            <a:spLocks noChangeShapeType="1"/>
          </p:cNvSpPr>
          <p:nvPr/>
        </p:nvSpPr>
        <p:spPr bwMode="auto">
          <a:xfrm flipV="1">
            <a:off x="2191544" y="4513312"/>
            <a:ext cx="838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" name="AutoShape 18"/>
          <p:cNvSpPr>
            <a:spLocks noChangeArrowheads="1"/>
          </p:cNvSpPr>
          <p:nvPr/>
        </p:nvSpPr>
        <p:spPr bwMode="auto">
          <a:xfrm>
            <a:off x="4499992" y="3717032"/>
            <a:ext cx="1752600" cy="1905000"/>
          </a:xfrm>
          <a:prstGeom prst="can">
            <a:avLst>
              <a:gd name="adj" fmla="val 27174"/>
            </a:avLst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dirty="0" err="1" smtClean="0"/>
              <a:t>Datawarehouse</a:t>
            </a:r>
            <a:endParaRPr lang="ru-RU" sz="1800" dirty="0"/>
          </a:p>
        </p:txBody>
      </p:sp>
      <p:sp>
        <p:nvSpPr>
          <p:cNvPr id="13" name="Text Box 21"/>
          <p:cNvSpPr txBox="1">
            <a:spLocks noChangeArrowheads="1"/>
          </p:cNvSpPr>
          <p:nvPr/>
        </p:nvSpPr>
        <p:spPr bwMode="auto">
          <a:xfrm>
            <a:off x="7020272" y="3356992"/>
            <a:ext cx="91159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1800" dirty="0" smtClean="0"/>
              <a:t>Reports</a:t>
            </a:r>
            <a:endParaRPr lang="ru-RU" sz="1800" dirty="0"/>
          </a:p>
        </p:txBody>
      </p:sp>
      <p:sp>
        <p:nvSpPr>
          <p:cNvPr id="14" name="Line 22"/>
          <p:cNvSpPr>
            <a:spLocks noChangeShapeType="1"/>
          </p:cNvSpPr>
          <p:nvPr/>
        </p:nvSpPr>
        <p:spPr bwMode="auto">
          <a:xfrm flipV="1">
            <a:off x="6372200" y="3662536"/>
            <a:ext cx="3810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5" name="AutoShape 23"/>
          <p:cNvSpPr>
            <a:spLocks noChangeArrowheads="1"/>
          </p:cNvSpPr>
          <p:nvPr/>
        </p:nvSpPr>
        <p:spPr bwMode="auto">
          <a:xfrm>
            <a:off x="6948264" y="3933056"/>
            <a:ext cx="1390648" cy="990600"/>
          </a:xfrm>
          <a:prstGeom prst="cube">
            <a:avLst>
              <a:gd name="adj" fmla="val 25000"/>
            </a:avLst>
          </a:prstGeom>
          <a:solidFill>
            <a:srgbClr val="CC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/>
              <a:t>OLAP</a:t>
            </a:r>
            <a:endParaRPr lang="ru-RU" sz="1800" b="1" dirty="0"/>
          </a:p>
        </p:txBody>
      </p:sp>
      <p:sp>
        <p:nvSpPr>
          <p:cNvPr id="16" name="Line 25"/>
          <p:cNvSpPr>
            <a:spLocks noChangeShapeType="1"/>
          </p:cNvSpPr>
          <p:nvPr/>
        </p:nvSpPr>
        <p:spPr bwMode="auto">
          <a:xfrm>
            <a:off x="6372200" y="4653136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" name="Line 26"/>
          <p:cNvSpPr>
            <a:spLocks noChangeShapeType="1"/>
          </p:cNvSpPr>
          <p:nvPr/>
        </p:nvSpPr>
        <p:spPr bwMode="auto">
          <a:xfrm>
            <a:off x="6372200" y="4653136"/>
            <a:ext cx="381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" name="Line 30"/>
          <p:cNvSpPr>
            <a:spLocks noChangeShapeType="1"/>
          </p:cNvSpPr>
          <p:nvPr/>
        </p:nvSpPr>
        <p:spPr bwMode="auto">
          <a:xfrm>
            <a:off x="6372200" y="4653136"/>
            <a:ext cx="3810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9" name="AutoShape 31"/>
          <p:cNvSpPr>
            <a:spLocks noChangeArrowheads="1"/>
          </p:cNvSpPr>
          <p:nvPr/>
        </p:nvSpPr>
        <p:spPr bwMode="auto">
          <a:xfrm rot="16200000">
            <a:off x="7489377" y="4616079"/>
            <a:ext cx="457200" cy="1395410"/>
          </a:xfrm>
          <a:prstGeom prst="flowChartOffpageConnector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algn="ctr"/>
            <a:r>
              <a:rPr lang="en-US" sz="1800" dirty="0" smtClean="0"/>
              <a:t>Statistics</a:t>
            </a:r>
            <a:endParaRPr lang="ru-RU" sz="1800" dirty="0"/>
          </a:p>
        </p:txBody>
      </p:sp>
      <p:sp>
        <p:nvSpPr>
          <p:cNvPr id="20" name="AutoShape 28"/>
          <p:cNvSpPr>
            <a:spLocks noChangeArrowheads="1"/>
          </p:cNvSpPr>
          <p:nvPr/>
        </p:nvSpPr>
        <p:spPr bwMode="auto">
          <a:xfrm>
            <a:off x="6876256" y="5589240"/>
            <a:ext cx="1466848" cy="762000"/>
          </a:xfrm>
          <a:prstGeom prst="plaque">
            <a:avLst>
              <a:gd name="adj" fmla="val 16667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dirty="0" smtClean="0"/>
              <a:t>Data </a:t>
            </a:r>
          </a:p>
          <a:p>
            <a:pPr algn="ctr"/>
            <a:r>
              <a:rPr lang="en-US" dirty="0" smtClean="0"/>
              <a:t>a</a:t>
            </a:r>
            <a:r>
              <a:rPr lang="en-US" sz="1800" dirty="0" smtClean="0"/>
              <a:t>nalysis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Описание модели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Модель данных представляется в виде графа</a:t>
            </a:r>
          </a:p>
          <a:p>
            <a:endParaRPr lang="ru-RU" dirty="0" smtClean="0"/>
          </a:p>
          <a:p>
            <a:r>
              <a:rPr lang="ru-RU" dirty="0" smtClean="0"/>
              <a:t>В основе лежит преобразование графов</a:t>
            </a:r>
          </a:p>
          <a:p>
            <a:endParaRPr lang="ru-RU" dirty="0" smtClean="0"/>
          </a:p>
          <a:p>
            <a:r>
              <a:rPr lang="ru-RU" dirty="0" smtClean="0"/>
              <a:t>Проектирование </a:t>
            </a:r>
            <a:r>
              <a:rPr lang="en-US" dirty="0" smtClean="0"/>
              <a:t>ETL </a:t>
            </a:r>
            <a:r>
              <a:rPr lang="ru-RU" dirty="0" smtClean="0"/>
              <a:t>процесса на основе онтологий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Описание модели</a:t>
            </a:r>
            <a:endParaRPr lang="ru-RU" sz="3600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642910" y="3500438"/>
            <a:ext cx="1224136" cy="5040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2"/>
                </a:solidFill>
              </a:rPr>
              <a:t>SrcNode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7236296" y="3501008"/>
            <a:ext cx="1224136" cy="50405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2"/>
                </a:solidFill>
              </a:rPr>
              <a:t>TrgNode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5364088" y="3501008"/>
            <a:ext cx="1351052" cy="504056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u="sng" dirty="0" smtClean="0">
                <a:solidFill>
                  <a:srgbClr val="FF0000"/>
                </a:solidFill>
              </a:rPr>
              <a:t>Operation</a:t>
            </a:r>
          </a:p>
          <a:p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   </a:t>
            </a:r>
            <a:r>
              <a:rPr lang="en-US" dirty="0" smtClean="0">
                <a:solidFill>
                  <a:srgbClr val="FF0000"/>
                </a:solidFill>
              </a:rPr>
              <a:t>FILTER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8" name="Прямоугольник 47"/>
          <p:cNvSpPr/>
          <p:nvPr/>
        </p:nvSpPr>
        <p:spPr>
          <a:xfrm>
            <a:off x="3851920" y="3501008"/>
            <a:ext cx="1224136" cy="50405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2"/>
                </a:solidFill>
              </a:rPr>
              <a:t>IntmNode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9" name="Скругленный прямоугольник 48"/>
          <p:cNvSpPr/>
          <p:nvPr/>
        </p:nvSpPr>
        <p:spPr>
          <a:xfrm>
            <a:off x="2267744" y="3501008"/>
            <a:ext cx="1224136" cy="504056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u="sng" dirty="0" smtClean="0">
                <a:solidFill>
                  <a:srgbClr val="FF0000"/>
                </a:solidFill>
              </a:rPr>
              <a:t>Operation</a:t>
            </a:r>
            <a:endParaRPr lang="ru-RU" dirty="0">
              <a:solidFill>
                <a:srgbClr val="FF0000"/>
              </a:solidFill>
            </a:endParaRPr>
          </a:p>
        </p:txBody>
      </p:sp>
      <p:cxnSp>
        <p:nvCxnSpPr>
          <p:cNvPr id="50" name="Прямая со стрелкой 49"/>
          <p:cNvCxnSpPr>
            <a:stCxn id="43" idx="3"/>
            <a:endCxn id="49" idx="1"/>
          </p:cNvCxnSpPr>
          <p:nvPr/>
        </p:nvCxnSpPr>
        <p:spPr>
          <a:xfrm>
            <a:off x="1867046" y="3752466"/>
            <a:ext cx="400698" cy="570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stCxn id="49" idx="3"/>
            <a:endCxn id="48" idx="1"/>
          </p:cNvCxnSpPr>
          <p:nvPr/>
        </p:nvCxnSpPr>
        <p:spPr>
          <a:xfrm>
            <a:off x="3491880" y="3753036"/>
            <a:ext cx="360040" cy="1588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48" idx="3"/>
            <a:endCxn id="46" idx="1"/>
          </p:cNvCxnSpPr>
          <p:nvPr/>
        </p:nvCxnSpPr>
        <p:spPr>
          <a:xfrm>
            <a:off x="5076056" y="3753036"/>
            <a:ext cx="288032" cy="1588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>
            <a:stCxn id="46" idx="3"/>
            <a:endCxn id="45" idx="1"/>
          </p:cNvCxnSpPr>
          <p:nvPr/>
        </p:nvCxnSpPr>
        <p:spPr>
          <a:xfrm>
            <a:off x="6715140" y="3753036"/>
            <a:ext cx="521156" cy="1588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Содержимое 65"/>
          <p:cNvSpPr>
            <a:spLocks noGrp="1"/>
          </p:cNvSpPr>
          <p:nvPr>
            <p:ph idx="1"/>
          </p:nvPr>
        </p:nvSpPr>
        <p:spPr>
          <a:xfrm>
            <a:off x="611560" y="2492896"/>
            <a:ext cx="1296144" cy="432047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rmAutofit/>
          </a:bodyPr>
          <a:lstStyle/>
          <a:p>
            <a:pPr>
              <a:buNone/>
            </a:pPr>
            <a:r>
              <a:rPr lang="en-US" sz="1400" b="1" u="sng" dirty="0" err="1" smtClean="0">
                <a:solidFill>
                  <a:schemeClr val="tx2"/>
                </a:solidFill>
              </a:rPr>
              <a:t>OntNode</a:t>
            </a:r>
            <a:endParaRPr lang="en-US" sz="1400" b="1" u="sng" dirty="0" smtClean="0">
              <a:solidFill>
                <a:schemeClr val="tx2"/>
              </a:solidFill>
            </a:endParaRPr>
          </a:p>
        </p:txBody>
      </p:sp>
      <p:sp>
        <p:nvSpPr>
          <p:cNvPr id="67" name="Блок-схема: альтернативный процесс 66"/>
          <p:cNvSpPr/>
          <p:nvPr/>
        </p:nvSpPr>
        <p:spPr>
          <a:xfrm>
            <a:off x="3923928" y="2492896"/>
            <a:ext cx="1072710" cy="42805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b="1" u="sng" dirty="0" err="1" smtClean="0">
                <a:solidFill>
                  <a:schemeClr val="tx2"/>
                </a:solidFill>
              </a:rPr>
              <a:t>OntNode</a:t>
            </a:r>
            <a:endParaRPr lang="en-US" sz="1400" b="1" u="sng" dirty="0" smtClean="0">
              <a:solidFill>
                <a:schemeClr val="tx2"/>
              </a:solidFill>
            </a:endParaRPr>
          </a:p>
        </p:txBody>
      </p:sp>
      <p:sp>
        <p:nvSpPr>
          <p:cNvPr id="72" name="Блок-схема: альтернативный процесс 71"/>
          <p:cNvSpPr/>
          <p:nvPr/>
        </p:nvSpPr>
        <p:spPr>
          <a:xfrm>
            <a:off x="7308304" y="2492896"/>
            <a:ext cx="1072710" cy="428058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b="1" u="sng" dirty="0" err="1" smtClean="0">
                <a:solidFill>
                  <a:schemeClr val="tx2"/>
                </a:solidFill>
              </a:rPr>
              <a:t>OntNode</a:t>
            </a:r>
            <a:endParaRPr lang="en-US" sz="1400" b="1" u="sng" dirty="0" smtClean="0">
              <a:solidFill>
                <a:schemeClr val="tx2"/>
              </a:solidFill>
            </a:endParaRPr>
          </a:p>
        </p:txBody>
      </p:sp>
      <p:cxnSp>
        <p:nvCxnSpPr>
          <p:cNvPr id="73" name="Прямая со стрелкой 72"/>
          <p:cNvCxnSpPr>
            <a:stCxn id="43" idx="0"/>
            <a:endCxn id="66" idx="2"/>
          </p:cNvCxnSpPr>
          <p:nvPr/>
        </p:nvCxnSpPr>
        <p:spPr>
          <a:xfrm rot="5400000" flipH="1" flipV="1">
            <a:off x="969558" y="3210364"/>
            <a:ext cx="575495" cy="46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>
            <a:stCxn id="48" idx="0"/>
            <a:endCxn id="67" idx="2"/>
          </p:cNvCxnSpPr>
          <p:nvPr/>
        </p:nvCxnSpPr>
        <p:spPr>
          <a:xfrm rot="16200000" flipV="1">
            <a:off x="4172109" y="3209128"/>
            <a:ext cx="580054" cy="37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>
            <a:stCxn id="45" idx="0"/>
            <a:endCxn id="72" idx="2"/>
          </p:cNvCxnSpPr>
          <p:nvPr/>
        </p:nvCxnSpPr>
        <p:spPr>
          <a:xfrm rot="16200000" flipV="1">
            <a:off x="7556485" y="3209128"/>
            <a:ext cx="580054" cy="37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>
            <a:stCxn id="72" idx="1"/>
            <a:endCxn id="67" idx="3"/>
          </p:cNvCxnSpPr>
          <p:nvPr/>
        </p:nvCxnSpPr>
        <p:spPr>
          <a:xfrm rot="10800000">
            <a:off x="4996638" y="2706925"/>
            <a:ext cx="2311666" cy="1588"/>
          </a:xfrm>
          <a:prstGeom prst="straightConnector1">
            <a:avLst/>
          </a:prstGeom>
          <a:ln w="2540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5796136" y="2348880"/>
            <a:ext cx="452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 smtClean="0">
                <a:solidFill>
                  <a:schemeClr val="tx2">
                    <a:lumMod val="75000"/>
                  </a:schemeClr>
                </a:solidFill>
              </a:rPr>
              <a:t>Is-a</a:t>
            </a:r>
            <a:endParaRPr lang="ru-RU" sz="1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07" name="Прямая со стрелкой 106"/>
          <p:cNvCxnSpPr>
            <a:stCxn id="67" idx="1"/>
            <a:endCxn id="66" idx="3"/>
          </p:cNvCxnSpPr>
          <p:nvPr/>
        </p:nvCxnSpPr>
        <p:spPr>
          <a:xfrm rot="10800000" flipV="1">
            <a:off x="1907704" y="2706924"/>
            <a:ext cx="2016224" cy="1995"/>
          </a:xfrm>
          <a:prstGeom prst="straightConnector1">
            <a:avLst/>
          </a:prstGeom>
          <a:ln w="2540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2699792" y="2348880"/>
            <a:ext cx="452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 smtClean="0">
                <a:solidFill>
                  <a:schemeClr val="tx2">
                    <a:lumMod val="75000"/>
                  </a:schemeClr>
                </a:solidFill>
              </a:rPr>
              <a:t>Is-a</a:t>
            </a:r>
            <a:endParaRPr lang="ru-RU" sz="1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8" grpId="0" animBg="1"/>
      <p:bldP spid="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smtClean="0"/>
              <a:t>Задача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Разработать метод поддержки структурных изменений</a:t>
            </a:r>
          </a:p>
          <a:p>
            <a:endParaRPr lang="ru-RU" dirty="0" smtClean="0"/>
          </a:p>
          <a:p>
            <a:r>
              <a:rPr lang="ru-RU" dirty="0" smtClean="0"/>
              <a:t>Автоматизировать процесс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Описание метода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Модификация операции «Фильтр»</a:t>
            </a:r>
          </a:p>
          <a:p>
            <a:endParaRPr lang="ru-RU" dirty="0" smtClean="0"/>
          </a:p>
          <a:p>
            <a:r>
              <a:rPr lang="ru-RU" dirty="0" smtClean="0"/>
              <a:t>Создание «корзины» данных</a:t>
            </a:r>
          </a:p>
          <a:p>
            <a:endParaRPr lang="ru-RU" dirty="0" smtClean="0"/>
          </a:p>
          <a:p>
            <a:r>
              <a:rPr lang="ru-RU" dirty="0" smtClean="0"/>
              <a:t>Предложение внести изменение в процесс в терминах предметной области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Описание метода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357290" y="3786190"/>
            <a:ext cx="654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LHS</a:t>
            </a:r>
            <a:endParaRPr lang="ru-RU" sz="2400" b="1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6200000" flipH="1">
            <a:off x="3858016" y="3072206"/>
            <a:ext cx="2285222" cy="1"/>
          </a:xfrm>
          <a:prstGeom prst="line">
            <a:avLst/>
          </a:prstGeom>
          <a:ln w="25400" cmpd="dbl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Блок-схема: альтернативный процесс 5"/>
          <p:cNvSpPr/>
          <p:nvPr/>
        </p:nvSpPr>
        <p:spPr>
          <a:xfrm>
            <a:off x="285720" y="1928802"/>
            <a:ext cx="928694" cy="50006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400" b="1" u="sng" dirty="0" err="1" smtClean="0">
                <a:solidFill>
                  <a:schemeClr val="tx2"/>
                </a:solidFill>
              </a:rPr>
              <a:t>OntNode</a:t>
            </a:r>
            <a:endParaRPr lang="en-US" sz="1400" b="1" u="sng" dirty="0" smtClean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2928934"/>
            <a:ext cx="928694" cy="584493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IntmNode1</a:t>
            </a:r>
            <a:endParaRPr lang="ru-RU" sz="1400" dirty="0">
              <a:solidFill>
                <a:schemeClr val="tx1"/>
              </a:solidFill>
            </a:endParaRPr>
          </a:p>
        </p:txBody>
      </p:sp>
      <p:cxnSp>
        <p:nvCxnSpPr>
          <p:cNvPr id="8" name="Прямая со стрелкой 7"/>
          <p:cNvCxnSpPr>
            <a:stCxn id="7" idx="0"/>
            <a:endCxn id="6" idx="2"/>
          </p:cNvCxnSpPr>
          <p:nvPr/>
        </p:nvCxnSpPr>
        <p:spPr>
          <a:xfrm rot="5400000" flipH="1" flipV="1">
            <a:off x="500034" y="2678901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1428728" y="2928934"/>
            <a:ext cx="1643074" cy="571504"/>
          </a:xfrm>
          <a:prstGeom prst="roundRect">
            <a:avLst/>
          </a:prstGeom>
          <a:noFill/>
          <a:ln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u="sng" dirty="0" smtClean="0">
                <a:solidFill>
                  <a:srgbClr val="FF0000"/>
                </a:solidFill>
              </a:rPr>
              <a:t>Operation</a:t>
            </a:r>
          </a:p>
          <a:p>
            <a:r>
              <a:rPr lang="en-US" sz="1400" dirty="0" smtClean="0">
                <a:solidFill>
                  <a:srgbClr val="FF0000"/>
                </a:solidFill>
              </a:rPr>
              <a:t>Type=‘FILTER’</a:t>
            </a:r>
            <a:endParaRPr lang="ru-RU" sz="1400" dirty="0">
              <a:solidFill>
                <a:srgbClr val="FF0000"/>
              </a:solidFill>
            </a:endParaRPr>
          </a:p>
        </p:txBody>
      </p:sp>
      <p:cxnSp>
        <p:nvCxnSpPr>
          <p:cNvPr id="10" name="Прямая со стрелкой 9"/>
          <p:cNvCxnSpPr>
            <a:stCxn id="7" idx="3"/>
            <a:endCxn id="9" idx="1"/>
          </p:cNvCxnSpPr>
          <p:nvPr/>
        </p:nvCxnSpPr>
        <p:spPr>
          <a:xfrm flipV="1">
            <a:off x="1214414" y="3214686"/>
            <a:ext cx="214314" cy="6495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3428992" y="2714620"/>
            <a:ext cx="1357322" cy="441617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Intmode2</a:t>
            </a:r>
            <a:endParaRPr lang="ru-RU" sz="1400" dirty="0">
              <a:solidFill>
                <a:schemeClr val="tx1"/>
              </a:solidFill>
            </a:endParaRPr>
          </a:p>
        </p:txBody>
      </p:sp>
      <p:cxnSp>
        <p:nvCxnSpPr>
          <p:cNvPr id="12" name="Прямая со стрелкой 11"/>
          <p:cNvCxnSpPr>
            <a:stCxn id="9" idx="3"/>
            <a:endCxn id="11" idx="1"/>
          </p:cNvCxnSpPr>
          <p:nvPr/>
        </p:nvCxnSpPr>
        <p:spPr>
          <a:xfrm flipV="1">
            <a:off x="3071802" y="2935429"/>
            <a:ext cx="357190" cy="279257"/>
          </a:xfrm>
          <a:prstGeom prst="straightConnector1">
            <a:avLst/>
          </a:prstGeom>
          <a:ln w="25400" cmpd="sng">
            <a:solidFill>
              <a:srgbClr val="FF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Блок-схема: альтернативный процесс 12"/>
          <p:cNvSpPr/>
          <p:nvPr/>
        </p:nvSpPr>
        <p:spPr>
          <a:xfrm>
            <a:off x="3571868" y="1928802"/>
            <a:ext cx="1071570" cy="500066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002060"/>
                </a:solidFill>
              </a:rPr>
              <a:t>OntNode2</a:t>
            </a:r>
          </a:p>
          <a:p>
            <a:pPr algn="ctr"/>
            <a:r>
              <a:rPr lang="en-US" sz="1400" b="1" dirty="0" smtClean="0">
                <a:solidFill>
                  <a:srgbClr val="002060"/>
                </a:solidFill>
              </a:rPr>
              <a:t>[Member]</a:t>
            </a:r>
            <a:endParaRPr lang="ru-RU" sz="1400" b="1" dirty="0">
              <a:solidFill>
                <a:srgbClr val="002060"/>
              </a:solidFill>
            </a:endParaRPr>
          </a:p>
        </p:txBody>
      </p:sp>
      <p:cxnSp>
        <p:nvCxnSpPr>
          <p:cNvPr id="14" name="Прямая со стрелкой 13"/>
          <p:cNvCxnSpPr>
            <a:stCxn id="13" idx="1"/>
            <a:endCxn id="6" idx="3"/>
          </p:cNvCxnSpPr>
          <p:nvPr/>
        </p:nvCxnSpPr>
        <p:spPr>
          <a:xfrm rot="10800000">
            <a:off x="1214414" y="2178835"/>
            <a:ext cx="2357454" cy="1588"/>
          </a:xfrm>
          <a:prstGeom prst="straightConnector1">
            <a:avLst/>
          </a:prstGeom>
          <a:ln w="2540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154219" y="1857364"/>
            <a:ext cx="45236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i="1" dirty="0" smtClean="0">
                <a:solidFill>
                  <a:schemeClr val="tx2">
                    <a:lumMod val="75000"/>
                  </a:schemeClr>
                </a:solidFill>
              </a:rPr>
              <a:t>Is-a</a:t>
            </a:r>
            <a:endParaRPr lang="ru-RU" sz="1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6" name="Прямая со стрелкой 15"/>
          <p:cNvCxnSpPr>
            <a:stCxn id="11" idx="0"/>
            <a:endCxn id="13" idx="2"/>
          </p:cNvCxnSpPr>
          <p:nvPr/>
        </p:nvCxnSpPr>
        <p:spPr>
          <a:xfrm rot="5400000" flipH="1" flipV="1">
            <a:off x="3964777" y="2571744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3003811" y="2786058"/>
            <a:ext cx="4251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Yes</a:t>
            </a:r>
            <a:endParaRPr lang="ru-RU" sz="1400" b="1" dirty="0"/>
          </a:p>
        </p:txBody>
      </p:sp>
      <p:grpSp>
        <p:nvGrpSpPr>
          <p:cNvPr id="18" name="Группа 17"/>
          <p:cNvGrpSpPr/>
          <p:nvPr/>
        </p:nvGrpSpPr>
        <p:grpSpPr>
          <a:xfrm>
            <a:off x="1428728" y="2928934"/>
            <a:ext cx="3357586" cy="1071570"/>
            <a:chOff x="1643042" y="5072074"/>
            <a:chExt cx="3357586" cy="1071570"/>
          </a:xfrm>
        </p:grpSpPr>
        <p:cxnSp>
          <p:nvCxnSpPr>
            <p:cNvPr id="19" name="Прямая со стрелкой 18"/>
            <p:cNvCxnSpPr>
              <a:stCxn id="21" idx="3"/>
              <a:endCxn id="20" idx="1"/>
            </p:cNvCxnSpPr>
            <p:nvPr/>
          </p:nvCxnSpPr>
          <p:spPr>
            <a:xfrm>
              <a:off x="3286116" y="5357826"/>
              <a:ext cx="357190" cy="428628"/>
            </a:xfrm>
            <a:prstGeom prst="straightConnector1">
              <a:avLst/>
            </a:prstGeom>
            <a:ln w="25400" cmpd="sng">
              <a:solidFill>
                <a:srgbClr val="FF0000"/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Блок-схема: альтернативный процесс 19"/>
            <p:cNvSpPr/>
            <p:nvPr/>
          </p:nvSpPr>
          <p:spPr>
            <a:xfrm>
              <a:off x="3643306" y="5429264"/>
              <a:ext cx="1357322" cy="714380"/>
            </a:xfrm>
            <a:prstGeom prst="flowChartAlternateProcess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en-US" sz="1400" b="1" u="sng" dirty="0" err="1" smtClean="0">
                  <a:solidFill>
                    <a:schemeClr val="tx2"/>
                  </a:solidFill>
                </a:rPr>
                <a:t>RecNode</a:t>
              </a:r>
              <a:r>
                <a:rPr lang="en-US" sz="1400" b="1" u="sng" dirty="0" smtClean="0">
                  <a:solidFill>
                    <a:schemeClr val="tx2"/>
                  </a:solidFill>
                </a:rPr>
                <a:t>:</a:t>
              </a:r>
            </a:p>
            <a:p>
              <a:endParaRPr lang="en-US" sz="1400" b="1" dirty="0" smtClean="0">
                <a:solidFill>
                  <a:schemeClr val="tx2"/>
                </a:solidFill>
              </a:endParaRPr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1643042" y="5072074"/>
              <a:ext cx="1643074" cy="571504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u="sng" dirty="0" smtClean="0">
                  <a:solidFill>
                    <a:srgbClr val="FF0000"/>
                  </a:solidFill>
                </a:rPr>
                <a:t>Operation</a:t>
              </a:r>
            </a:p>
            <a:p>
              <a:r>
                <a:rPr lang="en-US" sz="1400" dirty="0" smtClean="0">
                  <a:solidFill>
                    <a:srgbClr val="FF0000"/>
                  </a:solidFill>
                </a:rPr>
                <a:t>Type=‘EXT_FILTER’</a:t>
              </a:r>
              <a:endParaRPr lang="ru-RU" sz="1400" dirty="0">
                <a:solidFill>
                  <a:srgbClr val="FF0000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214678" y="5429264"/>
              <a:ext cx="39946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 smtClean="0"/>
                <a:t>No</a:t>
              </a:r>
              <a:endParaRPr lang="ru-RU" sz="1400" b="1" dirty="0"/>
            </a:p>
          </p:txBody>
        </p:sp>
      </p:grpSp>
      <p:grpSp>
        <p:nvGrpSpPr>
          <p:cNvPr id="23" name="Группа 22"/>
          <p:cNvGrpSpPr/>
          <p:nvPr/>
        </p:nvGrpSpPr>
        <p:grpSpPr>
          <a:xfrm>
            <a:off x="5214942" y="1785926"/>
            <a:ext cx="3389506" cy="2500330"/>
            <a:chOff x="5214942" y="1785926"/>
            <a:chExt cx="3389506" cy="2500330"/>
          </a:xfrm>
        </p:grpSpPr>
        <p:grpSp>
          <p:nvGrpSpPr>
            <p:cNvPr id="24" name="Группа 184"/>
            <p:cNvGrpSpPr/>
            <p:nvPr/>
          </p:nvGrpSpPr>
          <p:grpSpPr>
            <a:xfrm>
              <a:off x="5214942" y="1928802"/>
              <a:ext cx="3173482" cy="2357454"/>
              <a:chOff x="5214942" y="1928802"/>
              <a:chExt cx="3173482" cy="2357454"/>
            </a:xfrm>
          </p:grpSpPr>
          <p:sp>
            <p:nvSpPr>
              <p:cNvPr id="26" name="TextBox 25"/>
              <p:cNvSpPr txBox="1"/>
              <p:nvPr/>
            </p:nvSpPr>
            <p:spPr>
              <a:xfrm>
                <a:off x="5871394" y="3824591"/>
                <a:ext cx="205819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2400" b="1" dirty="0" smtClean="0"/>
                  <a:t>RHS (and NAC)</a:t>
                </a:r>
                <a:endParaRPr lang="ru-RU" sz="2400" b="1" dirty="0"/>
              </a:p>
            </p:txBody>
          </p:sp>
          <p:cxnSp>
            <p:nvCxnSpPr>
              <p:cNvPr id="27" name="Прямая со стрелкой 26"/>
              <p:cNvCxnSpPr>
                <a:stCxn id="25" idx="1"/>
                <a:endCxn id="29" idx="3"/>
              </p:cNvCxnSpPr>
              <p:nvPr/>
            </p:nvCxnSpPr>
            <p:spPr>
              <a:xfrm rot="10800000">
                <a:off x="6143636" y="2178835"/>
                <a:ext cx="928694" cy="1588"/>
              </a:xfrm>
              <a:prstGeom prst="straightConnector1">
                <a:avLst/>
              </a:prstGeom>
              <a:ln w="25400">
                <a:prstDash val="sys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Блок-схема: альтернативный процесс 27"/>
              <p:cNvSpPr/>
              <p:nvPr/>
            </p:nvSpPr>
            <p:spPr>
              <a:xfrm>
                <a:off x="7286644" y="3000372"/>
                <a:ext cx="1101780" cy="500636"/>
              </a:xfrm>
              <a:prstGeom prst="flowChartAlternateProcess">
                <a:avLst/>
              </a:prstGeo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400" b="1" u="sng" dirty="0" err="1" smtClean="0">
                    <a:solidFill>
                      <a:schemeClr val="tx2"/>
                    </a:solidFill>
                  </a:rPr>
                  <a:t>RecNode</a:t>
                </a:r>
                <a:endParaRPr lang="en-US" sz="1400" b="1" u="sng" dirty="0" smtClean="0">
                  <a:solidFill>
                    <a:schemeClr val="tx2"/>
                  </a:solidFill>
                </a:endParaRPr>
              </a:p>
            </p:txBody>
          </p:sp>
          <p:sp>
            <p:nvSpPr>
              <p:cNvPr id="29" name="Блок-схема: альтернативный процесс 28"/>
              <p:cNvSpPr/>
              <p:nvPr/>
            </p:nvSpPr>
            <p:spPr>
              <a:xfrm>
                <a:off x="5214942" y="1928802"/>
                <a:ext cx="928694" cy="500066"/>
              </a:xfrm>
              <a:prstGeom prst="flowChartAlternateProcess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r>
                  <a:rPr lang="en-US" sz="1400" b="1" u="sng" dirty="0" err="1" smtClean="0">
                    <a:solidFill>
                      <a:schemeClr val="tx2"/>
                    </a:solidFill>
                  </a:rPr>
                  <a:t>OntNode</a:t>
                </a:r>
                <a:endParaRPr lang="en-US" sz="1400" b="1" u="sng" dirty="0" smtClean="0">
                  <a:solidFill>
                    <a:schemeClr val="tx2"/>
                  </a:solidFill>
                </a:endParaRPr>
              </a:p>
            </p:txBody>
          </p:sp>
          <p:cxnSp>
            <p:nvCxnSpPr>
              <p:cNvPr id="30" name="Прямая со стрелкой 29"/>
              <p:cNvCxnSpPr>
                <a:stCxn id="28" idx="0"/>
                <a:endCxn id="25" idx="2"/>
              </p:cNvCxnSpPr>
              <p:nvPr/>
            </p:nvCxnSpPr>
            <p:spPr>
              <a:xfrm rot="5400000" flipH="1" flipV="1">
                <a:off x="7623647" y="2785631"/>
                <a:ext cx="428628" cy="855"/>
              </a:xfrm>
              <a:prstGeom prst="straightConnector1">
                <a:avLst/>
              </a:prstGeom>
              <a:ln w="25400" cmpd="sng">
                <a:solidFill>
                  <a:srgbClr val="FF0000"/>
                </a:solidFill>
                <a:prstDash val="dash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1" name="TextBox 30"/>
              <p:cNvSpPr txBox="1"/>
              <p:nvPr/>
            </p:nvSpPr>
            <p:spPr>
              <a:xfrm>
                <a:off x="6072198" y="1928802"/>
                <a:ext cx="1214446" cy="61555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1600" b="1" dirty="0" smtClean="0">
                    <a:solidFill>
                      <a:srgbClr val="FF0000"/>
                    </a:solidFill>
                  </a:rPr>
                  <a:t>?</a:t>
                </a:r>
                <a:r>
                  <a:rPr lang="en-US" sz="1600" b="1" dirty="0" smtClean="0">
                    <a:solidFill>
                      <a:srgbClr val="FF0000"/>
                    </a:solidFill>
                  </a:rPr>
                  <a:t>is-a </a:t>
                </a:r>
              </a:p>
              <a:p>
                <a:endParaRPr lang="ru-RU" b="1" dirty="0">
                  <a:solidFill>
                    <a:schemeClr val="accent1"/>
                  </a:solidFill>
                </a:endParaRPr>
              </a:p>
            </p:txBody>
          </p:sp>
        </p:grpSp>
        <p:sp>
          <p:nvSpPr>
            <p:cNvPr id="25" name="Скругленный прямоугольник 24"/>
            <p:cNvSpPr/>
            <p:nvPr/>
          </p:nvSpPr>
          <p:spPr>
            <a:xfrm>
              <a:off x="7072330" y="1785926"/>
              <a:ext cx="1532118" cy="785818"/>
            </a:xfrm>
            <a:prstGeom prst="round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400" b="1" dirty="0" err="1" smtClean="0">
                  <a:solidFill>
                    <a:schemeClr val="tx2"/>
                  </a:solidFill>
                </a:rPr>
                <a:t>Ont</a:t>
              </a:r>
              <a:r>
                <a:rPr lang="en-US" sz="1400" b="1" dirty="0" smtClean="0">
                  <a:solidFill>
                    <a:schemeClr val="tx2"/>
                  </a:solidFill>
                </a:rPr>
                <a:t> Node3[Member]</a:t>
              </a:r>
            </a:p>
            <a:p>
              <a:endParaRPr lang="en-US" sz="1400" b="1" dirty="0" smtClean="0">
                <a:solidFill>
                  <a:schemeClr val="tx2"/>
                </a:solidFill>
              </a:endParaRPr>
            </a:p>
            <a:p>
              <a:endParaRPr lang="en-US" sz="1400" b="1" dirty="0" smtClean="0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Заключение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Разработан метод поддержки структурных изменений</a:t>
            </a:r>
          </a:p>
          <a:p>
            <a:endParaRPr lang="ru-RU" dirty="0" smtClean="0"/>
          </a:p>
          <a:p>
            <a:r>
              <a:rPr lang="ru-RU" dirty="0" smtClean="0"/>
              <a:t>Разработан прототип системы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/>
              <a:t>Планы на будущее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Апробация прототипа на примерах</a:t>
            </a:r>
          </a:p>
          <a:p>
            <a:endParaRPr lang="ru-RU" dirty="0" smtClean="0"/>
          </a:p>
          <a:p>
            <a:r>
              <a:rPr lang="ru-RU" dirty="0" smtClean="0"/>
              <a:t>Интеграция с </a:t>
            </a:r>
            <a:r>
              <a:rPr lang="en-US" dirty="0" smtClean="0"/>
              <a:t>Kettle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433</TotalTime>
  <Words>163</Words>
  <Application>Microsoft Office PowerPoint</Application>
  <PresentationFormat>Экран (4:3)</PresentationFormat>
  <Paragraphs>74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Обработка структурных изменений источников данных в ETL процессах </vt:lpstr>
      <vt:lpstr>О предметной области</vt:lpstr>
      <vt:lpstr>Описание модели</vt:lpstr>
      <vt:lpstr>Описание модели</vt:lpstr>
      <vt:lpstr>Задача</vt:lpstr>
      <vt:lpstr>Описание метода</vt:lpstr>
      <vt:lpstr>Описание метода</vt:lpstr>
      <vt:lpstr>Заключение</vt:lpstr>
      <vt:lpstr>Планы на будущее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Разработка и исследование методов обработки структурных изменений в источниках данных для ETL процесса</dc:title>
  <dc:creator>Andre</dc:creator>
  <cp:lastModifiedBy>Andre</cp:lastModifiedBy>
  <cp:revision>44</cp:revision>
  <dcterms:created xsi:type="dcterms:W3CDTF">2011-05-12T17:12:12Z</dcterms:created>
  <dcterms:modified xsi:type="dcterms:W3CDTF">2011-05-16T06:54:51Z</dcterms:modified>
</cp:coreProperties>
</file>