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2" r:id="rId9"/>
    <p:sldId id="263" r:id="rId10"/>
    <p:sldId id="264" r:id="rId11"/>
    <p:sldId id="265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70352" autoAdjust="0"/>
  </p:normalViewPr>
  <p:slideViewPr>
    <p:cSldViewPr>
      <p:cViewPr varScale="1">
        <p:scale>
          <a:sx n="54" d="100"/>
          <a:sy n="54" d="100"/>
        </p:scale>
        <p:origin x="-18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4A709E-6ED0-4011-A5F6-AAE70EAD545E}" type="datetimeFigureOut">
              <a:rPr lang="ru-RU" smtClean="0"/>
              <a:t>01.09.2011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FB604A-0F70-4323-8FD9-67017736D96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Добрый день, меня зовут </a:t>
            </a:r>
            <a:r>
              <a:rPr lang="ru-RU" dirty="0" err="1" smtClean="0"/>
              <a:t>Астащенко</a:t>
            </a:r>
            <a:r>
              <a:rPr lang="ru-RU" baseline="0" dirty="0" smtClean="0"/>
              <a:t> Александр</a:t>
            </a:r>
            <a:r>
              <a:rPr lang="ru-RU" dirty="0" smtClean="0"/>
              <a:t>. В этой презентации я хотел бы изложить основные положения моей дипломной работы. В рамках работы мною</a:t>
            </a:r>
            <a:r>
              <a:rPr lang="ru-RU" baseline="0" dirty="0" smtClean="0"/>
              <a:t> планировалось изучить работу с платформой </a:t>
            </a:r>
            <a:r>
              <a:rPr lang="en-US" baseline="0" dirty="0" err="1" smtClean="0"/>
              <a:t>DocsVision</a:t>
            </a:r>
            <a:r>
              <a:rPr lang="en-US" baseline="0" dirty="0" smtClean="0"/>
              <a:t> </a:t>
            </a:r>
            <a:r>
              <a:rPr lang="ru-RU" baseline="0" dirty="0" smtClean="0"/>
              <a:t>и написание объектной модели для ее объектов</a:t>
            </a:r>
            <a:r>
              <a:rPr lang="ru-RU" dirty="0" smtClean="0"/>
              <a:t> под научным руководством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Шистерова</a:t>
            </a:r>
            <a:r>
              <a:rPr lang="ru-RU" baseline="0" dirty="0" smtClean="0"/>
              <a:t> Виктора Геннадьевича</a:t>
            </a:r>
            <a:endParaRPr lang="ru-RU" sz="1200" b="1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B604A-0F70-4323-8FD9-67017736D967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B604A-0F70-4323-8FD9-67017736D967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Система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DocsVision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состоит из трех частей: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ядро;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системные модули;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прикладные модули.</a:t>
            </a:r>
          </a:p>
          <a:p>
            <a:endParaRPr lang="ru-RU" dirty="0" smtClean="0"/>
          </a:p>
          <a:p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Ядро системы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представляет собой компактную часть системы, которая выполняет все служебные и сервисные задачи. Функции ядра: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обеспечить доступ к данным системы;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обеспечить взаимодействие модулей между собой;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обеспечить исполнение предопределённых алгоритмов в процессе модификации и извлечения данных.</a:t>
            </a:r>
          </a:p>
          <a:p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Системные модули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реализуют базовую функциональность, такую как управление пользователями и правами, управление объектами, работа с журналом событий, базовые функции работы с файлами и прочие.</a:t>
            </a:r>
          </a:p>
          <a:p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Прикладные модули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(пользовательские карточки) предназначены для решения конкретных прикладных задач, например, автоматизации архива, канцелярии или приложения класса CRM.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B604A-0F70-4323-8FD9-67017736D967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B604A-0F70-4323-8FD9-67017736D967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01.09.2011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01.09.2011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01.09.2011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01.09.2011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01.09.2011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01.09.2011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01.09.2011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01.09.2011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01.09.2011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01.09.2011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01.09.2011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01.09.2011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de.google.com/p/metacreator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772400" cy="165618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Генерация объектной модели для </a:t>
            </a:r>
            <a:r>
              <a:rPr lang="en-US" sz="3600" dirty="0" err="1" smtClean="0"/>
              <a:t>DocsVision</a:t>
            </a:r>
            <a:r>
              <a:rPr lang="en-US" sz="3600" dirty="0" smtClean="0"/>
              <a:t> </a:t>
            </a:r>
            <a:r>
              <a:rPr lang="ru-RU" sz="3600" dirty="0" smtClean="0"/>
              <a:t>и использование ее при синхронизации сервисов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 err="1" smtClean="0"/>
              <a:t>Астащенко</a:t>
            </a:r>
            <a:r>
              <a:rPr lang="ru-RU" sz="2400" dirty="0" smtClean="0"/>
              <a:t> Александр, 445 группа</a:t>
            </a:r>
          </a:p>
          <a:p>
            <a:r>
              <a:rPr lang="ru-RU" sz="2400" dirty="0" smtClean="0"/>
              <a:t>Научный руководитель:</a:t>
            </a:r>
          </a:p>
          <a:p>
            <a:r>
              <a:rPr lang="ru-RU" sz="2400" dirty="0" err="1" smtClean="0"/>
              <a:t>В.Г.Шистеров</a:t>
            </a: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420889"/>
            <a:ext cx="8229600" cy="2592288"/>
          </a:xfrm>
        </p:spPr>
        <p:txBody>
          <a:bodyPr anchor="ctr">
            <a:normAutofit/>
          </a:bodyPr>
          <a:lstStyle/>
          <a:p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DocsVision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корпоративная система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электронного документооборота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 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позволяющая, автоматизировать бизнес-процессы, ведение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делопроизводства и электронный документооборот в организации</a:t>
            </a:r>
            <a:r>
              <a:rPr lang="ru-RU" sz="2800" dirty="0" smtClean="0"/>
              <a:t>.</a:t>
            </a:r>
            <a:endParaRPr lang="ru-RU" sz="2400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DocsVision</a:t>
            </a:r>
            <a:endParaRPr lang="ru-RU" dirty="0"/>
          </a:p>
        </p:txBody>
      </p:sp>
      <p:pic>
        <p:nvPicPr>
          <p:cNvPr id="4" name="Рисунок 3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47842" y="404664"/>
            <a:ext cx="3966342" cy="1008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Архитектура DocsVision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39552" y="1484784"/>
            <a:ext cx="7992888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Архитектура </a:t>
            </a:r>
            <a:r>
              <a:rPr lang="en-US" dirty="0" err="1" smtClean="0"/>
              <a:t>DocsVision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3946443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Создаем сессию:</a:t>
            </a:r>
            <a:endParaRPr lang="en-US" dirty="0" smtClean="0"/>
          </a:p>
          <a:p>
            <a:pPr lvl="1"/>
            <a:r>
              <a:rPr lang="en-US" sz="2000" dirty="0" err="1" smtClean="0">
                <a:solidFill>
                  <a:srgbClr val="0070C0"/>
                </a:solidFill>
              </a:rPr>
              <a:t>var</a:t>
            </a:r>
            <a:r>
              <a:rPr lang="en-US" sz="2000" dirty="0" smtClean="0"/>
              <a:t> </a:t>
            </a:r>
            <a:r>
              <a:rPr lang="en-US" sz="2000" dirty="0" err="1" smtClean="0"/>
              <a:t>sessionManager</a:t>
            </a:r>
            <a:r>
              <a:rPr lang="en-US" sz="2000" dirty="0" smtClean="0"/>
              <a:t> = </a:t>
            </a:r>
            <a:r>
              <a:rPr lang="en-US" sz="2000" dirty="0" err="1" smtClean="0">
                <a:solidFill>
                  <a:srgbClr val="00B0F0"/>
                </a:solidFill>
              </a:rPr>
              <a:t>SessionManager</a:t>
            </a:r>
            <a:r>
              <a:rPr lang="en-US" sz="2000" dirty="0" err="1" smtClean="0"/>
              <a:t>.CreateInstance</a:t>
            </a:r>
            <a:r>
              <a:rPr lang="en-US" sz="2000" dirty="0" smtClean="0"/>
              <a:t>();</a:t>
            </a:r>
          </a:p>
          <a:p>
            <a:pPr lvl="1"/>
            <a:r>
              <a:rPr lang="en-US" sz="2000" dirty="0" err="1" smtClean="0">
                <a:solidFill>
                  <a:srgbClr val="0070C0"/>
                </a:solidFill>
              </a:rPr>
              <a:t>var</a:t>
            </a:r>
            <a:r>
              <a:rPr lang="en-US" sz="2000" dirty="0" smtClean="0"/>
              <a:t> session =</a:t>
            </a:r>
            <a:r>
              <a:rPr lang="ru-RU" sz="2000" dirty="0" smtClean="0"/>
              <a:t> </a:t>
            </a:r>
            <a:r>
              <a:rPr lang="en-US" sz="2000" dirty="0" err="1" smtClean="0"/>
              <a:t>sessionManager.CreateSession</a:t>
            </a:r>
            <a:r>
              <a:rPr lang="en-US" sz="2000" dirty="0" smtClean="0"/>
              <a:t>();</a:t>
            </a:r>
          </a:p>
          <a:p>
            <a:pPr lvl="1">
              <a:buNone/>
            </a:pPr>
            <a:endParaRPr lang="ru-RU" dirty="0" smtClean="0"/>
          </a:p>
          <a:p>
            <a:pPr lvl="1">
              <a:buNone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Для доступа к данным</a:t>
            </a:r>
            <a:r>
              <a:rPr lang="en-US" sz="2400" dirty="0" smtClean="0"/>
              <a:t> </a:t>
            </a:r>
            <a:r>
              <a:rPr lang="ru-RU" sz="2400" dirty="0" smtClean="0"/>
              <a:t>используется </a:t>
            </a:r>
            <a:r>
              <a:rPr lang="en-US" sz="2400" dirty="0" err="1" smtClean="0"/>
              <a:t>CardManager</a:t>
            </a:r>
            <a:endParaRPr lang="ru-RU" sz="2400" dirty="0" smtClean="0"/>
          </a:p>
          <a:p>
            <a:pPr lvl="1">
              <a:buFont typeface="Arial" pitchFamily="34" charset="0"/>
              <a:buChar char="•"/>
            </a:pPr>
            <a:r>
              <a:rPr lang="en-US" sz="2000" dirty="0" err="1" smtClean="0"/>
              <a:t>session.CardManager.GetCardData</a:t>
            </a:r>
            <a:r>
              <a:rPr lang="en-US" sz="2000" dirty="0" smtClean="0"/>
              <a:t>(</a:t>
            </a:r>
            <a:r>
              <a:rPr lang="en-US" sz="2000" dirty="0" err="1" smtClean="0"/>
              <a:t>Guid</a:t>
            </a:r>
            <a:r>
              <a:rPr lang="en-US" sz="2000" dirty="0" smtClean="0"/>
              <a:t>);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err="1" smtClean="0"/>
              <a:t>session.CardManager.GetCardDictionaryData</a:t>
            </a:r>
            <a:r>
              <a:rPr lang="en-US" sz="2000" dirty="0" smtClean="0"/>
              <a:t>(</a:t>
            </a:r>
            <a:r>
              <a:rPr lang="en-US" sz="2000" dirty="0" err="1" smtClean="0"/>
              <a:t>Guid</a:t>
            </a:r>
            <a:r>
              <a:rPr lang="en-US" sz="2000" dirty="0" smtClean="0"/>
              <a:t>);</a:t>
            </a:r>
            <a:endParaRPr lang="en-US" sz="2000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</a:t>
            </a:r>
            <a:r>
              <a:rPr lang="en-US" dirty="0" err="1" smtClean="0"/>
              <a:t>DocsVision.Platform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394644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500" dirty="0" err="1" smtClean="0">
                <a:solidFill>
                  <a:srgbClr val="0070C0"/>
                </a:solidFill>
              </a:rPr>
              <a:t>var</a:t>
            </a:r>
            <a:r>
              <a:rPr lang="en-US" sz="2500" dirty="0" smtClean="0"/>
              <a:t> </a:t>
            </a:r>
            <a:r>
              <a:rPr lang="en-US" sz="2500" dirty="0" err="1" smtClean="0"/>
              <a:t>cardData</a:t>
            </a:r>
            <a:r>
              <a:rPr lang="en-US" sz="2500" dirty="0" smtClean="0"/>
              <a:t> = </a:t>
            </a:r>
            <a:r>
              <a:rPr lang="en-US" sz="2500" dirty="0" err="1" smtClean="0"/>
              <a:t>session.CardManager.GetDictionaryData</a:t>
            </a:r>
            <a:r>
              <a:rPr lang="en-US" sz="2500" dirty="0" smtClean="0"/>
              <a:t>(</a:t>
            </a:r>
            <a:r>
              <a:rPr lang="en-US" sz="2500" dirty="0" err="1" smtClean="0"/>
              <a:t>staffId</a:t>
            </a:r>
            <a:r>
              <a:rPr lang="en-US" sz="2500" dirty="0" smtClean="0"/>
              <a:t>);</a:t>
            </a:r>
            <a:endParaRPr lang="ru-RU" sz="2500" dirty="0" smtClean="0"/>
          </a:p>
          <a:p>
            <a:pPr>
              <a:buNone/>
            </a:pPr>
            <a:r>
              <a:rPr lang="en-US" sz="2500" dirty="0" err="1" smtClean="0">
                <a:solidFill>
                  <a:srgbClr val="0070C0"/>
                </a:solidFill>
              </a:rPr>
              <a:t>var</a:t>
            </a:r>
            <a:r>
              <a:rPr lang="en-US" sz="2500" dirty="0" smtClean="0"/>
              <a:t> </a:t>
            </a:r>
            <a:r>
              <a:rPr lang="en-US" sz="2500" dirty="0" err="1" smtClean="0"/>
              <a:t>rowDataUnit</a:t>
            </a:r>
            <a:r>
              <a:rPr lang="en-US" sz="2500" dirty="0" smtClean="0"/>
              <a:t>= </a:t>
            </a:r>
            <a:r>
              <a:rPr lang="en-US" sz="2500" dirty="0" err="1" smtClean="0"/>
              <a:t>cardData.Sections</a:t>
            </a:r>
            <a:r>
              <a:rPr lang="en-US" sz="2500" dirty="0" smtClean="0"/>
              <a:t>[</a:t>
            </a:r>
            <a:r>
              <a:rPr lang="en-US" sz="2500" dirty="0" err="1" smtClean="0"/>
              <a:t>unitSectionId</a:t>
            </a:r>
            <a:r>
              <a:rPr lang="en-US" sz="2500" dirty="0" smtClean="0"/>
              <a:t>].</a:t>
            </a:r>
            <a:r>
              <a:rPr lang="en-US" sz="2500" dirty="0" err="1" smtClean="0"/>
              <a:t>CreateRow</a:t>
            </a:r>
            <a:r>
              <a:rPr lang="en-US" sz="2500" dirty="0" smtClean="0"/>
              <a:t>();</a:t>
            </a:r>
          </a:p>
          <a:p>
            <a:pPr>
              <a:buNone/>
            </a:pPr>
            <a:r>
              <a:rPr lang="en-US" sz="2500" dirty="0" err="1" smtClean="0"/>
              <a:t>rowDataUnit</a:t>
            </a:r>
            <a:r>
              <a:rPr lang="en-US" sz="2500" dirty="0" smtClean="0"/>
              <a:t>["</a:t>
            </a:r>
            <a:r>
              <a:rPr lang="en-US" sz="2500" dirty="0" smtClean="0">
                <a:solidFill>
                  <a:srgbClr val="00B050"/>
                </a:solidFill>
              </a:rPr>
              <a:t>Name</a:t>
            </a:r>
            <a:r>
              <a:rPr lang="en-US" sz="2500" dirty="0" smtClean="0"/>
              <a:t>"] = "</a:t>
            </a:r>
            <a:r>
              <a:rPr lang="en-US" sz="2500" dirty="0" err="1" smtClean="0">
                <a:solidFill>
                  <a:srgbClr val="00B050"/>
                </a:solidFill>
              </a:rPr>
              <a:t>NewOrganization</a:t>
            </a:r>
            <a:r>
              <a:rPr lang="en-US" sz="2500" dirty="0" smtClean="0"/>
              <a:t>";</a:t>
            </a:r>
          </a:p>
          <a:p>
            <a:pPr>
              <a:buNone/>
            </a:pPr>
            <a:r>
              <a:rPr lang="en-US" sz="2500" dirty="0" err="1" smtClean="0">
                <a:solidFill>
                  <a:srgbClr val="0070C0"/>
                </a:solidFill>
              </a:rPr>
              <a:t>var</a:t>
            </a:r>
            <a:r>
              <a:rPr lang="en-US" sz="2500" dirty="0" smtClean="0"/>
              <a:t> </a:t>
            </a:r>
            <a:r>
              <a:rPr lang="en-US" sz="2500" dirty="0" err="1" smtClean="0"/>
              <a:t>rowDataEmployee</a:t>
            </a:r>
            <a:r>
              <a:rPr lang="en-US" sz="2500" dirty="0" smtClean="0"/>
              <a:t> = </a:t>
            </a:r>
            <a:r>
              <a:rPr lang="en-US" sz="2500" dirty="0" err="1" smtClean="0"/>
              <a:t>rowDataUnit.ChildSections</a:t>
            </a:r>
            <a:r>
              <a:rPr lang="en-US" sz="2500" dirty="0" smtClean="0"/>
              <a:t>[</a:t>
            </a:r>
            <a:r>
              <a:rPr lang="en-US" sz="2500" dirty="0" err="1" smtClean="0"/>
              <a:t>employeeSectionId</a:t>
            </a:r>
            <a:r>
              <a:rPr lang="en-US" sz="2500" dirty="0" smtClean="0"/>
              <a:t>]</a:t>
            </a:r>
            <a:endParaRPr lang="ru-RU" sz="2500" dirty="0" smtClean="0"/>
          </a:p>
          <a:p>
            <a:pPr>
              <a:buNone/>
            </a:pPr>
            <a:r>
              <a:rPr lang="ru-RU" sz="2500" dirty="0" smtClean="0"/>
              <a:t> </a:t>
            </a:r>
            <a:r>
              <a:rPr lang="ru-RU" sz="2500" dirty="0" smtClean="0"/>
              <a:t>  </a:t>
            </a:r>
            <a:r>
              <a:rPr lang="en-US" sz="2500" dirty="0" smtClean="0"/>
              <a:t>.</a:t>
            </a:r>
            <a:r>
              <a:rPr lang="en-US" sz="2500" dirty="0" err="1" smtClean="0"/>
              <a:t>Rows.AddNew</a:t>
            </a:r>
            <a:r>
              <a:rPr lang="en-US" sz="2500" dirty="0" smtClean="0"/>
              <a:t>();</a:t>
            </a:r>
          </a:p>
          <a:p>
            <a:pPr>
              <a:buNone/>
            </a:pPr>
            <a:r>
              <a:rPr lang="en-US" sz="2500" dirty="0" err="1" smtClean="0"/>
              <a:t>rowDataEmployee</a:t>
            </a:r>
            <a:r>
              <a:rPr lang="en-US" sz="2500" dirty="0" smtClean="0"/>
              <a:t>["</a:t>
            </a:r>
            <a:r>
              <a:rPr lang="en-US" sz="2500" dirty="0" err="1" smtClean="0">
                <a:solidFill>
                  <a:srgbClr val="00B050"/>
                </a:solidFill>
              </a:rPr>
              <a:t>LastName</a:t>
            </a:r>
            <a:r>
              <a:rPr lang="en-US" sz="2500" dirty="0" smtClean="0"/>
              <a:t>"] = "</a:t>
            </a:r>
            <a:r>
              <a:rPr lang="en-US" sz="2500" dirty="0" err="1" smtClean="0">
                <a:solidFill>
                  <a:srgbClr val="00B050"/>
                </a:solidFill>
              </a:rPr>
              <a:t>Ivanov</a:t>
            </a:r>
            <a:r>
              <a:rPr lang="en-US" sz="2500" dirty="0" smtClean="0"/>
              <a:t>";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Пример работы со </a:t>
            </a:r>
            <a:br>
              <a:rPr lang="ru-RU" dirty="0" smtClean="0"/>
            </a:br>
            <a:r>
              <a:rPr lang="ru-RU" dirty="0" smtClean="0"/>
              <a:t>справочником сотрудников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Написание объектной модели для разработки на платформе </a:t>
            </a:r>
            <a:r>
              <a:rPr lang="en-US" dirty="0" err="1" smtClean="0"/>
              <a:t>DocsVision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Написание объектной модели для промежуточного хранений данных при синхронизации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Контролируемое обновление данных на всех уровнях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Управление </a:t>
            </a:r>
            <a:r>
              <a:rPr lang="ru-RU" dirty="0" err="1" smtClean="0"/>
              <a:t>репликациями</a:t>
            </a:r>
            <a:r>
              <a:rPr lang="ru-RU" dirty="0" smtClean="0"/>
              <a:t> при синхронизации </a:t>
            </a:r>
            <a:r>
              <a:rPr lang="en-US" dirty="0" err="1" smtClean="0"/>
              <a:t>DocsVision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работы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RefStaff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55576" y="1481138"/>
            <a:ext cx="1746619" cy="452596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 First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43808" y="1484784"/>
            <a:ext cx="5904656" cy="204158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</a:pPr>
            <a:r>
              <a:rPr lang="ru-RU" sz="2400" dirty="0" smtClean="0"/>
              <a:t>В </a:t>
            </a:r>
            <a:r>
              <a:rPr lang="en-US" sz="2400" dirty="0" err="1" smtClean="0"/>
              <a:t>DocsVision</a:t>
            </a:r>
            <a:r>
              <a:rPr lang="ru-RU" sz="2400" dirty="0" smtClean="0"/>
              <a:t>, </a:t>
            </a:r>
            <a:r>
              <a:rPr lang="ru-RU" sz="2400" dirty="0" smtClean="0"/>
              <a:t>как </a:t>
            </a:r>
            <a:r>
              <a:rPr lang="ru-RU" sz="2400" dirty="0" smtClean="0"/>
              <a:t>и в </a:t>
            </a:r>
            <a:r>
              <a:rPr lang="en-US" sz="2400" dirty="0" smtClean="0"/>
              <a:t>Entity </a:t>
            </a:r>
            <a:r>
              <a:rPr lang="en-US" sz="2400" dirty="0" smtClean="0"/>
              <a:t>Framework</a:t>
            </a:r>
            <a:r>
              <a:rPr lang="ru-RU" sz="2400" dirty="0" smtClean="0"/>
              <a:t>,</a:t>
            </a:r>
            <a:r>
              <a:rPr lang="en-US" sz="2400" dirty="0" smtClean="0"/>
              <a:t> </a:t>
            </a:r>
            <a:r>
              <a:rPr lang="ru-RU" sz="2400" dirty="0" smtClean="0"/>
              <a:t>используется подход </a:t>
            </a:r>
            <a:r>
              <a:rPr lang="en-US" sz="2400" dirty="0" smtClean="0"/>
              <a:t>model </a:t>
            </a:r>
            <a:r>
              <a:rPr lang="en-US" sz="2400" dirty="0" smtClean="0"/>
              <a:t>first</a:t>
            </a:r>
            <a:r>
              <a:rPr lang="ru-RU" sz="2400" dirty="0" smtClean="0"/>
              <a:t>:</a:t>
            </a:r>
          </a:p>
          <a:p>
            <a:pPr lvl="1">
              <a:spcBef>
                <a:spcPts val="400"/>
              </a:spcBef>
              <a:buFont typeface="Arial" pitchFamily="34" charset="0"/>
              <a:buChar char="•"/>
            </a:pPr>
            <a:r>
              <a:rPr lang="ru-RU" sz="2400" dirty="0" smtClean="0"/>
              <a:t>Мы описываем схемы карточек</a:t>
            </a:r>
          </a:p>
          <a:p>
            <a:pPr lvl="1">
              <a:spcBef>
                <a:spcPts val="400"/>
              </a:spcBef>
              <a:buFont typeface="Arial" pitchFamily="34" charset="0"/>
              <a:buChar char="•"/>
            </a:pPr>
            <a:r>
              <a:rPr lang="ru-RU" sz="2400" dirty="0" smtClean="0"/>
              <a:t>По этим схемам создается </a:t>
            </a:r>
            <a:r>
              <a:rPr lang="en-US" sz="2400" dirty="0" smtClean="0"/>
              <a:t>SSDL</a:t>
            </a:r>
            <a:endParaRPr lang="en-US" sz="2400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2915816" y="3789040"/>
            <a:ext cx="57606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</a:pPr>
            <a:r>
              <a:rPr lang="ru-RU" sz="2400" dirty="0" smtClean="0"/>
              <a:t>Было решено для генерации объектной модели использовать те же схемы карточек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en-US" sz="2800" dirty="0" smtClean="0"/>
              <a:t>Custom Tools</a:t>
            </a:r>
          </a:p>
          <a:p>
            <a:r>
              <a:rPr lang="en-US" sz="2800" dirty="0" smtClean="0"/>
              <a:t>T4</a:t>
            </a:r>
          </a:p>
          <a:p>
            <a:r>
              <a:rPr lang="ru-RU" sz="2800" dirty="0" smtClean="0"/>
              <a:t>Отдельно сгенерировать код для нескольких схем и подложить в проект</a:t>
            </a:r>
          </a:p>
          <a:p>
            <a:r>
              <a:rPr lang="en-US" sz="2800" dirty="0" err="1" smtClean="0"/>
              <a:t>MetaCreator</a:t>
            </a:r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Технологии для генерации кода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metacreator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2348880"/>
            <a:ext cx="4031771" cy="3269261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MetaCreator</a:t>
            </a:r>
            <a:endParaRPr lang="ru-RU" dirty="0"/>
          </a:p>
        </p:txBody>
      </p:sp>
      <p:pic>
        <p:nvPicPr>
          <p:cNvPr id="5" name="Рисунок 4" descr="metacreator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2420888"/>
            <a:ext cx="3364575" cy="341223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39552" y="1124744"/>
            <a:ext cx="47468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hlinkClick r:id="rId4"/>
              </a:rPr>
              <a:t>http://code.google.com/p/metacreator/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ru-RU" sz="3200" dirty="0" smtClean="0"/>
              <a:t>Написан </a:t>
            </a:r>
            <a:r>
              <a:rPr lang="ru-RU" sz="3200" dirty="0" err="1" smtClean="0"/>
              <a:t>парсер</a:t>
            </a:r>
            <a:r>
              <a:rPr lang="ru-RU" sz="3200" dirty="0" smtClean="0"/>
              <a:t> для схем карточек</a:t>
            </a:r>
          </a:p>
          <a:p>
            <a:pPr lvl="1">
              <a:buFont typeface="Arial" pitchFamily="34" charset="0"/>
              <a:buChar char="•"/>
            </a:pPr>
            <a:r>
              <a:rPr lang="ru-RU" sz="2800" dirty="0" smtClean="0"/>
              <a:t>Собирает всю информацию о полях</a:t>
            </a:r>
          </a:p>
          <a:p>
            <a:pPr lvl="1">
              <a:buFont typeface="Arial" pitchFamily="34" charset="0"/>
              <a:buChar char="•"/>
            </a:pPr>
            <a:r>
              <a:rPr lang="ru-RU" sz="2800" dirty="0" smtClean="0"/>
              <a:t>Типизация ссылочных полей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/>
              <a:t>Выявлен отдельный интерфейс</a:t>
            </a:r>
          </a:p>
          <a:p>
            <a:pPr lvl="1">
              <a:buFont typeface="Arial" pitchFamily="34" charset="0"/>
              <a:buChar char="•"/>
            </a:pPr>
            <a:r>
              <a:rPr lang="ru-RU" sz="2800" dirty="0" smtClean="0"/>
              <a:t>Написано 4 различных генератора для различных подсистем сервиса синхронизации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было сделано?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4107912"/>
          </a:xfrm>
        </p:spPr>
        <p:txBody>
          <a:bodyPr anchor="ctr"/>
          <a:lstStyle/>
          <a:p>
            <a:r>
              <a:rPr lang="ru-RU" dirty="0" smtClean="0"/>
              <a:t>В </a:t>
            </a:r>
            <a:r>
              <a:rPr lang="ru-RU" dirty="0" err="1" smtClean="0"/>
              <a:t>парсере</a:t>
            </a:r>
            <a:r>
              <a:rPr lang="ru-RU" dirty="0" smtClean="0"/>
              <a:t> и генераторах около 2000 строк кода</a:t>
            </a:r>
          </a:p>
          <a:p>
            <a:r>
              <a:rPr lang="ru-RU" dirty="0" smtClean="0"/>
              <a:t>Паттерны, заполняемые при генерации, </a:t>
            </a:r>
            <a:r>
              <a:rPr lang="ru-RU" dirty="0" smtClean="0"/>
              <a:t>занимают около 700 строк кода</a:t>
            </a:r>
          </a:p>
          <a:p>
            <a:r>
              <a:rPr lang="ru-RU" dirty="0" smtClean="0"/>
              <a:t>Из схем 12 схем карточек получилось около 100 000 строк кода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Статистика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Написана объектная модель, которая может применяться не только в этом проекте, либо может быть доработана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Достигнута улучшенная управляемость кода в проекте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Запущен в тестовую эксплуатацию сервис синхронизации </a:t>
            </a:r>
            <a:r>
              <a:rPr lang="en-US" dirty="0" err="1" smtClean="0"/>
              <a:t>DocsVision</a:t>
            </a:r>
            <a:endParaRPr lang="en-US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 работы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Ознакомиться с бизнес-процессами, действующими в </a:t>
            </a:r>
            <a:r>
              <a:rPr lang="en-US" dirty="0" err="1" smtClean="0"/>
              <a:t>DocsVision</a:t>
            </a:r>
            <a:r>
              <a:rPr lang="ru-RU" dirty="0" smtClean="0"/>
              <a:t>,</a:t>
            </a:r>
            <a:r>
              <a:rPr lang="en-US" dirty="0" smtClean="0"/>
              <a:t> </a:t>
            </a:r>
            <a:r>
              <a:rPr lang="ru-RU" dirty="0" smtClean="0"/>
              <a:t>и разработка для их создания-редактирования отдельной или встроенной утилиты</a:t>
            </a:r>
            <a:endParaRPr lang="ru-RU" dirty="0" smtClean="0"/>
          </a:p>
          <a:p>
            <a:pPr>
              <a:buFont typeface="Arial" pitchFamily="34" charset="0"/>
              <a:buChar char="•"/>
            </a:pPr>
            <a:r>
              <a:rPr lang="ru-RU" dirty="0" err="1" smtClean="0"/>
              <a:t>Самообновляемость</a:t>
            </a:r>
            <a:r>
              <a:rPr lang="ru-RU" dirty="0" smtClean="0"/>
              <a:t> объектной модели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Вынести </a:t>
            </a:r>
            <a:r>
              <a:rPr lang="ru-RU" dirty="0" err="1" smtClean="0"/>
              <a:t>транзакционность</a:t>
            </a:r>
            <a:r>
              <a:rPr lang="ru-RU" dirty="0" smtClean="0"/>
              <a:t> операций на модельный уровень</a:t>
            </a:r>
          </a:p>
          <a:p>
            <a:pPr>
              <a:buFont typeface="Arial" pitchFamily="34" charset="0"/>
              <a:buChar char="•"/>
            </a:pPr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Дальнейшее развитие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808</TotalTime>
  <Words>463</Words>
  <Application>Microsoft Office PowerPoint</Application>
  <PresentationFormat>Экран (4:3)</PresentationFormat>
  <Paragraphs>74</Paragraphs>
  <Slides>13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Открытая</vt:lpstr>
      <vt:lpstr>Генерация объектной модели для DocsVision и использование ее при синхронизации сервисов</vt:lpstr>
      <vt:lpstr>DocsVision</vt:lpstr>
      <vt:lpstr>Архитектура DocsVision</vt:lpstr>
      <vt:lpstr>Работа с DocsVision.Platform</vt:lpstr>
      <vt:lpstr>Пример работы со  справочником сотрудников</vt:lpstr>
      <vt:lpstr>Цель работы</vt:lpstr>
      <vt:lpstr>Model First</vt:lpstr>
      <vt:lpstr>Технологии для генерации кода</vt:lpstr>
      <vt:lpstr>MetaCreator</vt:lpstr>
      <vt:lpstr>Что было сделано?</vt:lpstr>
      <vt:lpstr>Статистика</vt:lpstr>
      <vt:lpstr>Результаты работы</vt:lpstr>
      <vt:lpstr>Дальнейшее развитие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Skela</cp:lastModifiedBy>
  <cp:revision>47</cp:revision>
  <dcterms:modified xsi:type="dcterms:W3CDTF">2011-09-01T09:42:45Z</dcterms:modified>
</cp:coreProperties>
</file>