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57" r:id="rId3"/>
    <p:sldId id="260" r:id="rId4"/>
    <p:sldId id="261" r:id="rId5"/>
    <p:sldId id="259" r:id="rId6"/>
    <p:sldId id="258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3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D0E7-9F21-43EF-BC06-2D34A2511ECE}" type="datetimeFigureOut">
              <a:rPr lang="ru-RU" smtClean="0"/>
              <a:pPr/>
              <a:t>04.06.2010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F22CD38-585F-46B2-9941-B00DFFC25E6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3C9D0E7-9F21-43EF-BC06-2D34A2511ECE}" type="datetimeFigureOut">
              <a:rPr lang="ru-RU" smtClean="0"/>
              <a:pPr/>
              <a:t>04.06.2010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1F22CD38-585F-46B2-9941-B00DFFC25E6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D0E7-9F21-43EF-BC06-2D34A2511ECE}" type="datetimeFigureOut">
              <a:rPr lang="ru-RU" smtClean="0"/>
              <a:pPr/>
              <a:t>04.06.2010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2CD38-585F-46B2-9941-B00DFFC25E6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D0E7-9F21-43EF-BC06-2D34A2511ECE}" type="datetimeFigureOut">
              <a:rPr lang="ru-RU" smtClean="0"/>
              <a:pPr/>
              <a:t>04.06.2010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2CD38-585F-46B2-9941-B00DFFC25E6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2CD38-585F-46B2-9941-B00DFFC25E6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D0E7-9F21-43EF-BC06-2D34A2511ECE}" type="datetimeFigureOut">
              <a:rPr lang="ru-RU" smtClean="0"/>
              <a:pPr/>
              <a:t>04.06.2010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D0E7-9F21-43EF-BC06-2D34A2511ECE}" type="datetimeFigureOut">
              <a:rPr lang="ru-RU" smtClean="0"/>
              <a:pPr/>
              <a:t>04.06.2010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2CD38-585F-46B2-9941-B00DFFC25E6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D0E7-9F21-43EF-BC06-2D34A2511ECE}" type="datetimeFigureOut">
              <a:rPr lang="ru-RU" smtClean="0"/>
              <a:pPr/>
              <a:t>04.06.2010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2CD38-585F-46B2-9941-B00DFFC25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3C9D0E7-9F21-43EF-BC06-2D34A2511ECE}" type="datetimeFigureOut">
              <a:rPr lang="ru-RU" smtClean="0"/>
              <a:pPr/>
              <a:t>04.06.2010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F22CD38-585F-46B2-9941-B00DFFC25E6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D0E7-9F21-43EF-BC06-2D34A2511ECE}" type="datetimeFigureOut">
              <a:rPr lang="ru-RU" smtClean="0"/>
              <a:pPr/>
              <a:t>04.06.2010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F22CD38-585F-46B2-9941-B00DFFC25E6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D0E7-9F21-43EF-BC06-2D34A2511ECE}" type="datetimeFigureOut">
              <a:rPr lang="ru-RU" smtClean="0"/>
              <a:pPr/>
              <a:t>04.06.2010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2CD38-585F-46B2-9941-B00DFFC25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D0E7-9F21-43EF-BC06-2D34A2511ECE}" type="datetimeFigureOut">
              <a:rPr lang="ru-RU" smtClean="0"/>
              <a:pPr/>
              <a:t>04.06.2010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2CD38-585F-46B2-9941-B00DFFC25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3C9D0E7-9F21-43EF-BC06-2D34A2511ECE}" type="datetimeFigureOut">
              <a:rPr lang="ru-RU" smtClean="0"/>
              <a:pPr/>
              <a:t>04.06.2010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1F22CD38-585F-46B2-9941-B00DFFC25E6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sz="2400" dirty="0" smtClean="0"/>
              <a:t>Котов Юрий, 345 гр.</a:t>
            </a:r>
          </a:p>
          <a:p>
            <a:pPr algn="r"/>
            <a:r>
              <a:rPr lang="ru-RU" sz="1800" dirty="0" smtClean="0"/>
              <a:t>Научный руководитель: </a:t>
            </a:r>
            <a:r>
              <a:rPr lang="ru-RU" dirty="0" err="1" smtClean="0"/>
              <a:t>Косякин</a:t>
            </a:r>
            <a:r>
              <a:rPr lang="ru-RU" dirty="0" smtClean="0"/>
              <a:t> А.</a:t>
            </a:r>
            <a:r>
              <a:rPr lang="en-US" dirty="0" smtClean="0"/>
              <a:t> </a:t>
            </a:r>
            <a:r>
              <a:rPr lang="ru-RU" dirty="0" smtClean="0"/>
              <a:t>Н</a:t>
            </a:r>
            <a:r>
              <a:rPr lang="ru-RU" dirty="0" smtClean="0"/>
              <a:t>.</a:t>
            </a:r>
            <a:endParaRPr lang="en-US" dirty="0" smtClean="0"/>
          </a:p>
          <a:p>
            <a:pPr algn="r"/>
            <a:r>
              <a:rPr lang="ru-RU" dirty="0" smtClean="0"/>
              <a:t>ведущий разработчик, ООО "Артек"</a:t>
            </a:r>
          </a:p>
          <a:p>
            <a:pPr algn="r"/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57200" y="571480"/>
            <a:ext cx="8305800" cy="2843452"/>
          </a:xfrm>
        </p:spPr>
        <p:txBody>
          <a:bodyPr/>
          <a:lstStyle/>
          <a:p>
            <a:r>
              <a:rPr lang="ru-RU" sz="3200" b="1" dirty="0" smtClean="0"/>
              <a:t>Система хранения данных. Поиск, сравнение и анализ применимости  существующих подходов для поддержки  избыточного кодирования.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3600" dirty="0" smtClean="0"/>
              <a:t>Поиск алгоритмов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3600" smtClean="0"/>
              <a:t>Провести а</a:t>
            </a:r>
            <a:r>
              <a:rPr lang="ru-RU" sz="3600" smtClean="0"/>
              <a:t>нализ</a:t>
            </a:r>
            <a:r>
              <a:rPr lang="ru-RU" sz="3600" dirty="0" smtClean="0"/>
              <a:t>:</a:t>
            </a:r>
          </a:p>
          <a:p>
            <a:pPr lvl="1">
              <a:buClr>
                <a:schemeClr val="bg2">
                  <a:lumMod val="50000"/>
                </a:schemeClr>
              </a:buClr>
              <a:buFont typeface="Wingdings" pitchFamily="2" charset="2"/>
              <a:buChar char="§"/>
            </a:pPr>
            <a:r>
              <a:rPr lang="ru-RU" sz="3200" dirty="0" smtClean="0">
                <a:solidFill>
                  <a:schemeClr val="tx1"/>
                </a:solidFill>
              </a:rPr>
              <a:t>Принцип работы</a:t>
            </a:r>
          </a:p>
          <a:p>
            <a:pPr lvl="1">
              <a:buClr>
                <a:schemeClr val="bg2">
                  <a:lumMod val="50000"/>
                </a:schemeClr>
              </a:buClr>
              <a:buFont typeface="Wingdings" pitchFamily="2" charset="2"/>
              <a:buChar char="§"/>
            </a:pPr>
            <a:r>
              <a:rPr lang="ru-RU" sz="3200" dirty="0" smtClean="0">
                <a:solidFill>
                  <a:schemeClr val="tx1"/>
                </a:solidFill>
              </a:rPr>
              <a:t>Параметры</a:t>
            </a:r>
          </a:p>
          <a:p>
            <a:pPr lvl="1">
              <a:buClr>
                <a:schemeClr val="bg2">
                  <a:lumMod val="50000"/>
                </a:schemeClr>
              </a:buClr>
              <a:buFont typeface="Wingdings" pitchFamily="2" charset="2"/>
              <a:buChar char="§"/>
            </a:pPr>
            <a:r>
              <a:rPr lang="ru-RU" sz="3200" dirty="0" smtClean="0">
                <a:solidFill>
                  <a:schemeClr val="tx1"/>
                </a:solidFill>
              </a:rPr>
              <a:t>Ограничения</a:t>
            </a:r>
          </a:p>
          <a:p>
            <a:pPr lvl="1">
              <a:buClr>
                <a:schemeClr val="bg2">
                  <a:lumMod val="50000"/>
                </a:schemeClr>
              </a:buClr>
              <a:buFont typeface="Wingdings" pitchFamily="2" charset="2"/>
              <a:buChar char="§"/>
            </a:pPr>
            <a:r>
              <a:rPr lang="ru-RU" sz="3200" dirty="0" smtClean="0">
                <a:solidFill>
                  <a:schemeClr val="tx1"/>
                </a:solidFill>
              </a:rPr>
              <a:t>Пути оптимизации</a:t>
            </a:r>
            <a:endParaRPr lang="ru-RU" sz="3600" dirty="0" smtClean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2022"/>
          </a:xfrm>
        </p:spPr>
        <p:txBody>
          <a:bodyPr>
            <a:normAutofit/>
          </a:bodyPr>
          <a:lstStyle/>
          <a:p>
            <a:r>
              <a:rPr lang="ru-RU" sz="4400" dirty="0" smtClean="0"/>
              <a:t>Постановка задачи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2022"/>
          </a:xfrm>
        </p:spPr>
        <p:txBody>
          <a:bodyPr>
            <a:normAutofit/>
          </a:bodyPr>
          <a:lstStyle/>
          <a:p>
            <a:r>
              <a:rPr lang="ru-RU" sz="4400" dirty="0" smtClean="0"/>
              <a:t>Проект </a:t>
            </a:r>
            <a:r>
              <a:rPr lang="en-US" sz="4400" dirty="0" smtClean="0"/>
              <a:t>Cirrostratus</a:t>
            </a:r>
            <a:endParaRPr lang="ru-RU" sz="4400" dirty="0"/>
          </a:p>
        </p:txBody>
      </p:sp>
      <p:pic>
        <p:nvPicPr>
          <p:cNvPr id="1026" name="Picture 2" descr="C:\Users\Yura\Pictures\12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428736"/>
            <a:ext cx="5429288" cy="50467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2022"/>
          </a:xfrm>
        </p:spPr>
        <p:txBody>
          <a:bodyPr>
            <a:normAutofit/>
          </a:bodyPr>
          <a:lstStyle/>
          <a:p>
            <a:r>
              <a:rPr lang="ru-RU" sz="4400" dirty="0" smtClean="0"/>
              <a:t>Рассматриваемые алгоритмы</a:t>
            </a:r>
            <a:endParaRPr lang="ru-RU" sz="4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42908" y="1285860"/>
          <a:ext cx="8001056" cy="5296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1836"/>
                <a:gridCol w="714380"/>
                <a:gridCol w="1428760"/>
                <a:gridCol w="2786080"/>
              </a:tblGrid>
              <a:tr h="560728"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>
                          <a:latin typeface="Calibri"/>
                          <a:ea typeface="Times New Roman"/>
                          <a:cs typeface="Times New Roman"/>
                        </a:rPr>
                        <a:t>Название кода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 smtClean="0">
                          <a:latin typeface="Calibri"/>
                          <a:ea typeface="Times New Roman"/>
                          <a:cs typeface="Times New Roman"/>
                        </a:rPr>
                        <a:t>Парам</a:t>
                      </a:r>
                      <a:r>
                        <a:rPr lang="en-US" sz="2400" b="1" dirty="0" smtClean="0"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dirty="0">
                          <a:latin typeface="Calibri"/>
                          <a:ea typeface="Times New Roman"/>
                          <a:cs typeface="Times New Roman"/>
                        </a:rPr>
                        <a:t>Ограничения</a:t>
                      </a:r>
                      <a:endParaRPr lang="ru-RU" sz="2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60728"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Reed-Solomon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w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n </a:t>
                      </a: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≤ 2</a:t>
                      </a:r>
                      <a:r>
                        <a:rPr lang="en-US" sz="2000" baseline="30000" dirty="0">
                          <a:latin typeface="Calibri"/>
                          <a:ea typeface="Times New Roman"/>
                          <a:cs typeface="Times New Roman"/>
                        </a:rPr>
                        <a:t>w</a:t>
                      </a: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+1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70890"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Cauchy Reed-Solomon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m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 smtClean="0">
                          <a:latin typeface="Calibri"/>
                          <a:ea typeface="Times New Roman"/>
                          <a:cs typeface="Times New Roman"/>
                        </a:rPr>
                        <a:t>w, </a:t>
                      </a:r>
                      <a:r>
                        <a:rPr lang="en-US" sz="2000" b="0" dirty="0" err="1" smtClean="0">
                          <a:latin typeface="Calibri"/>
                          <a:ea typeface="Times New Roman"/>
                          <a:cs typeface="Times New Roman"/>
                        </a:rPr>
                        <a:t>ps</a:t>
                      </a:r>
                      <a:endParaRPr lang="ru-RU" sz="2000" b="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n ≤ 2</a:t>
                      </a:r>
                      <a:r>
                        <a:rPr lang="en-US" sz="2000" baseline="30000" dirty="0" smtClean="0">
                          <a:latin typeface="Calibri"/>
                          <a:ea typeface="Times New Roman"/>
                          <a:cs typeface="Times New Roman"/>
                        </a:rPr>
                        <a:t>w</a:t>
                      </a: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+1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70890"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EVENODD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 smtClean="0">
                          <a:latin typeface="Calibri"/>
                          <a:ea typeface="Times New Roman"/>
                          <a:cs typeface="Times New Roman"/>
                        </a:rPr>
                        <a:t>w, </a:t>
                      </a:r>
                      <a:r>
                        <a:rPr lang="en-US" sz="2000" b="0" dirty="0" err="1" smtClean="0">
                          <a:latin typeface="Calibri"/>
                          <a:ea typeface="Times New Roman"/>
                          <a:cs typeface="Times New Roman"/>
                        </a:rPr>
                        <a:t>ps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k+1 </a:t>
                      </a: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≤ w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w+1</a:t>
                      </a:r>
                      <a:r>
                        <a:rPr lang="ru-RU" sz="2000" dirty="0" smtClean="0">
                          <a:latin typeface="Calibri"/>
                          <a:ea typeface="Times New Roman"/>
                          <a:cs typeface="Times New Roman"/>
                        </a:rPr>
                        <a:t> – </a:t>
                      </a:r>
                      <a:r>
                        <a:rPr lang="ru-RU" sz="2000" dirty="0">
                          <a:latin typeface="Calibri"/>
                          <a:ea typeface="Times New Roman"/>
                          <a:cs typeface="Times New Roman"/>
                        </a:rPr>
                        <a:t>простое</a:t>
                      </a:r>
                    </a:p>
                  </a:txBody>
                  <a:tcPr marL="68580" marR="68580" marT="0" marB="0"/>
                </a:tc>
              </a:tr>
              <a:tr h="970890"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Row Diagonal Parity (RDP)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 smtClean="0">
                          <a:latin typeface="Calibri"/>
                          <a:ea typeface="Times New Roman"/>
                          <a:cs typeface="Times New Roman"/>
                        </a:rPr>
                        <a:t>w, </a:t>
                      </a:r>
                      <a:r>
                        <a:rPr lang="en-US" sz="2000" b="0" dirty="0" err="1" smtClean="0">
                          <a:latin typeface="Calibri"/>
                          <a:ea typeface="Times New Roman"/>
                          <a:cs typeface="Times New Roman"/>
                        </a:rPr>
                        <a:t>ps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k </a:t>
                      </a: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≤ w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w+</a:t>
                      </a:r>
                      <a:r>
                        <a:rPr lang="ru-RU" sz="2000" dirty="0">
                          <a:latin typeface="Calibri"/>
                          <a:ea typeface="Times New Roman"/>
                          <a:cs typeface="Times New Roman"/>
                        </a:rPr>
                        <a:t>1 </a:t>
                      </a:r>
                      <a:r>
                        <a:rPr lang="ru-RU" sz="2000" dirty="0" smtClean="0">
                          <a:latin typeface="Calibri"/>
                          <a:ea typeface="Times New Roman"/>
                          <a:cs typeface="Times New Roman"/>
                        </a:rPr>
                        <a:t>– простое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21455"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Minimal Density </a:t>
                      </a:r>
                      <a:r>
                        <a:rPr lang="en-US" sz="2000" dirty="0" smtClean="0">
                          <a:latin typeface="Calibri"/>
                          <a:ea typeface="Times New Roman"/>
                          <a:cs typeface="Times New Roman"/>
                        </a:rPr>
                        <a:t>RAID-6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n-US" sz="2000" b="0" dirty="0" smtClean="0">
                          <a:latin typeface="Calibri"/>
                          <a:ea typeface="Times New Roman"/>
                          <a:cs typeface="Times New Roman"/>
                        </a:rPr>
                        <a:t>w, </a:t>
                      </a:r>
                      <a:r>
                        <a:rPr lang="en-US" sz="2000" b="0" dirty="0" err="1" smtClean="0">
                          <a:latin typeface="Calibri"/>
                          <a:ea typeface="Times New Roman"/>
                          <a:cs typeface="Times New Roman"/>
                        </a:rPr>
                        <a:t>ps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kumimoji="0"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Кол-во 1 в последних </a:t>
                      </a: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</a:t>
                      </a:r>
                      <a:r>
                        <a:rPr kumimoji="0"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строках </a:t>
                      </a: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kumimoji="0" lang="en-US" sz="2000" kern="1200" baseline="30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kumimoji="0" lang="ru-RU" sz="2000" kern="1200" baseline="30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= </a:t>
                      </a:r>
                      <a:r>
                        <a:rPr kumimoji="0" lang="en-US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kw</a:t>
                      </a:r>
                      <a:r>
                        <a:rPr kumimoji="0"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-1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800"/>
              </a:spcBef>
              <a:buClr>
                <a:schemeClr val="bg1"/>
              </a:buClr>
              <a:buFont typeface="Wingdings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3600" kern="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Zfec</a:t>
            </a:r>
            <a:r>
              <a:rPr lang="ru-RU" sz="36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(</a:t>
            </a:r>
            <a:r>
              <a:rPr lang="en-US" sz="36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RS</a:t>
            </a:r>
            <a:r>
              <a:rPr lang="ru-RU" sz="36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  <a:endParaRPr lang="en-US" sz="3600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spcBef>
                <a:spcPts val="800"/>
              </a:spcBef>
              <a:buClr>
                <a:schemeClr val="bg1"/>
              </a:buClr>
              <a:buFont typeface="Wingdings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3600" kern="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Luby</a:t>
            </a:r>
            <a:r>
              <a:rPr lang="ru-RU" sz="36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(С</a:t>
            </a:r>
            <a:r>
              <a:rPr lang="en-US" sz="36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RS</a:t>
            </a:r>
            <a:r>
              <a:rPr lang="ru-RU" sz="36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  <a:endParaRPr lang="en-US" sz="3600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spcBef>
                <a:spcPts val="800"/>
              </a:spcBef>
              <a:buClr>
                <a:schemeClr val="bg1"/>
              </a:buClr>
              <a:buFont typeface="Wingdings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3600" kern="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Jerasure</a:t>
            </a:r>
            <a:r>
              <a:rPr lang="ru-RU" sz="3600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(</a:t>
            </a:r>
            <a:r>
              <a:rPr lang="en-US" sz="3600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RS</a:t>
            </a:r>
            <a:r>
              <a:rPr lang="ru-RU" sz="3600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</a:t>
            </a:r>
            <a:r>
              <a:rPr lang="en-US" sz="3600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CRS, MD</a:t>
            </a:r>
            <a:r>
              <a:rPr lang="ru-RU" sz="3600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  <a:endParaRPr lang="en-US" sz="3600" kern="0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spcBef>
                <a:spcPts val="800"/>
              </a:spcBef>
              <a:buClr>
                <a:schemeClr val="bg1"/>
              </a:buClr>
              <a:buFont typeface="Wingdings" pitchFamily="2" charset="2"/>
              <a:buChar char="Ø"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3600" kern="0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Schifra</a:t>
            </a:r>
            <a:r>
              <a:rPr lang="ru-RU" sz="36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(</a:t>
            </a:r>
            <a:r>
              <a:rPr lang="en-US" sz="36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RS</a:t>
            </a:r>
            <a:r>
              <a:rPr lang="ru-RU" sz="36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  <a:endParaRPr lang="en-US" sz="3600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endParaRPr lang="en-US" sz="3600" dirty="0" smtClean="0"/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endParaRPr lang="ru-RU" sz="3600" dirty="0" smtClean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2022"/>
          </a:xfrm>
        </p:spPr>
        <p:txBody>
          <a:bodyPr>
            <a:normAutofit/>
          </a:bodyPr>
          <a:lstStyle/>
          <a:p>
            <a:r>
              <a:rPr lang="ru-RU" sz="4400" dirty="0" smtClean="0"/>
              <a:t>Обзор библиотек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3600" dirty="0" smtClean="0"/>
              <a:t>Выполнен анализ алгоритмов:</a:t>
            </a:r>
          </a:p>
          <a:p>
            <a:pPr lvl="1">
              <a:buClr>
                <a:schemeClr val="bg2">
                  <a:lumMod val="50000"/>
                </a:schemeClr>
              </a:buClr>
              <a:buFont typeface="Wingdings" pitchFamily="2" charset="2"/>
              <a:buChar char="§"/>
            </a:pPr>
            <a:r>
              <a:rPr lang="ru-RU" sz="3200" dirty="0" smtClean="0">
                <a:solidFill>
                  <a:schemeClr val="tx1"/>
                </a:solidFill>
              </a:rPr>
              <a:t>Принцип работы</a:t>
            </a:r>
          </a:p>
          <a:p>
            <a:pPr lvl="1">
              <a:buClr>
                <a:schemeClr val="bg2">
                  <a:lumMod val="50000"/>
                </a:schemeClr>
              </a:buClr>
              <a:buFont typeface="Wingdings" pitchFamily="2" charset="2"/>
              <a:buChar char="§"/>
            </a:pPr>
            <a:r>
              <a:rPr lang="ru-RU" sz="3200" dirty="0" smtClean="0">
                <a:solidFill>
                  <a:schemeClr val="tx1"/>
                </a:solidFill>
              </a:rPr>
              <a:t>Параметры</a:t>
            </a:r>
          </a:p>
          <a:p>
            <a:pPr lvl="1">
              <a:buClr>
                <a:schemeClr val="bg2">
                  <a:lumMod val="50000"/>
                </a:schemeClr>
              </a:buClr>
              <a:buFont typeface="Wingdings" pitchFamily="2" charset="2"/>
              <a:buChar char="§"/>
            </a:pPr>
            <a:r>
              <a:rPr lang="ru-RU" sz="3200" dirty="0" smtClean="0">
                <a:solidFill>
                  <a:schemeClr val="tx1"/>
                </a:solidFill>
              </a:rPr>
              <a:t>Ограничения</a:t>
            </a:r>
          </a:p>
          <a:p>
            <a:pPr lvl="1">
              <a:buClr>
                <a:schemeClr val="bg2">
                  <a:lumMod val="50000"/>
                </a:schemeClr>
              </a:buClr>
              <a:buFont typeface="Wingdings" pitchFamily="2" charset="2"/>
              <a:buChar char="§"/>
            </a:pPr>
            <a:r>
              <a:rPr lang="ru-RU" sz="3200" dirty="0" smtClean="0">
                <a:solidFill>
                  <a:schemeClr val="tx1"/>
                </a:solidFill>
              </a:rPr>
              <a:t>Пути оптимизации</a:t>
            </a:r>
            <a:endParaRPr lang="ru-RU" sz="3600" dirty="0" smtClean="0">
              <a:solidFill>
                <a:schemeClr val="tx1"/>
              </a:solidFill>
            </a:endParaRP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3600" dirty="0" smtClean="0"/>
              <a:t>Проведён обзор библиотек</a:t>
            </a:r>
            <a:endParaRPr lang="ru-RU" sz="3600" dirty="0" smtClean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2022"/>
          </a:xfrm>
        </p:spPr>
        <p:txBody>
          <a:bodyPr>
            <a:normAutofit/>
          </a:bodyPr>
          <a:lstStyle/>
          <a:p>
            <a:r>
              <a:rPr lang="ru-RU" sz="4400" dirty="0" smtClean="0"/>
              <a:t>Результаты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Другая 1">
      <a:dk1>
        <a:sysClr val="windowText" lastClr="000000"/>
      </a:dk1>
      <a:lt1>
        <a:sysClr val="window" lastClr="FFFFFF"/>
      </a:lt1>
      <a:dk2>
        <a:srgbClr val="A69A03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880</TotalTime>
  <Words>139</Words>
  <Application>Microsoft Office PowerPoint</Application>
  <PresentationFormat>Экран (4:3)</PresentationFormat>
  <Paragraphs>50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Бумажная</vt:lpstr>
      <vt:lpstr>Система хранения данных. Поиск, сравнение и анализ применимости  существующих подходов для поддержки  избыточного кодирования.</vt:lpstr>
      <vt:lpstr>Постановка задачи</vt:lpstr>
      <vt:lpstr>Проект Cirrostratus</vt:lpstr>
      <vt:lpstr>Рассматриваемые алгоритмы</vt:lpstr>
      <vt:lpstr>Обзор библиотек</vt:lpstr>
      <vt:lpstr>Результаты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Yura</dc:creator>
  <cp:lastModifiedBy>Yura</cp:lastModifiedBy>
  <cp:revision>32</cp:revision>
  <dcterms:created xsi:type="dcterms:W3CDTF">2010-06-03T16:28:57Z</dcterms:created>
  <dcterms:modified xsi:type="dcterms:W3CDTF">2010-06-04T07:24:15Z</dcterms:modified>
</cp:coreProperties>
</file>