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3119"/>
    <a:srgbClr val="0A180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C2428D1-BC68-4EAD-9381-A335C7D31BBD}" type="datetimeFigureOut">
              <a:rPr lang="ru-RU" smtClean="0"/>
              <a:pPr/>
              <a:t>23.06.2010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C8E581-0BF5-4327-A70C-878B50F43D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971600" y="1196752"/>
            <a:ext cx="7128120" cy="294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ru-RU" sz="4400" kern="0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СРЕДА ВИЗУАЛЬНОГО МОДЕЛИРОВАНИЯ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sz="4400" kern="0" dirty="0" smtClean="0">
                <a:solidFill>
                  <a:srgbClr val="FFCC00"/>
                </a:solidFill>
                <a:latin typeface="+mj-lt"/>
                <a:ea typeface="+mj-ea"/>
                <a:cs typeface="+mj-cs"/>
              </a:rPr>
              <a:t>ON-LINE</a:t>
            </a:r>
            <a:endParaRPr kumimoji="0" lang="en-US" sz="4400" b="0" i="0" u="none" strike="noStrike" kern="0" cap="none" spc="0" normalizeH="0" baseline="0" noProof="0" dirty="0" smtClean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68180" y="836712"/>
            <a:ext cx="2807640" cy="504056"/>
          </a:xfrm>
        </p:spPr>
        <p:txBody>
          <a:bodyPr/>
          <a:lstStyle/>
          <a:p>
            <a:pPr algn="ctr"/>
            <a:r>
              <a:rPr lang="ru-RU" dirty="0" smtClean="0"/>
              <a:t>Курсовая работа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915816" y="5805264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/>
              <a:t>Научные руководители:                Ю.В. Литвинов</a:t>
            </a:r>
          </a:p>
          <a:p>
            <a:pPr algn="r"/>
            <a:r>
              <a:rPr lang="ru-RU" sz="2000" dirty="0" smtClean="0"/>
              <a:t>Т.А. Брыксин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195736" y="4437112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Иванов Всеволод, 345 группа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669" y="332656"/>
            <a:ext cx="6316662" cy="566936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rgbClr val="FFC000"/>
                </a:solidFill>
              </a:rPr>
              <a:t>Веб-приложения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24744"/>
            <a:ext cx="6326187" cy="5184576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требуют установки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Частичная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кроссплатформенность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требуют дискового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пространства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Доступ к приложению возможен с любого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компьютера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Гибкая система продажи программы:</a:t>
            </a:r>
          </a:p>
          <a:p>
            <a:pPr lvl="1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cs typeface="+mn-cs"/>
              </a:rPr>
              <a:t>По модели 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+mn-cs"/>
              </a:rPr>
              <a:t>«</a:t>
            </a:r>
            <a:r>
              <a:rPr lang="ru-RU" dirty="0">
                <a:solidFill>
                  <a:schemeClr val="tx1"/>
                </a:solidFill>
                <a:latin typeface="+mn-lt"/>
                <a:cs typeface="+mn-cs"/>
              </a:rPr>
              <a:t>Software as a 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+mn-cs"/>
              </a:rPr>
              <a:t>service»</a:t>
            </a:r>
            <a:endParaRPr lang="ru-RU" dirty="0">
              <a:solidFill>
                <a:schemeClr val="tx1"/>
              </a:solidFill>
              <a:latin typeface="+mn-lt"/>
              <a:cs typeface="+mn-cs"/>
            </a:endParaRPr>
          </a:p>
          <a:p>
            <a:pPr lvl="1">
              <a:lnSpc>
                <a:spcPct val="150000"/>
              </a:lnSpc>
            </a:pPr>
            <a:r>
              <a:rPr lang="ru-RU" dirty="0" smtClean="0">
                <a:solidFill>
                  <a:schemeClr val="tx1"/>
                </a:solidFill>
                <a:latin typeface="+mn-lt"/>
                <a:cs typeface="+mn-cs"/>
              </a:rPr>
              <a:t>Установки </a:t>
            </a:r>
            <a:r>
              <a:rPr lang="ru-RU" dirty="0">
                <a:solidFill>
                  <a:schemeClr val="tx1"/>
                </a:solidFill>
                <a:latin typeface="+mn-lt"/>
                <a:cs typeface="+mn-cs"/>
              </a:rPr>
              <a:t>сервера приложения внутри локальной сети </a:t>
            </a:r>
            <a:r>
              <a:rPr lang="ru-RU" dirty="0" smtClean="0">
                <a:solidFill>
                  <a:schemeClr val="tx1"/>
                </a:solidFill>
                <a:latin typeface="+mn-lt"/>
                <a:cs typeface="+mn-cs"/>
              </a:rPr>
              <a:t>компании-заказчика</a:t>
            </a:r>
            <a:endParaRPr lang="ru-RU" dirty="0">
              <a:solidFill>
                <a:schemeClr val="tx1"/>
              </a:solidFill>
              <a:latin typeface="+mn-lt"/>
              <a:cs typeface="+mn-cs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3629" y="332656"/>
            <a:ext cx="7036742" cy="508918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rgbClr val="FFC000"/>
                </a:solidFill>
              </a:rPr>
              <a:t>Существующие решения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196752"/>
            <a:ext cx="6326187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Creately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Gliffy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BeoModeller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gModeller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JavaScript 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proof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concept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yUML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836712"/>
            <a:ext cx="482453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93096"/>
            <a:ext cx="403244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293096"/>
            <a:ext cx="2049413" cy="2377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669" y="274638"/>
            <a:ext cx="6316662" cy="778098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rgbClr val="FFC000"/>
                </a:solidFill>
              </a:rPr>
              <a:t>Технические решения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412776"/>
            <a:ext cx="6326187" cy="4525963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Выбор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технологии</a:t>
            </a:r>
            <a:r>
              <a:rPr lang="en-US" dirty="0"/>
              <a:t>: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Silverlight + ASP.NET</a:t>
            </a:r>
          </a:p>
          <a:p>
            <a:pPr>
              <a:lnSpc>
                <a:spcPct val="200000"/>
              </a:lnSpc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Репозиторий</a:t>
            </a:r>
            <a:r>
              <a:rPr lang="en-US" dirty="0" smtClean="0"/>
              <a:t>: </a:t>
            </a:r>
            <a:r>
              <a:rPr lang="ru-RU" dirty="0" smtClean="0"/>
              <a:t>СУБД + </a:t>
            </a:r>
            <a:r>
              <a:rPr lang="en-US" dirty="0" smtClean="0"/>
              <a:t>WCF Ria Services</a:t>
            </a:r>
          </a:p>
          <a:p>
            <a:pPr>
              <a:lnSpc>
                <a:spcPct val="200000"/>
              </a:lnSpc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Редакторы</a:t>
            </a:r>
            <a:r>
              <a:rPr lang="en-US" dirty="0" smtClean="0"/>
              <a:t>: XAML + C#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Data 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Bindings</a:t>
            </a:r>
          </a:p>
          <a:p>
            <a:endParaRPr lang="ru-RU" dirty="0"/>
          </a:p>
        </p:txBody>
      </p:sp>
      <p:sp>
        <p:nvSpPr>
          <p:cNvPr id="4" name="Блок-схема: магнитный диск 3"/>
          <p:cNvSpPr/>
          <p:nvPr/>
        </p:nvSpPr>
        <p:spPr>
          <a:xfrm>
            <a:off x="7452320" y="5013176"/>
            <a:ext cx="1368152" cy="1512168"/>
          </a:xfrm>
          <a:prstGeom prst="flowChartMagneticDisk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rgbClr val="153119"/>
                </a:solidFill>
              </a:rPr>
              <a:t>SQL</a:t>
            </a:r>
            <a:endParaRPr lang="ru-RU" sz="3600" dirty="0">
              <a:solidFill>
                <a:srgbClr val="153119"/>
              </a:solidFill>
            </a:endParaRPr>
          </a:p>
        </p:txBody>
      </p:sp>
      <p:sp>
        <p:nvSpPr>
          <p:cNvPr id="5" name="Блок-схема: процесс 4"/>
          <p:cNvSpPr/>
          <p:nvPr/>
        </p:nvSpPr>
        <p:spPr>
          <a:xfrm>
            <a:off x="5076056" y="4941168"/>
            <a:ext cx="1656184" cy="1584176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153119"/>
                </a:solidFill>
              </a:rPr>
              <a:t>ASP.NET</a:t>
            </a:r>
            <a:endParaRPr lang="ru-RU" sz="2400" dirty="0">
              <a:solidFill>
                <a:srgbClr val="153119"/>
              </a:solidFill>
            </a:endParaRPr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4427984" y="5661248"/>
            <a:ext cx="648072" cy="21602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2771800" y="4941168"/>
            <a:ext cx="1656184" cy="1584176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153119"/>
                </a:solidFill>
              </a:rPr>
              <a:t>WCF Ria Services</a:t>
            </a:r>
            <a:endParaRPr lang="ru-RU" sz="2400" dirty="0">
              <a:solidFill>
                <a:srgbClr val="153119"/>
              </a:solidFill>
            </a:endParaRPr>
          </a:p>
        </p:txBody>
      </p:sp>
      <p:sp>
        <p:nvSpPr>
          <p:cNvPr id="8" name="Улыбающееся лицо 7"/>
          <p:cNvSpPr/>
          <p:nvPr/>
        </p:nvSpPr>
        <p:spPr>
          <a:xfrm>
            <a:off x="323528" y="4869160"/>
            <a:ext cx="1872208" cy="172819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153119"/>
                </a:solidFill>
              </a:rPr>
              <a:t>Silverlight</a:t>
            </a:r>
            <a:endParaRPr lang="ru-RU" sz="2000" dirty="0">
              <a:solidFill>
                <a:srgbClr val="153119"/>
              </a:solidFill>
            </a:endParaRPr>
          </a:p>
        </p:txBody>
      </p:sp>
      <p:sp>
        <p:nvSpPr>
          <p:cNvPr id="11" name="Двойная стрелка влево/вправо 10"/>
          <p:cNvSpPr/>
          <p:nvPr/>
        </p:nvSpPr>
        <p:spPr>
          <a:xfrm>
            <a:off x="2195736" y="5661248"/>
            <a:ext cx="576064" cy="21602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ая стрелка влево/вправо 11"/>
          <p:cNvSpPr/>
          <p:nvPr/>
        </p:nvSpPr>
        <p:spPr>
          <a:xfrm>
            <a:off x="6732240" y="5661248"/>
            <a:ext cx="720080" cy="21602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669" y="0"/>
            <a:ext cx="6316662" cy="908720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rgbClr val="FFC000"/>
                </a:solidFill>
              </a:rPr>
              <a:t>Интерфейс</a:t>
            </a:r>
            <a:endParaRPr lang="ru-RU" sz="4400" dirty="0">
              <a:solidFill>
                <a:srgbClr val="FFC00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532" y="1052736"/>
            <a:ext cx="8424936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316662" cy="724942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rgbClr val="FFC000"/>
                </a:solidFill>
              </a:rPr>
              <a:t>Результаты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84784"/>
            <a:ext cx="8336607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Реализован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прототип системы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визуального моделирования 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line</a:t>
            </a:r>
            <a:endParaRPr lang="ru-RU" dirty="0"/>
          </a:p>
          <a:p>
            <a:pPr>
              <a:lnSpc>
                <a:spcPct val="150000"/>
              </a:lnSpc>
              <a:buNone/>
            </a:pP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Частичная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кроссплатформенность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Легкая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расширяемость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Открытое </a:t>
            </a: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репозитория, что позволяет писать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генераторы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кода из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моделей</a:t>
            </a:r>
            <a:endParaRPr lang="ru-RU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1B4521"/>
      </a:dk2>
      <a:lt2>
        <a:srgbClr val="FFFFFF"/>
      </a:lt2>
      <a:accent1>
        <a:srgbClr val="3CCE4E"/>
      </a:accent1>
      <a:accent2>
        <a:srgbClr val="1AFF3E"/>
      </a:accent2>
      <a:accent3>
        <a:srgbClr val="ABB0AB"/>
      </a:accent3>
      <a:accent4>
        <a:srgbClr val="DADADA"/>
      </a:accent4>
      <a:accent5>
        <a:srgbClr val="AFE3B2"/>
      </a:accent5>
      <a:accent6>
        <a:srgbClr val="16E737"/>
      </a:accent6>
      <a:hlink>
        <a:srgbClr val="E5FFE7"/>
      </a:hlink>
      <a:folHlink>
        <a:srgbClr val="E5FFEA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1B4521"/>
        </a:dk2>
        <a:lt2>
          <a:srgbClr val="FFFFFF"/>
        </a:lt2>
        <a:accent1>
          <a:srgbClr val="3CCE4E"/>
        </a:accent1>
        <a:accent2>
          <a:srgbClr val="1AFF3E"/>
        </a:accent2>
        <a:accent3>
          <a:srgbClr val="ABB0AB"/>
        </a:accent3>
        <a:accent4>
          <a:srgbClr val="DADADA"/>
        </a:accent4>
        <a:accent5>
          <a:srgbClr val="AFE3B2"/>
        </a:accent5>
        <a:accent6>
          <a:srgbClr val="16E737"/>
        </a:accent6>
        <a:hlink>
          <a:srgbClr val="E5FFE7"/>
        </a:hlink>
        <a:folHlink>
          <a:srgbClr val="E5FFE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1B4521"/>
        </a:dk2>
        <a:lt2>
          <a:srgbClr val="FFFFFF"/>
        </a:lt2>
        <a:accent1>
          <a:srgbClr val="BAFF05"/>
        </a:accent1>
        <a:accent2>
          <a:srgbClr val="05ABFF"/>
        </a:accent2>
        <a:accent3>
          <a:srgbClr val="ABB0AB"/>
        </a:accent3>
        <a:accent4>
          <a:srgbClr val="DADADA"/>
        </a:accent4>
        <a:accent5>
          <a:srgbClr val="D9FFAA"/>
        </a:accent5>
        <a:accent6>
          <a:srgbClr val="049BE7"/>
        </a:accent6>
        <a:hlink>
          <a:srgbClr val="D1FFD9"/>
        </a:hlink>
        <a:folHlink>
          <a:srgbClr val="D1F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1B4521"/>
        </a:dk2>
        <a:lt2>
          <a:srgbClr val="FFFFFF"/>
        </a:lt2>
        <a:accent1>
          <a:srgbClr val="FF7105"/>
        </a:accent1>
        <a:accent2>
          <a:srgbClr val="05FF2C"/>
        </a:accent2>
        <a:accent3>
          <a:srgbClr val="ABB0AB"/>
        </a:accent3>
        <a:accent4>
          <a:srgbClr val="DADADA"/>
        </a:accent4>
        <a:accent5>
          <a:srgbClr val="FFBBAA"/>
        </a:accent5>
        <a:accent6>
          <a:srgbClr val="04E727"/>
        </a:accent6>
        <a:hlink>
          <a:srgbClr val="FFD1E9"/>
        </a:hlink>
        <a:folHlink>
          <a:srgbClr val="FFE6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1B4521"/>
        </a:dk2>
        <a:lt2>
          <a:srgbClr val="FFFFFF"/>
        </a:lt2>
        <a:accent1>
          <a:srgbClr val="FF2805"/>
        </a:accent1>
        <a:accent2>
          <a:srgbClr val="3F05FF"/>
        </a:accent2>
        <a:accent3>
          <a:srgbClr val="ABB0AB"/>
        </a:accent3>
        <a:accent4>
          <a:srgbClr val="DADADA"/>
        </a:accent4>
        <a:accent5>
          <a:srgbClr val="FFACAA"/>
        </a:accent5>
        <a:accent6>
          <a:srgbClr val="3804E7"/>
        </a:accent6>
        <a:hlink>
          <a:srgbClr val="FFF8D1"/>
        </a:hlink>
        <a:folHlink>
          <a:srgbClr val="D1FFD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CCE4E"/>
        </a:accent1>
        <a:accent2>
          <a:srgbClr val="1AFF3E"/>
        </a:accent2>
        <a:accent3>
          <a:srgbClr val="FFFFFF"/>
        </a:accent3>
        <a:accent4>
          <a:srgbClr val="000000"/>
        </a:accent4>
        <a:accent5>
          <a:srgbClr val="AFE3B2"/>
        </a:accent5>
        <a:accent6>
          <a:srgbClr val="16E737"/>
        </a:accent6>
        <a:hlink>
          <a:srgbClr val="E5FFE7"/>
        </a:hlink>
        <a:folHlink>
          <a:srgbClr val="E5FF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AFF05"/>
        </a:accent1>
        <a:accent2>
          <a:srgbClr val="05ABFF"/>
        </a:accent2>
        <a:accent3>
          <a:srgbClr val="FFFFFF"/>
        </a:accent3>
        <a:accent4>
          <a:srgbClr val="000000"/>
        </a:accent4>
        <a:accent5>
          <a:srgbClr val="D9FFAA"/>
        </a:accent5>
        <a:accent6>
          <a:srgbClr val="049BE7"/>
        </a:accent6>
        <a:hlink>
          <a:srgbClr val="D1FFD9"/>
        </a:hlink>
        <a:folHlink>
          <a:srgbClr val="D1F1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7105"/>
        </a:accent1>
        <a:accent2>
          <a:srgbClr val="05FF2C"/>
        </a:accent2>
        <a:accent3>
          <a:srgbClr val="FFFFFF"/>
        </a:accent3>
        <a:accent4>
          <a:srgbClr val="000000"/>
        </a:accent4>
        <a:accent5>
          <a:srgbClr val="FFBBAA"/>
        </a:accent5>
        <a:accent6>
          <a:srgbClr val="04E727"/>
        </a:accent6>
        <a:hlink>
          <a:srgbClr val="FFD1E9"/>
        </a:hlink>
        <a:folHlink>
          <a:srgbClr val="FFE6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2805"/>
        </a:accent1>
        <a:accent2>
          <a:srgbClr val="3F05FF"/>
        </a:accent2>
        <a:accent3>
          <a:srgbClr val="FFFFFF"/>
        </a:accent3>
        <a:accent4>
          <a:srgbClr val="000000"/>
        </a:accent4>
        <a:accent5>
          <a:srgbClr val="FFACAA"/>
        </a:accent5>
        <a:accent6>
          <a:srgbClr val="3804E7"/>
        </a:accent6>
        <a:hlink>
          <a:srgbClr val="FFF8D1"/>
        </a:hlink>
        <a:folHlink>
          <a:srgbClr val="D1FFD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0261_slide</Template>
  <TotalTime>80</TotalTime>
  <Words>124</Words>
  <Application>Microsoft Office PowerPoint</Application>
  <PresentationFormat>Экран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Default Design</vt:lpstr>
      <vt:lpstr>Слайд 1</vt:lpstr>
      <vt:lpstr>Веб-приложения</vt:lpstr>
      <vt:lpstr>Существующие решения</vt:lpstr>
      <vt:lpstr>Технические решения</vt:lpstr>
      <vt:lpstr>Интерфейс</vt:lpstr>
      <vt:lpstr>Результаты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Всеволод</dc:creator>
  <cp:lastModifiedBy>Всеволод</cp:lastModifiedBy>
  <cp:revision>8</cp:revision>
  <dcterms:created xsi:type="dcterms:W3CDTF">2010-06-23T16:28:15Z</dcterms:created>
  <dcterms:modified xsi:type="dcterms:W3CDTF">2010-06-23T17:54:32Z</dcterms:modified>
</cp:coreProperties>
</file>