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71" r:id="rId3"/>
    <p:sldId id="270" r:id="rId4"/>
    <p:sldId id="264" r:id="rId5"/>
    <p:sldId id="272" r:id="rId6"/>
    <p:sldId id="273" r:id="rId7"/>
    <p:sldId id="274" r:id="rId8"/>
    <p:sldId id="275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29" autoAdjust="0"/>
    <p:restoredTop sz="94706" autoAdjust="0"/>
  </p:normalViewPr>
  <p:slideViewPr>
    <p:cSldViewPr>
      <p:cViewPr varScale="1">
        <p:scale>
          <a:sx n="107" d="100"/>
          <a:sy n="107" d="100"/>
        </p:scale>
        <p:origin x="-1068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16FE1E-43EF-46D3-BEDC-AED0EFE2AE25}" type="datetimeFigureOut">
              <a:rPr lang="ru-RU" smtClean="0"/>
              <a:pPr/>
              <a:t>24.06.2010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533FDE4-F1F7-405C-B0A7-79E67ED53EB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2" name="Прямоугольник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Прямоугольник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Прямоугольник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Прямоугольник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56" name="Прямоугольник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Прямоугольник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Прямоугольник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Прямоугольник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16FE1E-43EF-46D3-BEDC-AED0EFE2AE25}" type="datetimeFigureOut">
              <a:rPr lang="ru-RU" smtClean="0"/>
              <a:pPr/>
              <a:t>24.06.2010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533FDE4-F1F7-405C-B0A7-79E67ED53EB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олилиния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Полилиния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Полилиния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Полилиния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Полилиния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Полилиния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Полилиния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Полилиния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Полилиния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Полилиния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Полилиния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Полилиния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Полилиния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Полилиния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Полилиния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16FE1E-43EF-46D3-BEDC-AED0EFE2AE25}" type="datetimeFigureOut">
              <a:rPr lang="ru-RU" smtClean="0"/>
              <a:pPr/>
              <a:t>24.06.2010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533FDE4-F1F7-405C-B0A7-79E67ED53EB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Прямоугольник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Прямоугольник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16FE1E-43EF-46D3-BEDC-AED0EFE2AE25}" type="datetimeFigureOut">
              <a:rPr lang="ru-RU" smtClean="0"/>
              <a:pPr/>
              <a:t>24.06.2010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533FDE4-F1F7-405C-B0A7-79E67ED53EB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Прямоугольник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16FE1E-43EF-46D3-BEDC-AED0EFE2AE25}" type="datetimeFigureOut">
              <a:rPr lang="ru-RU" smtClean="0"/>
              <a:pPr/>
              <a:t>24.06.2010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533FDE4-F1F7-405C-B0A7-79E67ED53EB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Прямоугольник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Прямоугольник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Прямоугольник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Прямоугольник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16FE1E-43EF-46D3-BEDC-AED0EFE2AE25}" type="datetimeFigureOut">
              <a:rPr lang="ru-RU" smtClean="0"/>
              <a:pPr/>
              <a:t>24.06.2010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533FDE4-F1F7-405C-B0A7-79E67ED53EB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16FE1E-43EF-46D3-BEDC-AED0EFE2AE25}" type="datetimeFigureOut">
              <a:rPr lang="ru-RU" smtClean="0"/>
              <a:pPr/>
              <a:t>24.06.2010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533FDE4-F1F7-405C-B0A7-79E67ED53EB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16FE1E-43EF-46D3-BEDC-AED0EFE2AE25}" type="datetimeFigureOut">
              <a:rPr lang="ru-RU" smtClean="0"/>
              <a:pPr/>
              <a:t>24.06.2010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533FDE4-F1F7-405C-B0A7-79E67ED53EB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Группа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Прямая соединительная линия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Прямая соединительная линия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Прямая соединительная линия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grpSp>
        <p:nvGrpSpPr>
          <p:cNvPr id="14" name="Группа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Прямая соединительная линия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Прямая соединительная линия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Прямая соединительная линия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Группа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Прямая соединительная линия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Прямая соединительная линия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Прямая соединительная линия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D416FE1E-43EF-46D3-BEDC-AED0EFE2AE25}" type="datetimeFigureOut">
              <a:rPr lang="ru-RU" smtClean="0"/>
              <a:pPr/>
              <a:t>24.06.2010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3533FDE4-F1F7-405C-B0A7-79E67ED53EB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16FE1E-43EF-46D3-BEDC-AED0EFE2AE25}" type="datetimeFigureOut">
              <a:rPr lang="ru-RU" smtClean="0"/>
              <a:pPr/>
              <a:t>24.06.2010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533FDE4-F1F7-405C-B0A7-79E67ED53EB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16FE1E-43EF-46D3-BEDC-AED0EFE2AE25}" type="datetimeFigureOut">
              <a:rPr lang="ru-RU" smtClean="0"/>
              <a:pPr/>
              <a:t>24.06.2010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533FDE4-F1F7-405C-B0A7-79E67ED53EB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Прямоугольник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D416FE1E-43EF-46D3-BEDC-AED0EFE2AE25}" type="datetimeFigureOut">
              <a:rPr lang="ru-RU" smtClean="0"/>
              <a:pPr/>
              <a:t>24.06.2010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3533FDE4-F1F7-405C-B0A7-79E67ED53EB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wmf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w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3723314"/>
            <a:ext cx="7772400" cy="1975104"/>
          </a:xfrm>
        </p:spPr>
        <p:txBody>
          <a:bodyPr/>
          <a:lstStyle/>
          <a:p>
            <a:r>
              <a:rPr lang="ru-RU" dirty="0" smtClean="0"/>
              <a:t>Разработка среды для облачных вычислений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14400" y="2214554"/>
            <a:ext cx="7772400" cy="1508760"/>
          </a:xfrm>
        </p:spPr>
        <p:txBody>
          <a:bodyPr/>
          <a:lstStyle/>
          <a:p>
            <a:r>
              <a:rPr lang="ru-RU" dirty="0" smtClean="0"/>
              <a:t>Курсовая работа студента 345 группы</a:t>
            </a:r>
          </a:p>
          <a:p>
            <a:r>
              <a:rPr lang="ru-RU" dirty="0" err="1" smtClean="0"/>
              <a:t>Чуновкина</a:t>
            </a:r>
            <a:r>
              <a:rPr lang="ru-RU" dirty="0" smtClean="0"/>
              <a:t> Фёдора Дмитриевича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4500562" y="5429264"/>
            <a:ext cx="44337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Научный руководитель: </a:t>
            </a:r>
            <a:r>
              <a:rPr lang="ru-RU" i="1" dirty="0" smtClean="0"/>
              <a:t>Бондарев А.В.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974679" y="188640"/>
            <a:ext cx="755776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/>
              <a:t>Санкт-Петербургский Государственный Университет</a:t>
            </a:r>
          </a:p>
          <a:p>
            <a:pPr algn="ctr"/>
            <a:r>
              <a:rPr lang="ru-RU" b="1" dirty="0" smtClean="0"/>
              <a:t>Математико-механический факультет</a:t>
            </a:r>
          </a:p>
          <a:p>
            <a:pPr algn="ctr"/>
            <a:r>
              <a:rPr lang="ru-RU" dirty="0" smtClean="0"/>
              <a:t>Кафедра системного программирования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857620" y="6211669"/>
            <a:ext cx="189474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 smtClean="0"/>
              <a:t>Санкт-Петербург</a:t>
            </a:r>
          </a:p>
          <a:p>
            <a:pPr algn="ctr"/>
            <a:r>
              <a:rPr lang="ru-RU" dirty="0" smtClean="0"/>
              <a:t>2010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Picture 6" descr="C:\Users\Чуновкин Фёдор\AppData\Local\Microsoft\Windows\Temporary Internet Files\Content.IE5\K4HK9JCF\MCj04348430000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29930" y="6389678"/>
            <a:ext cx="468322" cy="468322"/>
          </a:xfrm>
          <a:prstGeom prst="rect">
            <a:avLst/>
          </a:prstGeom>
          <a:noFill/>
        </p:spPr>
      </p:pic>
      <p:pic>
        <p:nvPicPr>
          <p:cNvPr id="33" name="Picture 6" descr="C:\Users\Чуновкин Фёдор\AppData\Local\Microsoft\Windows\Temporary Internet Files\Content.IE5\K4HK9JCF\MCj04348430000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1236" y="5460984"/>
            <a:ext cx="468322" cy="468322"/>
          </a:xfrm>
          <a:prstGeom prst="rect">
            <a:avLst/>
          </a:prstGeom>
          <a:noFill/>
        </p:spPr>
      </p:pic>
      <p:pic>
        <p:nvPicPr>
          <p:cNvPr id="34" name="Picture 6" descr="C:\Users\Чуновкин Фёдор\AppData\Local\Microsoft\Windows\Temporary Internet Files\Content.IE5\K4HK9JCF\MCj04348430000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15880" y="6175364"/>
            <a:ext cx="468322" cy="468322"/>
          </a:xfrm>
          <a:prstGeom prst="rect">
            <a:avLst/>
          </a:prstGeom>
          <a:noFill/>
        </p:spPr>
      </p:pic>
      <p:pic>
        <p:nvPicPr>
          <p:cNvPr id="35" name="Picture 6" descr="C:\Users\Чуновкин Фёдор\AppData\Local\Microsoft\Windows\Temporary Internet Files\Content.IE5\K4HK9JCF\MCj04348430000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1880" y="3789040"/>
            <a:ext cx="468322" cy="468322"/>
          </a:xfrm>
          <a:prstGeom prst="rect">
            <a:avLst/>
          </a:prstGeom>
          <a:noFill/>
        </p:spPr>
      </p:pic>
      <p:pic>
        <p:nvPicPr>
          <p:cNvPr id="36" name="Picture 6" descr="C:\Users\Чуновкин Фёдор\AppData\Local\Microsoft\Windows\Temporary Internet Files\Content.IE5\K4HK9JCF\MCj04348430000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51720" y="3717032"/>
            <a:ext cx="468322" cy="468322"/>
          </a:xfrm>
          <a:prstGeom prst="rect">
            <a:avLst/>
          </a:prstGeom>
          <a:noFill/>
        </p:spPr>
      </p:pic>
      <p:pic>
        <p:nvPicPr>
          <p:cNvPr id="37" name="Picture 6" descr="C:\Users\Чуновкин Фёдор\AppData\Local\Microsoft\Windows\Temporary Internet Files\Content.IE5\K4HK9JCF\MCj04348430000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8426" y="3889348"/>
            <a:ext cx="468322" cy="468322"/>
          </a:xfrm>
          <a:prstGeom prst="rect">
            <a:avLst/>
          </a:prstGeom>
          <a:noFill/>
        </p:spPr>
      </p:pic>
      <p:cxnSp>
        <p:nvCxnSpPr>
          <p:cNvPr id="38" name="Прямая соединительная линия 37"/>
          <p:cNvCxnSpPr>
            <a:stCxn id="33" idx="3"/>
          </p:cNvCxnSpPr>
          <p:nvPr/>
        </p:nvCxnSpPr>
        <p:spPr>
          <a:xfrm flipV="1">
            <a:off x="869558" y="5175232"/>
            <a:ext cx="1531942" cy="51991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Прямая соединительная линия 38"/>
          <p:cNvCxnSpPr>
            <a:stCxn id="37" idx="2"/>
          </p:cNvCxnSpPr>
          <p:nvPr/>
        </p:nvCxnSpPr>
        <p:spPr>
          <a:xfrm rot="16200000" flipH="1">
            <a:off x="1288262" y="4061994"/>
            <a:ext cx="817562" cy="140891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единительная линия 39"/>
          <p:cNvCxnSpPr>
            <a:stCxn id="36" idx="2"/>
          </p:cNvCxnSpPr>
          <p:nvPr/>
        </p:nvCxnSpPr>
        <p:spPr>
          <a:xfrm rot="16200000" flipH="1">
            <a:off x="1831457" y="4639777"/>
            <a:ext cx="1031876" cy="12302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единительная линия 40"/>
          <p:cNvCxnSpPr>
            <a:stCxn id="35" idx="2"/>
          </p:cNvCxnSpPr>
          <p:nvPr/>
        </p:nvCxnSpPr>
        <p:spPr>
          <a:xfrm rot="5400000">
            <a:off x="2557238" y="4120435"/>
            <a:ext cx="1031876" cy="130573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единительная линия 41"/>
          <p:cNvCxnSpPr>
            <a:stCxn id="32" idx="0"/>
          </p:cNvCxnSpPr>
          <p:nvPr/>
        </p:nvCxnSpPr>
        <p:spPr>
          <a:xfrm rot="5400000" flipH="1" flipV="1">
            <a:off x="1375572" y="5363751"/>
            <a:ext cx="1214446" cy="83740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единительная линия 42"/>
          <p:cNvCxnSpPr>
            <a:stCxn id="34" idx="0"/>
          </p:cNvCxnSpPr>
          <p:nvPr/>
        </p:nvCxnSpPr>
        <p:spPr>
          <a:xfrm rot="16200000" flipV="1">
            <a:off x="2375705" y="5201027"/>
            <a:ext cx="1000132" cy="94854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Cloud"/>
          <p:cNvSpPr>
            <a:spLocks noChangeAspect="1" noEditPoints="1" noChangeArrowheads="1"/>
          </p:cNvSpPr>
          <p:nvPr/>
        </p:nvSpPr>
        <p:spPr bwMode="auto">
          <a:xfrm>
            <a:off x="1115616" y="4317976"/>
            <a:ext cx="2743200" cy="1838325"/>
          </a:xfrm>
          <a:custGeom>
            <a:avLst/>
            <a:gdLst>
              <a:gd name="T0" fmla="*/ 67 w 21600"/>
              <a:gd name="T1" fmla="*/ 10800 h 21600"/>
              <a:gd name="T2" fmla="*/ 10800 w 21600"/>
              <a:gd name="T3" fmla="*/ 21577 h 21600"/>
              <a:gd name="T4" fmla="*/ 21582 w 21600"/>
              <a:gd name="T5" fmla="*/ 10800 h 21600"/>
              <a:gd name="T6" fmla="*/ 10800 w 21600"/>
              <a:gd name="T7" fmla="*/ 1235 h 21600"/>
              <a:gd name="T8" fmla="*/ 2977 w 21600"/>
              <a:gd name="T9" fmla="*/ 3262 h 21600"/>
              <a:gd name="T10" fmla="*/ 17087 w 21600"/>
              <a:gd name="T11" fmla="*/ 173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pic>
        <p:nvPicPr>
          <p:cNvPr id="45" name="Picture 2" descr="C:\Users\Чуновкин Фёдор\AppData\Local\Microsoft\Windows\Temporary Internet Files\Content.IE5\K4HK9JCF\MCj0424770000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8995" y="4557690"/>
            <a:ext cx="608676" cy="785818"/>
          </a:xfrm>
          <a:prstGeom prst="rect">
            <a:avLst/>
          </a:prstGeom>
          <a:noFill/>
        </p:spPr>
      </p:pic>
      <p:pic>
        <p:nvPicPr>
          <p:cNvPr id="46" name="Picture 2" descr="C:\Users\Чуновкин Фёдор\AppData\Local\Microsoft\Windows\Temporary Internet Files\Content.IE5\K4HK9JCF\MCj0424770000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49193" y="4486252"/>
            <a:ext cx="608676" cy="785818"/>
          </a:xfrm>
          <a:prstGeom prst="rect">
            <a:avLst/>
          </a:prstGeom>
          <a:noFill/>
        </p:spPr>
      </p:pic>
      <p:pic>
        <p:nvPicPr>
          <p:cNvPr id="47" name="Picture 2" descr="C:\Users\Чуновкин Фёдор\AppData\Local\Microsoft\Windows\Temporary Internet Files\Content.IE5\K4HK9JCF\MCj0424770000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4813" y="5200632"/>
            <a:ext cx="608676" cy="785818"/>
          </a:xfrm>
          <a:prstGeom prst="rect">
            <a:avLst/>
          </a:prstGeom>
          <a:noFill/>
        </p:spPr>
      </p:pic>
      <p:cxnSp>
        <p:nvCxnSpPr>
          <p:cNvPr id="6" name="Прямая соединительная линия 5"/>
          <p:cNvCxnSpPr/>
          <p:nvPr/>
        </p:nvCxnSpPr>
        <p:spPr>
          <a:xfrm rot="5400000">
            <a:off x="1143000" y="3429000"/>
            <a:ext cx="6858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0" y="3356992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Заголовок 2"/>
          <p:cNvSpPr txBox="1">
            <a:spLocks/>
          </p:cNvSpPr>
          <p:nvPr/>
        </p:nvSpPr>
        <p:spPr>
          <a:xfrm>
            <a:off x="0" y="0"/>
            <a:ext cx="4572000" cy="576064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0" i="0" u="none" strike="noStrike" kern="1200" cap="none" spc="-100" normalizeH="0" baseline="0" noProof="0" dirty="0" smtClean="0">
                <a:ln>
                  <a:noFill/>
                </a:ln>
                <a:solidFill>
                  <a:schemeClr val="tx2">
                    <a:satMod val="200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Локальные вычисления</a:t>
            </a:r>
            <a:endParaRPr kumimoji="0" lang="ru-RU" sz="2400" b="0" i="0" u="none" strike="noStrike" kern="1200" cap="none" spc="-100" normalizeH="0" baseline="0" noProof="0" dirty="0">
              <a:ln>
                <a:noFill/>
              </a:ln>
              <a:solidFill>
                <a:schemeClr val="tx2">
                  <a:satMod val="200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1" name="Заголовок 2"/>
          <p:cNvSpPr txBox="1">
            <a:spLocks/>
          </p:cNvSpPr>
          <p:nvPr/>
        </p:nvSpPr>
        <p:spPr>
          <a:xfrm>
            <a:off x="4572000" y="0"/>
            <a:ext cx="4572000" cy="576064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0" i="0" u="none" strike="noStrike" kern="1200" cap="none" spc="-100" normalizeH="0" baseline="0" noProof="0" dirty="0" smtClean="0">
                <a:ln>
                  <a:noFill/>
                </a:ln>
                <a:solidFill>
                  <a:schemeClr val="tx2">
                    <a:satMod val="200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Серверные вычисления</a:t>
            </a:r>
            <a:endParaRPr kumimoji="0" lang="ru-RU" sz="2400" b="0" i="0" u="none" strike="noStrike" kern="1200" cap="none" spc="-100" normalizeH="0" baseline="0" noProof="0" dirty="0">
              <a:ln>
                <a:noFill/>
              </a:ln>
              <a:solidFill>
                <a:schemeClr val="tx2">
                  <a:satMod val="200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3" name="Заголовок 2"/>
          <p:cNvSpPr txBox="1">
            <a:spLocks/>
          </p:cNvSpPr>
          <p:nvPr/>
        </p:nvSpPr>
        <p:spPr>
          <a:xfrm>
            <a:off x="4572000" y="3356992"/>
            <a:ext cx="4572000" cy="576064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0" i="0" u="none" strike="noStrike" kern="1200" cap="none" spc="-100" normalizeH="0" baseline="0" noProof="0" dirty="0" smtClean="0">
                <a:ln>
                  <a:noFill/>
                </a:ln>
                <a:solidFill>
                  <a:schemeClr val="tx2">
                    <a:satMod val="200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Распределённые вычисления</a:t>
            </a:r>
            <a:endParaRPr kumimoji="0" lang="ru-RU" sz="2400" b="0" i="0" u="none" strike="noStrike" kern="1200" cap="none" spc="-100" normalizeH="0" baseline="0" noProof="0" dirty="0">
              <a:ln>
                <a:noFill/>
              </a:ln>
              <a:solidFill>
                <a:schemeClr val="tx2">
                  <a:satMod val="200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4" name="Picture 3" descr="C:\Users\Чуновкин Фёдор\AppData\Local\Microsoft\Windows\Temporary Internet Files\Content.IE5\37EHOABD\MCj04348450000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5616" y="476672"/>
            <a:ext cx="2428892" cy="2428892"/>
          </a:xfrm>
          <a:prstGeom prst="rect">
            <a:avLst/>
          </a:prstGeom>
          <a:noFill/>
        </p:spPr>
      </p:pic>
      <p:pic>
        <p:nvPicPr>
          <p:cNvPr id="15" name="Picture 6" descr="C:\Users\Чуновкин Фёдор\AppData\Local\Microsoft\Windows\Temporary Internet Files\Content.IE5\K4HK9JCF\MCj04348430000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58654" y="552670"/>
            <a:ext cx="468322" cy="468322"/>
          </a:xfrm>
          <a:prstGeom prst="rect">
            <a:avLst/>
          </a:prstGeom>
          <a:noFill/>
        </p:spPr>
      </p:pic>
      <p:pic>
        <p:nvPicPr>
          <p:cNvPr id="16" name="Picture 6" descr="C:\Users\Чуновкин Фёдор\AppData\Local\Microsoft\Windows\Temporary Internet Files\Content.IE5\K4HK9JCF\MCj04348430000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72968" y="1409926"/>
            <a:ext cx="468322" cy="468322"/>
          </a:xfrm>
          <a:prstGeom prst="rect">
            <a:avLst/>
          </a:prstGeom>
          <a:noFill/>
        </p:spPr>
      </p:pic>
      <p:pic>
        <p:nvPicPr>
          <p:cNvPr id="17" name="Picture 6" descr="C:\Users\Чуновкин Фёдор\AppData\Local\Microsoft\Windows\Temporary Internet Files\Content.IE5\K4HK9JCF\MCj04348430000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30092" y="2410058"/>
            <a:ext cx="468322" cy="468322"/>
          </a:xfrm>
          <a:prstGeom prst="rect">
            <a:avLst/>
          </a:prstGeom>
          <a:noFill/>
        </p:spPr>
      </p:pic>
      <p:pic>
        <p:nvPicPr>
          <p:cNvPr id="18" name="Picture 6" descr="C:\Users\Чуновкин Фёдор\AppData\Local\Microsoft\Windows\Temporary Internet Files\Content.IE5\K4HK9JCF\MCj04348430000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58522" y="2838686"/>
            <a:ext cx="468322" cy="468322"/>
          </a:xfrm>
          <a:prstGeom prst="rect">
            <a:avLst/>
          </a:prstGeom>
          <a:noFill/>
        </p:spPr>
      </p:pic>
      <p:pic>
        <p:nvPicPr>
          <p:cNvPr id="19" name="Picture 6" descr="C:\Users\Чуновкин Фёдор\AppData\Local\Microsoft\Windows\Temporary Internet Files\Content.IE5\K4HK9JCF\MCj04348430000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6952" y="2624372"/>
            <a:ext cx="468322" cy="468322"/>
          </a:xfrm>
          <a:prstGeom prst="rect">
            <a:avLst/>
          </a:prstGeom>
          <a:noFill/>
        </p:spPr>
      </p:pic>
      <p:pic>
        <p:nvPicPr>
          <p:cNvPr id="20" name="Picture 6" descr="C:\Users\Чуновкин Фёдор\AppData\Local\Microsoft\Windows\Temporary Internet Files\Content.IE5\K4HK9JCF\MCj04348430000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58324" y="1695678"/>
            <a:ext cx="468322" cy="468322"/>
          </a:xfrm>
          <a:prstGeom prst="rect">
            <a:avLst/>
          </a:prstGeom>
          <a:noFill/>
        </p:spPr>
      </p:pic>
      <p:pic>
        <p:nvPicPr>
          <p:cNvPr id="21" name="Picture 6" descr="C:\Users\Чуновкин Фёдор\AppData\Local\Microsoft\Windows\Temporary Internet Files\Content.IE5\K4HK9JCF\MCj04348430000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58522" y="409794"/>
            <a:ext cx="468322" cy="468322"/>
          </a:xfrm>
          <a:prstGeom prst="rect">
            <a:avLst/>
          </a:prstGeom>
          <a:noFill/>
        </p:spPr>
      </p:pic>
      <p:pic>
        <p:nvPicPr>
          <p:cNvPr id="22" name="Picture 6" descr="C:\Users\Чуновкин Фёдор\AppData\Local\Microsoft\Windows\Temporary Internet Files\Content.IE5\K4HK9JCF\MCj04348430000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44076" y="624108"/>
            <a:ext cx="468322" cy="468322"/>
          </a:xfrm>
          <a:prstGeom prst="rect">
            <a:avLst/>
          </a:prstGeom>
          <a:noFill/>
        </p:spPr>
      </p:pic>
      <p:cxnSp>
        <p:nvCxnSpPr>
          <p:cNvPr id="23" name="Прямая соединительная линия 22"/>
          <p:cNvCxnSpPr>
            <a:stCxn id="20" idx="3"/>
          </p:cNvCxnSpPr>
          <p:nvPr/>
        </p:nvCxnSpPr>
        <p:spPr>
          <a:xfrm flipV="1">
            <a:off x="5626646" y="1838554"/>
            <a:ext cx="1174752" cy="9128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>
            <a:stCxn id="22" idx="3"/>
          </p:cNvCxnSpPr>
          <p:nvPr/>
        </p:nvCxnSpPr>
        <p:spPr>
          <a:xfrm>
            <a:off x="5912398" y="858269"/>
            <a:ext cx="889000" cy="98028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>
            <a:stCxn id="21" idx="2"/>
          </p:cNvCxnSpPr>
          <p:nvPr/>
        </p:nvCxnSpPr>
        <p:spPr>
          <a:xfrm rot="5400000">
            <a:off x="6366822" y="1312693"/>
            <a:ext cx="960438" cy="9128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>
            <a:stCxn id="15" idx="2"/>
          </p:cNvCxnSpPr>
          <p:nvPr/>
        </p:nvCxnSpPr>
        <p:spPr>
          <a:xfrm rot="5400000">
            <a:off x="6938326" y="884065"/>
            <a:ext cx="817562" cy="109141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>
            <a:stCxn id="16" idx="1"/>
          </p:cNvCxnSpPr>
          <p:nvPr/>
        </p:nvCxnSpPr>
        <p:spPr>
          <a:xfrm rot="10800000" flipV="1">
            <a:off x="6801398" y="1644086"/>
            <a:ext cx="1071570" cy="19446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>
            <a:stCxn id="17" idx="1"/>
          </p:cNvCxnSpPr>
          <p:nvPr/>
        </p:nvCxnSpPr>
        <p:spPr>
          <a:xfrm rot="10800000">
            <a:off x="6801398" y="1838555"/>
            <a:ext cx="928694" cy="80566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/>
          <p:nvPr/>
        </p:nvCxnSpPr>
        <p:spPr>
          <a:xfrm rot="16200000" flipV="1">
            <a:off x="6372770" y="2267182"/>
            <a:ext cx="1000132" cy="1428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>
            <a:stCxn id="19" idx="0"/>
          </p:cNvCxnSpPr>
          <p:nvPr/>
        </p:nvCxnSpPr>
        <p:spPr>
          <a:xfrm rot="5400000" flipH="1" flipV="1">
            <a:off x="5918346" y="1741321"/>
            <a:ext cx="785818" cy="98028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1" name="Picture 2" descr="C:\Users\Чуновкин Фёдор\AppData\Local\Microsoft\Windows\Temporary Internet Files\Content.IE5\K4HK9JCF\MCj0424770000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4208" y="1052736"/>
            <a:ext cx="1051349" cy="1357322"/>
          </a:xfrm>
          <a:prstGeom prst="rect">
            <a:avLst/>
          </a:prstGeom>
          <a:noFill/>
        </p:spPr>
      </p:pic>
      <p:sp>
        <p:nvSpPr>
          <p:cNvPr id="12" name="Заголовок 2"/>
          <p:cNvSpPr txBox="1">
            <a:spLocks/>
          </p:cNvSpPr>
          <p:nvPr/>
        </p:nvSpPr>
        <p:spPr>
          <a:xfrm>
            <a:off x="0" y="3356992"/>
            <a:ext cx="4572000" cy="576064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0" i="0" u="none" strike="noStrike" kern="1200" cap="none" spc="-100" normalizeH="0" baseline="0" noProof="0" dirty="0" smtClean="0">
                <a:ln>
                  <a:noFill/>
                </a:ln>
                <a:solidFill>
                  <a:schemeClr val="tx2">
                    <a:satMod val="200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Облачные вычисления</a:t>
            </a:r>
            <a:endParaRPr kumimoji="0" lang="ru-RU" sz="2400" b="0" i="0" u="none" strike="noStrike" kern="1200" cap="none" spc="-100" normalizeH="0" baseline="0" noProof="0" dirty="0">
              <a:ln>
                <a:noFill/>
              </a:ln>
              <a:solidFill>
                <a:schemeClr val="tx2">
                  <a:satMod val="200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48" name="Picture 2" descr="C:\Users\Чуновкин Фёдор\AppData\Local\Microsoft\Windows\Temporary Internet Files\Content.IE5\YKDQNH93\MCj04247900000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88728" y="3866178"/>
            <a:ext cx="617684" cy="642942"/>
          </a:xfrm>
          <a:prstGeom prst="rect">
            <a:avLst/>
          </a:prstGeom>
          <a:noFill/>
        </p:spPr>
      </p:pic>
      <p:pic>
        <p:nvPicPr>
          <p:cNvPr id="49" name="Picture 2" descr="C:\Users\Чуновкин Фёдор\AppData\Local\Microsoft\Windows\Temporary Internet Files\Content.IE5\YKDQNH93\MCj04247900000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88662" y="4937748"/>
            <a:ext cx="617684" cy="642942"/>
          </a:xfrm>
          <a:prstGeom prst="rect">
            <a:avLst/>
          </a:prstGeom>
          <a:noFill/>
        </p:spPr>
      </p:pic>
      <p:pic>
        <p:nvPicPr>
          <p:cNvPr id="50" name="Picture 2" descr="C:\Users\Чуновкин Фёдор\AppData\Local\Microsoft\Windows\Temporary Internet Files\Content.IE5\YKDQNH93\MCj04247900000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88728" y="6009318"/>
            <a:ext cx="617684" cy="642942"/>
          </a:xfrm>
          <a:prstGeom prst="rect">
            <a:avLst/>
          </a:prstGeom>
          <a:noFill/>
        </p:spPr>
      </p:pic>
      <p:pic>
        <p:nvPicPr>
          <p:cNvPr id="51" name="Picture 2" descr="C:\Users\Чуновкин Фёдор\AppData\Local\Microsoft\Windows\Temporary Internet Files\Content.IE5\YKDQNH93\MCj04247900000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446050" y="6009318"/>
            <a:ext cx="617684" cy="642942"/>
          </a:xfrm>
          <a:prstGeom prst="rect">
            <a:avLst/>
          </a:prstGeom>
          <a:noFill/>
        </p:spPr>
      </p:pic>
      <p:pic>
        <p:nvPicPr>
          <p:cNvPr id="52" name="Picture 2" descr="C:\Users\Чуновкин Фёдор\AppData\Local\Microsoft\Windows\Temporary Internet Files\Content.IE5\YKDQNH93\MCj04247900000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74678" y="4866310"/>
            <a:ext cx="617684" cy="642942"/>
          </a:xfrm>
          <a:prstGeom prst="rect">
            <a:avLst/>
          </a:prstGeom>
          <a:noFill/>
        </p:spPr>
      </p:pic>
      <p:pic>
        <p:nvPicPr>
          <p:cNvPr id="53" name="Picture 2" descr="C:\Users\Чуновкин Фёдор\AppData\Local\Microsoft\Windows\Temporary Internet Files\Content.IE5\YKDQNH93\MCj04247900000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446050" y="3866178"/>
            <a:ext cx="617684" cy="642942"/>
          </a:xfrm>
          <a:prstGeom prst="rect">
            <a:avLst/>
          </a:prstGeom>
          <a:noFill/>
        </p:spPr>
      </p:pic>
      <p:cxnSp>
        <p:nvCxnSpPr>
          <p:cNvPr id="54" name="Прямая соединительная линия 53"/>
          <p:cNvCxnSpPr>
            <a:stCxn id="50" idx="0"/>
          </p:cNvCxnSpPr>
          <p:nvPr/>
        </p:nvCxnSpPr>
        <p:spPr>
          <a:xfrm rot="5400000" flipH="1" flipV="1">
            <a:off x="6350306" y="5342202"/>
            <a:ext cx="714380" cy="61985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Прямая соединительная линия 54"/>
          <p:cNvCxnSpPr>
            <a:stCxn id="49" idx="3"/>
          </p:cNvCxnSpPr>
          <p:nvPr/>
        </p:nvCxnSpPr>
        <p:spPr>
          <a:xfrm>
            <a:off x="6206346" y="5259219"/>
            <a:ext cx="811076" cy="3571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Прямая соединительная линия 55"/>
          <p:cNvCxnSpPr>
            <a:stCxn id="48" idx="2"/>
          </p:cNvCxnSpPr>
          <p:nvPr/>
        </p:nvCxnSpPr>
        <p:spPr>
          <a:xfrm rot="16200000" flipH="1">
            <a:off x="6314587" y="4592103"/>
            <a:ext cx="785818" cy="61985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Прямая соединительная линия 56"/>
          <p:cNvCxnSpPr>
            <a:stCxn id="53" idx="2"/>
          </p:cNvCxnSpPr>
          <p:nvPr/>
        </p:nvCxnSpPr>
        <p:spPr>
          <a:xfrm rot="5400000">
            <a:off x="6993248" y="4533294"/>
            <a:ext cx="785818" cy="73747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Прямая соединительная линия 57"/>
          <p:cNvCxnSpPr>
            <a:stCxn id="52" idx="1"/>
          </p:cNvCxnSpPr>
          <p:nvPr/>
        </p:nvCxnSpPr>
        <p:spPr>
          <a:xfrm rot="10800000" flipV="1">
            <a:off x="7017422" y="5187780"/>
            <a:ext cx="857256" cy="10715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Прямая соединительная линия 58"/>
          <p:cNvCxnSpPr>
            <a:stCxn id="51" idx="1"/>
          </p:cNvCxnSpPr>
          <p:nvPr/>
        </p:nvCxnSpPr>
        <p:spPr>
          <a:xfrm rot="10800000">
            <a:off x="7017422" y="5294939"/>
            <a:ext cx="428628" cy="103585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0" name="Picture 2" descr="C:\Users\Чуновкин Фёдор\AppData\Local\Microsoft\Windows\Temporary Internet Files\Content.IE5\K4HK9JCF\MCj0424770000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60232" y="4509120"/>
            <a:ext cx="1063636" cy="13731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Две противоположные проблемы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Большинство вычислительных ресурсов простаивает</a:t>
            </a:r>
          </a:p>
          <a:p>
            <a:r>
              <a:rPr lang="ru-RU" dirty="0" smtClean="0"/>
              <a:t>Для ряда задач одиночных ресурсов часто недостаточно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Cloud"/>
          <p:cNvSpPr>
            <a:spLocks noChangeAspect="1" noEditPoints="1" noChangeArrowheads="1"/>
          </p:cNvSpPr>
          <p:nvPr/>
        </p:nvSpPr>
        <p:spPr bwMode="auto">
          <a:xfrm>
            <a:off x="1571604" y="2857496"/>
            <a:ext cx="6357982" cy="3857652"/>
          </a:xfrm>
          <a:custGeom>
            <a:avLst/>
            <a:gdLst>
              <a:gd name="T0" fmla="*/ 67 w 21600"/>
              <a:gd name="T1" fmla="*/ 10800 h 21600"/>
              <a:gd name="T2" fmla="*/ 10800 w 21600"/>
              <a:gd name="T3" fmla="*/ 21577 h 21600"/>
              <a:gd name="T4" fmla="*/ 21582 w 21600"/>
              <a:gd name="T5" fmla="*/ 10800 h 21600"/>
              <a:gd name="T6" fmla="*/ 10800 w 21600"/>
              <a:gd name="T7" fmla="*/ 1235 h 21600"/>
              <a:gd name="T8" fmla="*/ 2977 w 21600"/>
              <a:gd name="T9" fmla="*/ 3262 h 21600"/>
              <a:gd name="T10" fmla="*/ 17087 w 21600"/>
              <a:gd name="T11" fmla="*/ 173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cxnSp>
        <p:nvCxnSpPr>
          <p:cNvPr id="10" name="Прямая соединительная линия 9"/>
          <p:cNvCxnSpPr>
            <a:stCxn id="5" idx="3"/>
          </p:cNvCxnSpPr>
          <p:nvPr/>
        </p:nvCxnSpPr>
        <p:spPr>
          <a:xfrm flipV="1">
            <a:off x="3325810" y="4714884"/>
            <a:ext cx="1531942" cy="51991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>
            <a:stCxn id="9" idx="3"/>
          </p:cNvCxnSpPr>
          <p:nvPr/>
        </p:nvCxnSpPr>
        <p:spPr>
          <a:xfrm>
            <a:off x="3683000" y="3663161"/>
            <a:ext cx="1174752" cy="105172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>
            <a:stCxn id="8" idx="2"/>
          </p:cNvCxnSpPr>
          <p:nvPr/>
        </p:nvCxnSpPr>
        <p:spPr>
          <a:xfrm rot="16200000" flipH="1">
            <a:off x="4280299" y="4137431"/>
            <a:ext cx="1031876" cy="12302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>
            <a:stCxn id="7" idx="2"/>
          </p:cNvCxnSpPr>
          <p:nvPr/>
        </p:nvCxnSpPr>
        <p:spPr>
          <a:xfrm rot="5400000">
            <a:off x="4994680" y="3546081"/>
            <a:ext cx="1031876" cy="130573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>
            <a:stCxn id="4" idx="0"/>
          </p:cNvCxnSpPr>
          <p:nvPr/>
        </p:nvCxnSpPr>
        <p:spPr>
          <a:xfrm rot="5400000" flipH="1" flipV="1">
            <a:off x="3831824" y="4903403"/>
            <a:ext cx="1214446" cy="83740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>
            <a:stCxn id="6" idx="0"/>
          </p:cNvCxnSpPr>
          <p:nvPr/>
        </p:nvCxnSpPr>
        <p:spPr>
          <a:xfrm rot="16200000" flipV="1">
            <a:off x="4831957" y="4740679"/>
            <a:ext cx="1000132" cy="94854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Cloud"/>
          <p:cNvSpPr>
            <a:spLocks noChangeAspect="1" noEditPoints="1" noChangeArrowheads="1"/>
          </p:cNvSpPr>
          <p:nvPr/>
        </p:nvSpPr>
        <p:spPr bwMode="auto">
          <a:xfrm>
            <a:off x="3571868" y="3857628"/>
            <a:ext cx="2743200" cy="1838325"/>
          </a:xfrm>
          <a:custGeom>
            <a:avLst/>
            <a:gdLst>
              <a:gd name="T0" fmla="*/ 67 w 21600"/>
              <a:gd name="T1" fmla="*/ 10800 h 21600"/>
              <a:gd name="T2" fmla="*/ 10800 w 21600"/>
              <a:gd name="T3" fmla="*/ 21577 h 21600"/>
              <a:gd name="T4" fmla="*/ 21582 w 21600"/>
              <a:gd name="T5" fmla="*/ 10800 h 21600"/>
              <a:gd name="T6" fmla="*/ 10800 w 21600"/>
              <a:gd name="T7" fmla="*/ 1235 h 21600"/>
              <a:gd name="T8" fmla="*/ 2977 w 21600"/>
              <a:gd name="T9" fmla="*/ 3262 h 21600"/>
              <a:gd name="T10" fmla="*/ 17087 w 21600"/>
              <a:gd name="T11" fmla="*/ 173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T8" t="T9" r="T10" b="T11"/>
            <a:pathLst>
              <a:path w="21600" h="21600" extrusionOk="0">
                <a:moveTo>
                  <a:pt x="1949" y="7180"/>
                </a:moveTo>
                <a:cubicBezTo>
                  <a:pt x="841" y="7336"/>
                  <a:pt x="0" y="8613"/>
                  <a:pt x="0" y="10137"/>
                </a:cubicBezTo>
                <a:cubicBezTo>
                  <a:pt x="-1" y="11192"/>
                  <a:pt x="409" y="12169"/>
                  <a:pt x="1074" y="12702"/>
                </a:cubicBezTo>
                <a:lnTo>
                  <a:pt x="1063" y="12668"/>
                </a:lnTo>
                <a:cubicBezTo>
                  <a:pt x="685" y="13217"/>
                  <a:pt x="475" y="13940"/>
                  <a:pt x="475" y="14690"/>
                </a:cubicBezTo>
                <a:cubicBezTo>
                  <a:pt x="475" y="16325"/>
                  <a:pt x="1451" y="17650"/>
                  <a:pt x="2655" y="17650"/>
                </a:cubicBezTo>
                <a:cubicBezTo>
                  <a:pt x="2739" y="17650"/>
                  <a:pt x="2824" y="17643"/>
                  <a:pt x="2909" y="17629"/>
                </a:cubicBezTo>
                <a:lnTo>
                  <a:pt x="2897" y="17649"/>
                </a:lnTo>
                <a:cubicBezTo>
                  <a:pt x="3585" y="19288"/>
                  <a:pt x="4863" y="20300"/>
                  <a:pt x="6247" y="20300"/>
                </a:cubicBezTo>
                <a:cubicBezTo>
                  <a:pt x="6947" y="20299"/>
                  <a:pt x="7635" y="20039"/>
                  <a:pt x="8235" y="19546"/>
                </a:cubicBezTo>
                <a:lnTo>
                  <a:pt x="8229" y="19550"/>
                </a:lnTo>
                <a:cubicBezTo>
                  <a:pt x="8855" y="20829"/>
                  <a:pt x="9908" y="21597"/>
                  <a:pt x="11036" y="21597"/>
                </a:cubicBezTo>
                <a:cubicBezTo>
                  <a:pt x="12523" y="21596"/>
                  <a:pt x="13836" y="20267"/>
                  <a:pt x="14267" y="18324"/>
                </a:cubicBezTo>
                <a:lnTo>
                  <a:pt x="14270" y="18350"/>
                </a:lnTo>
                <a:cubicBezTo>
                  <a:pt x="14730" y="18740"/>
                  <a:pt x="15260" y="18947"/>
                  <a:pt x="15802" y="18947"/>
                </a:cubicBezTo>
                <a:cubicBezTo>
                  <a:pt x="17390" y="18946"/>
                  <a:pt x="18682" y="17205"/>
                  <a:pt x="18694" y="15045"/>
                </a:cubicBezTo>
                <a:lnTo>
                  <a:pt x="18689" y="15035"/>
                </a:lnTo>
                <a:cubicBezTo>
                  <a:pt x="20357" y="14710"/>
                  <a:pt x="21597" y="12765"/>
                  <a:pt x="21597" y="10472"/>
                </a:cubicBezTo>
                <a:cubicBezTo>
                  <a:pt x="21597" y="9456"/>
                  <a:pt x="21350" y="8469"/>
                  <a:pt x="20896" y="7663"/>
                </a:cubicBezTo>
                <a:lnTo>
                  <a:pt x="20889" y="7661"/>
                </a:lnTo>
                <a:cubicBezTo>
                  <a:pt x="21031" y="7208"/>
                  <a:pt x="21105" y="6721"/>
                  <a:pt x="21105" y="6228"/>
                </a:cubicBezTo>
                <a:cubicBezTo>
                  <a:pt x="21105" y="4588"/>
                  <a:pt x="20299" y="3150"/>
                  <a:pt x="19139" y="2719"/>
                </a:cubicBezTo>
                <a:lnTo>
                  <a:pt x="19148" y="2712"/>
                </a:lnTo>
                <a:cubicBezTo>
                  <a:pt x="18940" y="1142"/>
                  <a:pt x="17933" y="0"/>
                  <a:pt x="16758" y="0"/>
                </a:cubicBezTo>
                <a:cubicBezTo>
                  <a:pt x="16044" y="-1"/>
                  <a:pt x="15367" y="426"/>
                  <a:pt x="14905" y="1165"/>
                </a:cubicBezTo>
                <a:lnTo>
                  <a:pt x="14909" y="1170"/>
                </a:lnTo>
                <a:cubicBezTo>
                  <a:pt x="14497" y="432"/>
                  <a:pt x="13855" y="0"/>
                  <a:pt x="13174" y="0"/>
                </a:cubicBezTo>
                <a:cubicBezTo>
                  <a:pt x="12347" y="-1"/>
                  <a:pt x="11590" y="637"/>
                  <a:pt x="11221" y="1645"/>
                </a:cubicBezTo>
                <a:lnTo>
                  <a:pt x="11229" y="1694"/>
                </a:lnTo>
                <a:cubicBezTo>
                  <a:pt x="10730" y="1024"/>
                  <a:pt x="10058" y="650"/>
                  <a:pt x="9358" y="650"/>
                </a:cubicBezTo>
                <a:cubicBezTo>
                  <a:pt x="8372" y="649"/>
                  <a:pt x="7466" y="1391"/>
                  <a:pt x="7003" y="2578"/>
                </a:cubicBezTo>
                <a:lnTo>
                  <a:pt x="6995" y="2602"/>
                </a:lnTo>
                <a:cubicBezTo>
                  <a:pt x="6477" y="2189"/>
                  <a:pt x="5888" y="1972"/>
                  <a:pt x="5288" y="1972"/>
                </a:cubicBezTo>
                <a:cubicBezTo>
                  <a:pt x="3423" y="1972"/>
                  <a:pt x="1912" y="4029"/>
                  <a:pt x="1912" y="6567"/>
                </a:cubicBezTo>
                <a:cubicBezTo>
                  <a:pt x="1911" y="6774"/>
                  <a:pt x="1922" y="6981"/>
                  <a:pt x="1942" y="7186"/>
                </a:cubicBezTo>
                <a:close/>
              </a:path>
              <a:path w="21600" h="21600" fill="none" extrusionOk="0">
                <a:moveTo>
                  <a:pt x="1074" y="12702"/>
                </a:moveTo>
                <a:cubicBezTo>
                  <a:pt x="1407" y="12969"/>
                  <a:pt x="1786" y="13110"/>
                  <a:pt x="2172" y="13110"/>
                </a:cubicBezTo>
                <a:cubicBezTo>
                  <a:pt x="2228" y="13109"/>
                  <a:pt x="2285" y="13107"/>
                  <a:pt x="2341" y="13101"/>
                </a:cubicBezTo>
              </a:path>
              <a:path w="21600" h="21600" fill="none" extrusionOk="0">
                <a:moveTo>
                  <a:pt x="2909" y="17629"/>
                </a:moveTo>
                <a:cubicBezTo>
                  <a:pt x="3099" y="17599"/>
                  <a:pt x="3285" y="17535"/>
                  <a:pt x="3463" y="17439"/>
                </a:cubicBezTo>
              </a:path>
              <a:path w="21600" h="21600" fill="none" extrusionOk="0">
                <a:moveTo>
                  <a:pt x="7895" y="18680"/>
                </a:moveTo>
                <a:cubicBezTo>
                  <a:pt x="7983" y="18985"/>
                  <a:pt x="8095" y="19277"/>
                  <a:pt x="8229" y="19550"/>
                </a:cubicBezTo>
              </a:path>
              <a:path w="21600" h="21600" fill="none" extrusionOk="0">
                <a:moveTo>
                  <a:pt x="14267" y="18324"/>
                </a:moveTo>
                <a:cubicBezTo>
                  <a:pt x="14336" y="18013"/>
                  <a:pt x="14380" y="17693"/>
                  <a:pt x="14400" y="17370"/>
                </a:cubicBezTo>
              </a:path>
              <a:path w="21600" h="21600" fill="none" extrusionOk="0">
                <a:moveTo>
                  <a:pt x="18694" y="15045"/>
                </a:moveTo>
                <a:cubicBezTo>
                  <a:pt x="18694" y="15034"/>
                  <a:pt x="18695" y="15024"/>
                  <a:pt x="18695" y="15013"/>
                </a:cubicBezTo>
                <a:cubicBezTo>
                  <a:pt x="18695" y="13508"/>
                  <a:pt x="18063" y="12136"/>
                  <a:pt x="17069" y="11477"/>
                </a:cubicBezTo>
              </a:path>
              <a:path w="21600" h="21600" fill="none" extrusionOk="0">
                <a:moveTo>
                  <a:pt x="20165" y="8999"/>
                </a:moveTo>
                <a:cubicBezTo>
                  <a:pt x="20479" y="8635"/>
                  <a:pt x="20726" y="8177"/>
                  <a:pt x="20889" y="7661"/>
                </a:cubicBezTo>
              </a:path>
              <a:path w="21600" h="21600" fill="none" extrusionOk="0">
                <a:moveTo>
                  <a:pt x="19186" y="3344"/>
                </a:moveTo>
                <a:cubicBezTo>
                  <a:pt x="19186" y="3328"/>
                  <a:pt x="19187" y="3313"/>
                  <a:pt x="19187" y="3297"/>
                </a:cubicBezTo>
                <a:cubicBezTo>
                  <a:pt x="19187" y="3101"/>
                  <a:pt x="19174" y="2905"/>
                  <a:pt x="19148" y="2712"/>
                </a:cubicBezTo>
              </a:path>
              <a:path w="21600" h="21600" fill="none" extrusionOk="0">
                <a:moveTo>
                  <a:pt x="14905" y="1165"/>
                </a:moveTo>
                <a:cubicBezTo>
                  <a:pt x="14754" y="1408"/>
                  <a:pt x="14629" y="1679"/>
                  <a:pt x="14535" y="1971"/>
                </a:cubicBezTo>
              </a:path>
              <a:path w="21600" h="21600" fill="none" extrusionOk="0">
                <a:moveTo>
                  <a:pt x="11221" y="1645"/>
                </a:moveTo>
                <a:cubicBezTo>
                  <a:pt x="11140" y="1866"/>
                  <a:pt x="11080" y="2099"/>
                  <a:pt x="11041" y="2340"/>
                </a:cubicBezTo>
              </a:path>
              <a:path w="21600" h="21600" fill="none" extrusionOk="0">
                <a:moveTo>
                  <a:pt x="7645" y="3276"/>
                </a:moveTo>
                <a:cubicBezTo>
                  <a:pt x="7449" y="3016"/>
                  <a:pt x="7231" y="2790"/>
                  <a:pt x="6995" y="2602"/>
                </a:cubicBezTo>
              </a:path>
              <a:path w="21600" h="21600" fill="none" extrusionOk="0">
                <a:moveTo>
                  <a:pt x="1942" y="7186"/>
                </a:moveTo>
                <a:cubicBezTo>
                  <a:pt x="1966" y="7426"/>
                  <a:pt x="2004" y="7663"/>
                  <a:pt x="2056" y="7895"/>
                </a:cubicBezTo>
              </a:path>
            </a:pathLst>
          </a:custGeom>
          <a:solidFill>
            <a:srgbClr val="FFBE7D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Идея работы</a:t>
            </a:r>
            <a:endParaRPr lang="ru-RU" dirty="0"/>
          </a:p>
        </p:txBody>
      </p:sp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объединение принципа распределённых вычислений и облачной архитектуры</a:t>
            </a:r>
            <a:endParaRPr lang="ru-RU" dirty="0"/>
          </a:p>
        </p:txBody>
      </p:sp>
      <p:pic>
        <p:nvPicPr>
          <p:cNvPr id="4" name="Picture 6" descr="C:\Users\Чуновкин Фёдор\AppData\Local\Microsoft\Windows\Temporary Internet Files\Content.IE5\K4HK9JCF\MCj04348430000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86182" y="5929330"/>
            <a:ext cx="468322" cy="468322"/>
          </a:xfrm>
          <a:prstGeom prst="rect">
            <a:avLst/>
          </a:prstGeom>
          <a:noFill/>
        </p:spPr>
      </p:pic>
      <p:pic>
        <p:nvPicPr>
          <p:cNvPr id="5" name="Picture 6" descr="C:\Users\Чуновкин Фёдор\AppData\Local\Microsoft\Windows\Temporary Internet Files\Content.IE5\K4HK9JCF\MCj04348430000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488" y="5000636"/>
            <a:ext cx="468322" cy="468322"/>
          </a:xfrm>
          <a:prstGeom prst="rect">
            <a:avLst/>
          </a:prstGeom>
          <a:noFill/>
        </p:spPr>
      </p:pic>
      <p:pic>
        <p:nvPicPr>
          <p:cNvPr id="6" name="Picture 6" descr="C:\Users\Чуновкин Фёдор\AppData\Local\Microsoft\Windows\Temporary Internet Files\Content.IE5\K4HK9JCF\MCj04348430000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72132" y="5715016"/>
            <a:ext cx="468322" cy="468322"/>
          </a:xfrm>
          <a:prstGeom prst="rect">
            <a:avLst/>
          </a:prstGeom>
          <a:noFill/>
        </p:spPr>
      </p:pic>
      <p:pic>
        <p:nvPicPr>
          <p:cNvPr id="7" name="Picture 6" descr="C:\Users\Чуновкин Фёдор\AppData\Local\Microsoft\Windows\Temporary Internet Files\Content.IE5\K4HK9JCF\MCj04348430000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929322" y="3214686"/>
            <a:ext cx="468322" cy="468322"/>
          </a:xfrm>
          <a:prstGeom prst="rect">
            <a:avLst/>
          </a:prstGeom>
          <a:noFill/>
        </p:spPr>
      </p:pic>
      <p:pic>
        <p:nvPicPr>
          <p:cNvPr id="8" name="Picture 6" descr="C:\Users\Чуновкин Фёдор\AppData\Local\Microsoft\Windows\Temporary Internet Files\Content.IE5\K4HK9JCF\MCj04348430000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00562" y="3214686"/>
            <a:ext cx="468322" cy="468322"/>
          </a:xfrm>
          <a:prstGeom prst="rect">
            <a:avLst/>
          </a:prstGeom>
          <a:noFill/>
        </p:spPr>
      </p:pic>
      <p:pic>
        <p:nvPicPr>
          <p:cNvPr id="9" name="Picture 6" descr="C:\Users\Чуновкин Фёдор\AppData\Local\Microsoft\Windows\Temporary Internet Files\Content.IE5\K4HK9JCF\MCj04348430000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14678" y="3429000"/>
            <a:ext cx="468322" cy="468322"/>
          </a:xfrm>
          <a:prstGeom prst="rect">
            <a:avLst/>
          </a:prstGeom>
          <a:noFill/>
        </p:spPr>
      </p:pic>
      <p:pic>
        <p:nvPicPr>
          <p:cNvPr id="17" name="Picture 2" descr="C:\Users\Чуновкин Фёдор\AppData\Local\Microsoft\Windows\Temporary Internet Files\Content.IE5\K4HK9JCF\MCj0424770000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05247" y="4097342"/>
            <a:ext cx="608676" cy="785818"/>
          </a:xfrm>
          <a:prstGeom prst="rect">
            <a:avLst/>
          </a:prstGeom>
          <a:noFill/>
        </p:spPr>
      </p:pic>
      <p:pic>
        <p:nvPicPr>
          <p:cNvPr id="18" name="Picture 2" descr="C:\Users\Чуновкин Фёдор\AppData\Local\Microsoft\Windows\Temporary Internet Files\Content.IE5\K4HK9JCF\MCj0424770000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5445" y="4025904"/>
            <a:ext cx="608676" cy="785818"/>
          </a:xfrm>
          <a:prstGeom prst="rect">
            <a:avLst/>
          </a:prstGeom>
          <a:noFill/>
        </p:spPr>
      </p:pic>
      <p:pic>
        <p:nvPicPr>
          <p:cNvPr id="19" name="Picture 2" descr="C:\Users\Чуновкин Фёдор\AppData\Local\Microsoft\Windows\Temporary Internet Files\Content.IE5\K4HK9JCF\MCj0424770000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91065" y="4740284"/>
            <a:ext cx="608676" cy="785818"/>
          </a:xfrm>
          <a:prstGeom prst="rect">
            <a:avLst/>
          </a:prstGeom>
          <a:noFill/>
        </p:spPr>
      </p:pic>
      <p:pic>
        <p:nvPicPr>
          <p:cNvPr id="20" name="Picture 2" descr="C:\Users\Чуновкин Фёдор\AppData\Local\Microsoft\Windows\Temporary Internet Files\Content.IE5\YKDQNH93\MCj04247900000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72264" y="3714752"/>
            <a:ext cx="617684" cy="642942"/>
          </a:xfrm>
          <a:prstGeom prst="rect">
            <a:avLst/>
          </a:prstGeom>
          <a:noFill/>
        </p:spPr>
      </p:pic>
      <p:pic>
        <p:nvPicPr>
          <p:cNvPr id="21" name="Picture 2" descr="C:\Users\Чуновкин Фёдор\AppData\Local\Microsoft\Windows\Temporary Internet Files\Content.IE5\YKDQNH93\MCj04247900000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00562" y="5786454"/>
            <a:ext cx="617684" cy="642942"/>
          </a:xfrm>
          <a:prstGeom prst="rect">
            <a:avLst/>
          </a:prstGeom>
          <a:noFill/>
        </p:spPr>
      </p:pic>
      <p:pic>
        <p:nvPicPr>
          <p:cNvPr id="22" name="Picture 2" descr="C:\Users\Чуновкин Фёдор\AppData\Local\Microsoft\Windows\Temporary Internet Files\Content.IE5\YKDQNH93\MCj04247900000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500826" y="5000636"/>
            <a:ext cx="617684" cy="642942"/>
          </a:xfrm>
          <a:prstGeom prst="rect">
            <a:avLst/>
          </a:prstGeom>
          <a:noFill/>
        </p:spPr>
      </p:pic>
      <p:pic>
        <p:nvPicPr>
          <p:cNvPr id="23" name="Picture 2" descr="C:\Users\Чуновкин Фёдор\AppData\Local\Microsoft\Windows\Temporary Internet Files\Content.IE5\YKDQNH93\MCj04247900000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2066" y="3071810"/>
            <a:ext cx="617684" cy="642942"/>
          </a:xfrm>
          <a:prstGeom prst="rect">
            <a:avLst/>
          </a:prstGeom>
          <a:noFill/>
        </p:spPr>
      </p:pic>
      <p:pic>
        <p:nvPicPr>
          <p:cNvPr id="24" name="Picture 2" descr="C:\Users\Чуновкин Фёдор\AppData\Local\Microsoft\Windows\Temporary Internet Files\Content.IE5\YKDQNH93\MCj04247900000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488" y="4071942"/>
            <a:ext cx="617684" cy="642942"/>
          </a:xfrm>
          <a:prstGeom prst="rect">
            <a:avLst/>
          </a:prstGeom>
          <a:noFill/>
        </p:spPr>
      </p:pic>
      <p:pic>
        <p:nvPicPr>
          <p:cNvPr id="25" name="Picture 2" descr="C:\Users\Чуновкин Фёдор\AppData\Local\Microsoft\Windows\Temporary Internet Files\Content.IE5\YKDQNH93\MCj04247900000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488" y="5643578"/>
            <a:ext cx="617684" cy="64294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4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4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Постановка задачи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dirty="0" smtClean="0"/>
              <a:t>Разработка прототипа </a:t>
            </a:r>
            <a:r>
              <a:rPr lang="ru-RU" dirty="0" smtClean="0"/>
              <a:t>среды, обладающего примитивными элементами самоуправления и распределения ресурсов</a:t>
            </a:r>
          </a:p>
          <a:p>
            <a:pPr lvl="0"/>
            <a:r>
              <a:rPr lang="ru-RU" dirty="0" smtClean="0"/>
              <a:t>Демонстрация среды в действии на примере некоторой выбранной предметной области</a:t>
            </a:r>
          </a:p>
          <a:p>
            <a:pPr lvl="0"/>
            <a:r>
              <a:rPr lang="ru-RU" dirty="0" smtClean="0"/>
              <a:t>Оценка перспективности предложенной идеи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Архитектура</a:t>
            </a:r>
            <a:endParaRPr lang="ru-RU" dirty="0"/>
          </a:p>
        </p:txBody>
      </p:sp>
      <p:pic>
        <p:nvPicPr>
          <p:cNvPr id="5" name="Содержимое 4" descr="COKERNELVPNG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023339" y="1784350"/>
            <a:ext cx="5554521" cy="4572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Технологии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Платформа </a:t>
            </a:r>
            <a:r>
              <a:rPr lang="en-US" dirty="0" smtClean="0"/>
              <a:t>.NET</a:t>
            </a:r>
          </a:p>
          <a:p>
            <a:r>
              <a:rPr lang="en-US" dirty="0" smtClean="0"/>
              <a:t>Service-Oriented Architecture (SOA)</a:t>
            </a:r>
            <a:r>
              <a:rPr lang="ru-RU" dirty="0" smtClean="0"/>
              <a:t> – </a:t>
            </a:r>
            <a:r>
              <a:rPr lang="en-US" dirty="0" smtClean="0"/>
              <a:t>WCF</a:t>
            </a:r>
          </a:p>
          <a:p>
            <a:endParaRPr lang="en-US" dirty="0" smtClean="0"/>
          </a:p>
          <a:p>
            <a:endParaRPr lang="en-US" dirty="0" smtClean="0"/>
          </a:p>
          <a:p>
            <a:r>
              <a:rPr lang="ru-RU" dirty="0" smtClean="0"/>
              <a:t>Предметная область для демонстрации среды – обработка видеоинформации (</a:t>
            </a:r>
            <a:r>
              <a:rPr lang="en-US" dirty="0" smtClean="0"/>
              <a:t>DirectShow)</a:t>
            </a: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Результаты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Разработана архитектура распределённой среды</a:t>
            </a:r>
          </a:p>
          <a:p>
            <a:r>
              <a:rPr lang="ru-RU" dirty="0" smtClean="0"/>
              <a:t>Продемонстрировано применение среды для обработки видеоинформации</a:t>
            </a:r>
          </a:p>
          <a:p>
            <a:r>
              <a:rPr lang="ru-RU" dirty="0" smtClean="0"/>
              <a:t>Сделаны выводы по жизнеспособности идеи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Метро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Метро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Метро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690</TotalTime>
  <Words>126</Words>
  <Application>Microsoft Office PowerPoint</Application>
  <PresentationFormat>Экран (4:3)</PresentationFormat>
  <Paragraphs>33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Метро</vt:lpstr>
      <vt:lpstr>Разработка среды для облачных вычислений</vt:lpstr>
      <vt:lpstr>Слайд 2</vt:lpstr>
      <vt:lpstr>Две противоположные проблемы</vt:lpstr>
      <vt:lpstr>Идея работы</vt:lpstr>
      <vt:lpstr>Постановка задачи</vt:lpstr>
      <vt:lpstr>Архитектура</vt:lpstr>
      <vt:lpstr>Технологии</vt:lpstr>
      <vt:lpstr>Результаты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Cloud Observer</dc:title>
  <dc:creator>Чуновкин Фёдор</dc:creator>
  <cp:lastModifiedBy>Чуновкин Фёдор</cp:lastModifiedBy>
  <cp:revision>89</cp:revision>
  <dcterms:created xsi:type="dcterms:W3CDTF">2009-12-22T22:12:23Z</dcterms:created>
  <dcterms:modified xsi:type="dcterms:W3CDTF">2010-06-24T06:04:34Z</dcterms:modified>
</cp:coreProperties>
</file>